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48" r:id="rId2"/>
    <p:sldMasterId id="2147483685" r:id="rId3"/>
  </p:sldMasterIdLst>
  <p:notesMasterIdLst>
    <p:notesMasterId r:id="rId24"/>
  </p:notesMasterIdLst>
  <p:handoutMasterIdLst>
    <p:handoutMasterId r:id="rId25"/>
  </p:handoutMasterIdLst>
  <p:sldIdLst>
    <p:sldId id="280" r:id="rId4"/>
    <p:sldId id="289" r:id="rId5"/>
    <p:sldId id="291" r:id="rId6"/>
    <p:sldId id="294" r:id="rId7"/>
    <p:sldId id="314" r:id="rId8"/>
    <p:sldId id="292" r:id="rId9"/>
    <p:sldId id="293" r:id="rId10"/>
    <p:sldId id="296" r:id="rId11"/>
    <p:sldId id="297" r:id="rId12"/>
    <p:sldId id="313" r:id="rId13"/>
    <p:sldId id="295" r:id="rId14"/>
    <p:sldId id="303" r:id="rId15"/>
    <p:sldId id="304" r:id="rId16"/>
    <p:sldId id="305" r:id="rId17"/>
    <p:sldId id="306" r:id="rId18"/>
    <p:sldId id="308" r:id="rId19"/>
    <p:sldId id="307" r:id="rId20"/>
    <p:sldId id="309" r:id="rId21"/>
    <p:sldId id="312" r:id="rId22"/>
    <p:sldId id="284" r:id="rId2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B0"/>
    <a:srgbClr val="FFFFFF"/>
    <a:srgbClr val="B7DEE8"/>
    <a:srgbClr val="4F85C3"/>
    <a:srgbClr val="6C9F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7" autoAdjust="0"/>
    <p:restoredTop sz="96675" autoAdjust="0"/>
  </p:normalViewPr>
  <p:slideViewPr>
    <p:cSldViewPr showGuides="1">
      <p:cViewPr varScale="1">
        <p:scale>
          <a:sx n="67" d="100"/>
          <a:sy n="67" d="100"/>
        </p:scale>
        <p:origin x="-123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700" y="-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hyperlink" Target="mailto:vtc@egi.eu"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mailto:vtc@egi.eu"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58CE4A-1514-944C-81FE-B229AB3C48F8}" type="doc">
      <dgm:prSet loTypeId="urn:microsoft.com/office/officeart/2005/8/layout/cycle8" loCatId="" qsTypeId="urn:microsoft.com/office/officeart/2005/8/quickstyle/simple4" qsCatId="simple" csTypeId="urn:microsoft.com/office/officeart/2005/8/colors/accent1_2" csCatId="accent1" phldr="1"/>
      <dgm:spPr/>
    </dgm:pt>
    <dgm:pt modelId="{D29BB719-FD56-2844-B248-A2C788E4DD2F}">
      <dgm:prSet/>
      <dgm:spPr/>
      <dgm:t>
        <a:bodyPr/>
        <a:lstStyle/>
        <a:p>
          <a:r>
            <a:rPr lang="en-GB" dirty="0" smtClean="0"/>
            <a:t>High-Throughput Data Analysis</a:t>
          </a:r>
          <a:endParaRPr lang="en-US" dirty="0"/>
        </a:p>
      </dgm:t>
    </dgm:pt>
    <dgm:pt modelId="{6ECAC086-F768-2C4E-869A-545BEFA17F72}" type="parTrans" cxnId="{42D468E7-218E-7A41-9CC1-460A4E62D847}">
      <dgm:prSet/>
      <dgm:spPr/>
      <dgm:t>
        <a:bodyPr/>
        <a:lstStyle/>
        <a:p>
          <a:endParaRPr lang="en-US"/>
        </a:p>
      </dgm:t>
    </dgm:pt>
    <dgm:pt modelId="{F80B3F3B-F077-034C-81BC-CB70A5565923}" type="sibTrans" cxnId="{42D468E7-218E-7A41-9CC1-460A4E62D847}">
      <dgm:prSet/>
      <dgm:spPr/>
      <dgm:t>
        <a:bodyPr/>
        <a:lstStyle/>
        <a:p>
          <a:endParaRPr lang="en-US"/>
        </a:p>
      </dgm:t>
    </dgm:pt>
    <dgm:pt modelId="{BAF4BAD2-6E0E-4446-B6A6-A6D77538DFCB}">
      <dgm:prSet/>
      <dgm:spPr/>
      <dgm:t>
        <a:bodyPr/>
        <a:lstStyle/>
        <a:p>
          <a:r>
            <a:rPr lang="en-US" dirty="0" smtClean="0"/>
            <a:t>Federated Operations</a:t>
          </a:r>
          <a:endParaRPr lang="en-US" dirty="0"/>
        </a:p>
      </dgm:t>
    </dgm:pt>
    <dgm:pt modelId="{3C3718B5-9E2E-4F6A-B65E-CA5ADF3ECEA7}" type="parTrans" cxnId="{A16D14FB-B780-4874-94B3-B247A6946C5E}">
      <dgm:prSet/>
      <dgm:spPr/>
      <dgm:t>
        <a:bodyPr/>
        <a:lstStyle/>
        <a:p>
          <a:endParaRPr lang="en-GB"/>
        </a:p>
      </dgm:t>
    </dgm:pt>
    <dgm:pt modelId="{51089604-B16B-4B73-A5C5-5D8E2D56542F}" type="sibTrans" cxnId="{A16D14FB-B780-4874-94B3-B247A6946C5E}">
      <dgm:prSet/>
      <dgm:spPr/>
      <dgm:t>
        <a:bodyPr/>
        <a:lstStyle/>
        <a:p>
          <a:endParaRPr lang="en-GB"/>
        </a:p>
      </dgm:t>
    </dgm:pt>
    <dgm:pt modelId="{30DC3652-13DC-4ADB-9F08-1B30D4C68CD1}">
      <dgm:prSet/>
      <dgm:spPr/>
      <dgm:t>
        <a:bodyPr/>
        <a:lstStyle/>
        <a:p>
          <a:r>
            <a:rPr lang="en-GB" dirty="0" smtClean="0"/>
            <a:t>Community Driven Innovation</a:t>
          </a:r>
          <a:endParaRPr lang="en-US" dirty="0"/>
        </a:p>
      </dgm:t>
    </dgm:pt>
    <dgm:pt modelId="{77DAF317-630D-4482-B9F6-2E2A9163EA02}" type="parTrans" cxnId="{A8B2F773-6009-4121-A0F6-3BC1D4D8DC7E}">
      <dgm:prSet/>
      <dgm:spPr/>
      <dgm:t>
        <a:bodyPr/>
        <a:lstStyle/>
        <a:p>
          <a:endParaRPr lang="en-GB"/>
        </a:p>
      </dgm:t>
    </dgm:pt>
    <dgm:pt modelId="{BB0907BC-D064-427C-BB84-F19D16E62D94}" type="sibTrans" cxnId="{A8B2F773-6009-4121-A0F6-3BC1D4D8DC7E}">
      <dgm:prSet/>
      <dgm:spPr/>
      <dgm:t>
        <a:bodyPr/>
        <a:lstStyle/>
        <a:p>
          <a:endParaRPr lang="en-GB"/>
        </a:p>
      </dgm:t>
    </dgm:pt>
    <dgm:pt modelId="{EEF953A5-D527-4EE9-A59B-961F6170A889}">
      <dgm:prSet/>
      <dgm:spPr/>
      <dgm:t>
        <a:bodyPr/>
        <a:lstStyle/>
        <a:p>
          <a:r>
            <a:rPr lang="en-US" dirty="0" smtClean="0"/>
            <a:t>Federated Cloud</a:t>
          </a:r>
          <a:endParaRPr lang="en-US" dirty="0"/>
        </a:p>
      </dgm:t>
    </dgm:pt>
    <dgm:pt modelId="{2B4570EF-0001-42EA-8598-9DEDEC349BFB}" type="parTrans" cxnId="{6D150234-C83A-48E7-BF69-69BE34AF0329}">
      <dgm:prSet/>
      <dgm:spPr/>
      <dgm:t>
        <a:bodyPr/>
        <a:lstStyle/>
        <a:p>
          <a:endParaRPr lang="en-GB"/>
        </a:p>
      </dgm:t>
    </dgm:pt>
    <dgm:pt modelId="{2956024D-4D61-4253-87A0-AC1D6B9B266D}" type="sibTrans" cxnId="{6D150234-C83A-48E7-BF69-69BE34AF0329}">
      <dgm:prSet/>
      <dgm:spPr/>
      <dgm:t>
        <a:bodyPr/>
        <a:lstStyle/>
        <a:p>
          <a:endParaRPr lang="en-GB"/>
        </a:p>
      </dgm:t>
    </dgm:pt>
    <dgm:pt modelId="{C1AB6106-2BE5-804E-B6C3-C7F2D76A8D32}" type="pres">
      <dgm:prSet presAssocID="{CB58CE4A-1514-944C-81FE-B229AB3C48F8}" presName="compositeShape" presStyleCnt="0">
        <dgm:presLayoutVars>
          <dgm:chMax val="7"/>
          <dgm:dir/>
          <dgm:resizeHandles val="exact"/>
        </dgm:presLayoutVars>
      </dgm:prSet>
      <dgm:spPr/>
    </dgm:pt>
    <dgm:pt modelId="{B51FE79A-82F8-BB4D-A548-9E0C95931871}" type="pres">
      <dgm:prSet presAssocID="{CB58CE4A-1514-944C-81FE-B229AB3C48F8}" presName="wedge1" presStyleLbl="node1" presStyleIdx="0" presStyleCnt="4"/>
      <dgm:spPr/>
      <dgm:t>
        <a:bodyPr/>
        <a:lstStyle/>
        <a:p>
          <a:endParaRPr lang="en-US"/>
        </a:p>
      </dgm:t>
    </dgm:pt>
    <dgm:pt modelId="{705C8AB6-07F4-9F4B-87F0-46B8C840C22B}" type="pres">
      <dgm:prSet presAssocID="{CB58CE4A-1514-944C-81FE-B229AB3C48F8}" presName="dummy1a" presStyleCnt="0"/>
      <dgm:spPr/>
    </dgm:pt>
    <dgm:pt modelId="{D298770A-DAE4-8F40-A1E8-7F5394387065}" type="pres">
      <dgm:prSet presAssocID="{CB58CE4A-1514-944C-81FE-B229AB3C48F8}" presName="dummy1b" presStyleCnt="0"/>
      <dgm:spPr/>
    </dgm:pt>
    <dgm:pt modelId="{5D3EBB9C-D0DB-A04F-8C69-3980DBA0A347}" type="pres">
      <dgm:prSet presAssocID="{CB58CE4A-1514-944C-81FE-B229AB3C48F8}" presName="wedge1Tx" presStyleLbl="node1" presStyleIdx="0" presStyleCnt="4">
        <dgm:presLayoutVars>
          <dgm:chMax val="0"/>
          <dgm:chPref val="0"/>
          <dgm:bulletEnabled val="1"/>
        </dgm:presLayoutVars>
      </dgm:prSet>
      <dgm:spPr/>
      <dgm:t>
        <a:bodyPr/>
        <a:lstStyle/>
        <a:p>
          <a:endParaRPr lang="en-US"/>
        </a:p>
      </dgm:t>
    </dgm:pt>
    <dgm:pt modelId="{591A4803-9161-404F-80F0-6635C9FB251F}" type="pres">
      <dgm:prSet presAssocID="{CB58CE4A-1514-944C-81FE-B229AB3C48F8}" presName="wedge2" presStyleLbl="node1" presStyleIdx="1" presStyleCnt="4"/>
      <dgm:spPr/>
      <dgm:t>
        <a:bodyPr/>
        <a:lstStyle/>
        <a:p>
          <a:endParaRPr lang="en-US"/>
        </a:p>
      </dgm:t>
    </dgm:pt>
    <dgm:pt modelId="{47251BC0-C938-8C43-8106-383575FA7DBC}" type="pres">
      <dgm:prSet presAssocID="{CB58CE4A-1514-944C-81FE-B229AB3C48F8}" presName="dummy2a" presStyleCnt="0"/>
      <dgm:spPr/>
    </dgm:pt>
    <dgm:pt modelId="{1C94465A-CDF7-8E43-B681-139D791B1387}" type="pres">
      <dgm:prSet presAssocID="{CB58CE4A-1514-944C-81FE-B229AB3C48F8}" presName="dummy2b" presStyleCnt="0"/>
      <dgm:spPr/>
    </dgm:pt>
    <dgm:pt modelId="{A01F02A2-235C-CE48-BF8C-CAB822D58D2A}" type="pres">
      <dgm:prSet presAssocID="{CB58CE4A-1514-944C-81FE-B229AB3C48F8}" presName="wedge2Tx" presStyleLbl="node1" presStyleIdx="1" presStyleCnt="4">
        <dgm:presLayoutVars>
          <dgm:chMax val="0"/>
          <dgm:chPref val="0"/>
          <dgm:bulletEnabled val="1"/>
        </dgm:presLayoutVars>
      </dgm:prSet>
      <dgm:spPr/>
      <dgm:t>
        <a:bodyPr/>
        <a:lstStyle/>
        <a:p>
          <a:endParaRPr lang="en-US"/>
        </a:p>
      </dgm:t>
    </dgm:pt>
    <dgm:pt modelId="{68A78B6C-BAED-9543-ABF9-EF748C194928}" type="pres">
      <dgm:prSet presAssocID="{CB58CE4A-1514-944C-81FE-B229AB3C48F8}" presName="wedge3" presStyleLbl="node1" presStyleIdx="2" presStyleCnt="4"/>
      <dgm:spPr/>
      <dgm:t>
        <a:bodyPr/>
        <a:lstStyle/>
        <a:p>
          <a:endParaRPr lang="en-US"/>
        </a:p>
      </dgm:t>
    </dgm:pt>
    <dgm:pt modelId="{59D713E5-0C59-AA4B-A67A-15ACE317B5D4}" type="pres">
      <dgm:prSet presAssocID="{CB58CE4A-1514-944C-81FE-B229AB3C48F8}" presName="dummy3a" presStyleCnt="0"/>
      <dgm:spPr/>
    </dgm:pt>
    <dgm:pt modelId="{0ED165D0-838E-284B-9E0B-2B63DCCE918C}" type="pres">
      <dgm:prSet presAssocID="{CB58CE4A-1514-944C-81FE-B229AB3C48F8}" presName="dummy3b" presStyleCnt="0"/>
      <dgm:spPr/>
    </dgm:pt>
    <dgm:pt modelId="{2048B1A1-B7B1-3E4C-B8D8-ED6AFA03B15C}" type="pres">
      <dgm:prSet presAssocID="{CB58CE4A-1514-944C-81FE-B229AB3C48F8}" presName="wedge3Tx" presStyleLbl="node1" presStyleIdx="2" presStyleCnt="4">
        <dgm:presLayoutVars>
          <dgm:chMax val="0"/>
          <dgm:chPref val="0"/>
          <dgm:bulletEnabled val="1"/>
        </dgm:presLayoutVars>
      </dgm:prSet>
      <dgm:spPr/>
      <dgm:t>
        <a:bodyPr/>
        <a:lstStyle/>
        <a:p>
          <a:endParaRPr lang="en-US"/>
        </a:p>
      </dgm:t>
    </dgm:pt>
    <dgm:pt modelId="{0191A99D-29BC-4F01-A4D7-44E75443DF7B}" type="pres">
      <dgm:prSet presAssocID="{CB58CE4A-1514-944C-81FE-B229AB3C48F8}" presName="wedge4" presStyleLbl="node1" presStyleIdx="3" presStyleCnt="4"/>
      <dgm:spPr/>
      <dgm:t>
        <a:bodyPr/>
        <a:lstStyle/>
        <a:p>
          <a:endParaRPr lang="en-GB"/>
        </a:p>
      </dgm:t>
    </dgm:pt>
    <dgm:pt modelId="{FC3952C9-5E4B-4DEB-B6E4-2E31DBB50419}" type="pres">
      <dgm:prSet presAssocID="{CB58CE4A-1514-944C-81FE-B229AB3C48F8}" presName="dummy4a" presStyleCnt="0"/>
      <dgm:spPr/>
    </dgm:pt>
    <dgm:pt modelId="{4A4E9FE7-1A84-4FD1-A9C8-586BC4A30C58}" type="pres">
      <dgm:prSet presAssocID="{CB58CE4A-1514-944C-81FE-B229AB3C48F8}" presName="dummy4b" presStyleCnt="0"/>
      <dgm:spPr/>
    </dgm:pt>
    <dgm:pt modelId="{E1D0987D-1000-4B33-9DC1-675C64078855}" type="pres">
      <dgm:prSet presAssocID="{CB58CE4A-1514-944C-81FE-B229AB3C48F8}" presName="wedge4Tx" presStyleLbl="node1" presStyleIdx="3" presStyleCnt="4">
        <dgm:presLayoutVars>
          <dgm:chMax val="0"/>
          <dgm:chPref val="0"/>
          <dgm:bulletEnabled val="1"/>
        </dgm:presLayoutVars>
      </dgm:prSet>
      <dgm:spPr/>
      <dgm:t>
        <a:bodyPr/>
        <a:lstStyle/>
        <a:p>
          <a:endParaRPr lang="en-GB"/>
        </a:p>
      </dgm:t>
    </dgm:pt>
    <dgm:pt modelId="{4CABE584-43E2-44D2-9FA7-3722ECCD4C24}" type="pres">
      <dgm:prSet presAssocID="{F80B3F3B-F077-034C-81BC-CB70A5565923}" presName="arrowWedge1" presStyleLbl="fgSibTrans2D1" presStyleIdx="0" presStyleCnt="4"/>
      <dgm:spPr/>
    </dgm:pt>
    <dgm:pt modelId="{77C1C29F-22DE-4D81-8092-B4CD2E1251B6}" type="pres">
      <dgm:prSet presAssocID="{2956024D-4D61-4253-87A0-AC1D6B9B266D}" presName="arrowWedge2" presStyleLbl="fgSibTrans2D1" presStyleIdx="1" presStyleCnt="4"/>
      <dgm:spPr/>
    </dgm:pt>
    <dgm:pt modelId="{19723D9C-362F-408B-9A45-34345CC8C339}" type="pres">
      <dgm:prSet presAssocID="{51089604-B16B-4B73-A5C5-5D8E2D56542F}" presName="arrowWedge3" presStyleLbl="fgSibTrans2D1" presStyleIdx="2" presStyleCnt="4"/>
      <dgm:spPr/>
    </dgm:pt>
    <dgm:pt modelId="{0663B528-3E80-4EC5-A3D3-F311065D2E11}" type="pres">
      <dgm:prSet presAssocID="{BB0907BC-D064-427C-BB84-F19D16E62D94}" presName="arrowWedge4" presStyleLbl="fgSibTrans2D1" presStyleIdx="3" presStyleCnt="4"/>
      <dgm:spPr/>
    </dgm:pt>
  </dgm:ptLst>
  <dgm:cxnLst>
    <dgm:cxn modelId="{A735D0A6-5B50-4393-B799-FA5C85C9FF48}" type="presOf" srcId="{30DC3652-13DC-4ADB-9F08-1B30D4C68CD1}" destId="{E1D0987D-1000-4B33-9DC1-675C64078855}" srcOrd="1" destOrd="0" presId="urn:microsoft.com/office/officeart/2005/8/layout/cycle8"/>
    <dgm:cxn modelId="{A16D14FB-B780-4874-94B3-B247A6946C5E}" srcId="{CB58CE4A-1514-944C-81FE-B229AB3C48F8}" destId="{BAF4BAD2-6E0E-4446-B6A6-A6D77538DFCB}" srcOrd="2" destOrd="0" parTransId="{3C3718B5-9E2E-4F6A-B65E-CA5ADF3ECEA7}" sibTransId="{51089604-B16B-4B73-A5C5-5D8E2D56542F}"/>
    <dgm:cxn modelId="{11AE77D1-D934-4D37-814D-70329F25F6A4}" type="presOf" srcId="{D29BB719-FD56-2844-B248-A2C788E4DD2F}" destId="{5D3EBB9C-D0DB-A04F-8C69-3980DBA0A347}" srcOrd="1" destOrd="0" presId="urn:microsoft.com/office/officeart/2005/8/layout/cycle8"/>
    <dgm:cxn modelId="{8E1576BE-1B65-4970-AC16-B6FBC8FCCA9B}" type="presOf" srcId="{EEF953A5-D527-4EE9-A59B-961F6170A889}" destId="{A01F02A2-235C-CE48-BF8C-CAB822D58D2A}" srcOrd="1" destOrd="0" presId="urn:microsoft.com/office/officeart/2005/8/layout/cycle8"/>
    <dgm:cxn modelId="{A8B2F773-6009-4121-A0F6-3BC1D4D8DC7E}" srcId="{CB58CE4A-1514-944C-81FE-B229AB3C48F8}" destId="{30DC3652-13DC-4ADB-9F08-1B30D4C68CD1}" srcOrd="3" destOrd="0" parTransId="{77DAF317-630D-4482-B9F6-2E2A9163EA02}" sibTransId="{BB0907BC-D064-427C-BB84-F19D16E62D94}"/>
    <dgm:cxn modelId="{B9C3DD02-F08A-4778-8668-06F7FE92AAA0}" type="presOf" srcId="{30DC3652-13DC-4ADB-9F08-1B30D4C68CD1}" destId="{0191A99D-29BC-4F01-A4D7-44E75443DF7B}" srcOrd="0" destOrd="0" presId="urn:microsoft.com/office/officeart/2005/8/layout/cycle8"/>
    <dgm:cxn modelId="{8274776E-EF5C-41B0-B1AD-5943E4ED6838}" type="presOf" srcId="{BAF4BAD2-6E0E-4446-B6A6-A6D77538DFCB}" destId="{2048B1A1-B7B1-3E4C-B8D8-ED6AFA03B15C}" srcOrd="1" destOrd="0" presId="urn:microsoft.com/office/officeart/2005/8/layout/cycle8"/>
    <dgm:cxn modelId="{46E30B84-A806-49EF-9B94-AB8FFD2BCF9E}" type="presOf" srcId="{BAF4BAD2-6E0E-4446-B6A6-A6D77538DFCB}" destId="{68A78B6C-BAED-9543-ABF9-EF748C194928}" srcOrd="0" destOrd="0" presId="urn:microsoft.com/office/officeart/2005/8/layout/cycle8"/>
    <dgm:cxn modelId="{471AA205-D76C-4F4D-8F1C-3F225DBC89FC}" type="presOf" srcId="{EEF953A5-D527-4EE9-A59B-961F6170A889}" destId="{591A4803-9161-404F-80F0-6635C9FB251F}" srcOrd="0" destOrd="0" presId="urn:microsoft.com/office/officeart/2005/8/layout/cycle8"/>
    <dgm:cxn modelId="{6D150234-C83A-48E7-BF69-69BE34AF0329}" srcId="{CB58CE4A-1514-944C-81FE-B229AB3C48F8}" destId="{EEF953A5-D527-4EE9-A59B-961F6170A889}" srcOrd="1" destOrd="0" parTransId="{2B4570EF-0001-42EA-8598-9DEDEC349BFB}" sibTransId="{2956024D-4D61-4253-87A0-AC1D6B9B266D}"/>
    <dgm:cxn modelId="{DE2EB9C0-ACA6-4EFA-A420-988906BD3B41}" type="presOf" srcId="{D29BB719-FD56-2844-B248-A2C788E4DD2F}" destId="{B51FE79A-82F8-BB4D-A548-9E0C95931871}" srcOrd="0" destOrd="0" presId="urn:microsoft.com/office/officeart/2005/8/layout/cycle8"/>
    <dgm:cxn modelId="{9A31FAC9-F6A5-4D6C-BBEA-08EF04F300EE}" type="presOf" srcId="{CB58CE4A-1514-944C-81FE-B229AB3C48F8}" destId="{C1AB6106-2BE5-804E-B6C3-C7F2D76A8D32}" srcOrd="0" destOrd="0" presId="urn:microsoft.com/office/officeart/2005/8/layout/cycle8"/>
    <dgm:cxn modelId="{42D468E7-218E-7A41-9CC1-460A4E62D847}" srcId="{CB58CE4A-1514-944C-81FE-B229AB3C48F8}" destId="{D29BB719-FD56-2844-B248-A2C788E4DD2F}" srcOrd="0" destOrd="0" parTransId="{6ECAC086-F768-2C4E-869A-545BEFA17F72}" sibTransId="{F80B3F3B-F077-034C-81BC-CB70A5565923}"/>
    <dgm:cxn modelId="{3802AC5B-1AB7-4848-BB5D-F81FFCCA1453}" type="presParOf" srcId="{C1AB6106-2BE5-804E-B6C3-C7F2D76A8D32}" destId="{B51FE79A-82F8-BB4D-A548-9E0C95931871}" srcOrd="0" destOrd="0" presId="urn:microsoft.com/office/officeart/2005/8/layout/cycle8"/>
    <dgm:cxn modelId="{1B10D09F-9A8B-4623-AA4E-BEDEDAA581BC}" type="presParOf" srcId="{C1AB6106-2BE5-804E-B6C3-C7F2D76A8D32}" destId="{705C8AB6-07F4-9F4B-87F0-46B8C840C22B}" srcOrd="1" destOrd="0" presId="urn:microsoft.com/office/officeart/2005/8/layout/cycle8"/>
    <dgm:cxn modelId="{6CAE38FC-02A0-49D2-8AE0-FE3356E9EC5C}" type="presParOf" srcId="{C1AB6106-2BE5-804E-B6C3-C7F2D76A8D32}" destId="{D298770A-DAE4-8F40-A1E8-7F5394387065}" srcOrd="2" destOrd="0" presId="urn:microsoft.com/office/officeart/2005/8/layout/cycle8"/>
    <dgm:cxn modelId="{2AC87FA9-CEE2-4BDC-AA8F-FFE949FB5C6B}" type="presParOf" srcId="{C1AB6106-2BE5-804E-B6C3-C7F2D76A8D32}" destId="{5D3EBB9C-D0DB-A04F-8C69-3980DBA0A347}" srcOrd="3" destOrd="0" presId="urn:microsoft.com/office/officeart/2005/8/layout/cycle8"/>
    <dgm:cxn modelId="{F3B6D4B0-7258-4B0D-9DBD-3637A31BFC21}" type="presParOf" srcId="{C1AB6106-2BE5-804E-B6C3-C7F2D76A8D32}" destId="{591A4803-9161-404F-80F0-6635C9FB251F}" srcOrd="4" destOrd="0" presId="urn:microsoft.com/office/officeart/2005/8/layout/cycle8"/>
    <dgm:cxn modelId="{A9B91B12-F399-42CB-9A5A-1DC0B7526375}" type="presParOf" srcId="{C1AB6106-2BE5-804E-B6C3-C7F2D76A8D32}" destId="{47251BC0-C938-8C43-8106-383575FA7DBC}" srcOrd="5" destOrd="0" presId="urn:microsoft.com/office/officeart/2005/8/layout/cycle8"/>
    <dgm:cxn modelId="{F0FA98A7-15C7-4C9E-82E9-B214A4C923EB}" type="presParOf" srcId="{C1AB6106-2BE5-804E-B6C3-C7F2D76A8D32}" destId="{1C94465A-CDF7-8E43-B681-139D791B1387}" srcOrd="6" destOrd="0" presId="urn:microsoft.com/office/officeart/2005/8/layout/cycle8"/>
    <dgm:cxn modelId="{652D5B65-C068-46F1-9C0D-CDB7D1474EDD}" type="presParOf" srcId="{C1AB6106-2BE5-804E-B6C3-C7F2D76A8D32}" destId="{A01F02A2-235C-CE48-BF8C-CAB822D58D2A}" srcOrd="7" destOrd="0" presId="urn:microsoft.com/office/officeart/2005/8/layout/cycle8"/>
    <dgm:cxn modelId="{CC6A93EB-6A2B-40A2-B330-907604BA6803}" type="presParOf" srcId="{C1AB6106-2BE5-804E-B6C3-C7F2D76A8D32}" destId="{68A78B6C-BAED-9543-ABF9-EF748C194928}" srcOrd="8" destOrd="0" presId="urn:microsoft.com/office/officeart/2005/8/layout/cycle8"/>
    <dgm:cxn modelId="{8353B84A-C46C-4CE5-8E28-584132B0E739}" type="presParOf" srcId="{C1AB6106-2BE5-804E-B6C3-C7F2D76A8D32}" destId="{59D713E5-0C59-AA4B-A67A-15ACE317B5D4}" srcOrd="9" destOrd="0" presId="urn:microsoft.com/office/officeart/2005/8/layout/cycle8"/>
    <dgm:cxn modelId="{C9AEDAE8-151C-465A-A873-8A3767A0B411}" type="presParOf" srcId="{C1AB6106-2BE5-804E-B6C3-C7F2D76A8D32}" destId="{0ED165D0-838E-284B-9E0B-2B63DCCE918C}" srcOrd="10" destOrd="0" presId="urn:microsoft.com/office/officeart/2005/8/layout/cycle8"/>
    <dgm:cxn modelId="{B5A9EFC3-1DE8-4649-A6F9-F1177C7E7BB8}" type="presParOf" srcId="{C1AB6106-2BE5-804E-B6C3-C7F2D76A8D32}" destId="{2048B1A1-B7B1-3E4C-B8D8-ED6AFA03B15C}" srcOrd="11" destOrd="0" presId="urn:microsoft.com/office/officeart/2005/8/layout/cycle8"/>
    <dgm:cxn modelId="{C98BC4D0-BF2C-4D07-AAF0-3D20311106A8}" type="presParOf" srcId="{C1AB6106-2BE5-804E-B6C3-C7F2D76A8D32}" destId="{0191A99D-29BC-4F01-A4D7-44E75443DF7B}" srcOrd="12" destOrd="0" presId="urn:microsoft.com/office/officeart/2005/8/layout/cycle8"/>
    <dgm:cxn modelId="{B55042D3-82DF-43CC-8336-FF7596831984}" type="presParOf" srcId="{C1AB6106-2BE5-804E-B6C3-C7F2D76A8D32}" destId="{FC3952C9-5E4B-4DEB-B6E4-2E31DBB50419}" srcOrd="13" destOrd="0" presId="urn:microsoft.com/office/officeart/2005/8/layout/cycle8"/>
    <dgm:cxn modelId="{A04E3BD9-9BFF-4041-B7FF-F88A14CAC311}" type="presParOf" srcId="{C1AB6106-2BE5-804E-B6C3-C7F2D76A8D32}" destId="{4A4E9FE7-1A84-4FD1-A9C8-586BC4A30C58}" srcOrd="14" destOrd="0" presId="urn:microsoft.com/office/officeart/2005/8/layout/cycle8"/>
    <dgm:cxn modelId="{142C4EC1-F248-414E-9ED3-6562793AF6DA}" type="presParOf" srcId="{C1AB6106-2BE5-804E-B6C3-C7F2D76A8D32}" destId="{E1D0987D-1000-4B33-9DC1-675C64078855}" srcOrd="15" destOrd="0" presId="urn:microsoft.com/office/officeart/2005/8/layout/cycle8"/>
    <dgm:cxn modelId="{7E632851-1E9D-4273-BE78-2919DD0DCE78}" type="presParOf" srcId="{C1AB6106-2BE5-804E-B6C3-C7F2D76A8D32}" destId="{4CABE584-43E2-44D2-9FA7-3722ECCD4C24}" srcOrd="16" destOrd="0" presId="urn:microsoft.com/office/officeart/2005/8/layout/cycle8"/>
    <dgm:cxn modelId="{17BEC296-FD55-4966-A379-4B3C44E02425}" type="presParOf" srcId="{C1AB6106-2BE5-804E-B6C3-C7F2D76A8D32}" destId="{77C1C29F-22DE-4D81-8092-B4CD2E1251B6}" srcOrd="17" destOrd="0" presId="urn:microsoft.com/office/officeart/2005/8/layout/cycle8"/>
    <dgm:cxn modelId="{2B08617C-8B6E-4310-B27A-6BA2EF8D42FF}" type="presParOf" srcId="{C1AB6106-2BE5-804E-B6C3-C7F2D76A8D32}" destId="{19723D9C-362F-408B-9A45-34345CC8C339}" srcOrd="18" destOrd="0" presId="urn:microsoft.com/office/officeart/2005/8/layout/cycle8"/>
    <dgm:cxn modelId="{BECB55B7-A02B-46FD-B754-315125FE8F93}" type="presParOf" srcId="{C1AB6106-2BE5-804E-B6C3-C7F2D76A8D32}" destId="{0663B528-3E80-4EC5-A3D3-F311065D2E11}"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A49CAA-88A3-4A37-8B7D-ED9BB22A16C3}" type="doc">
      <dgm:prSet loTypeId="urn:microsoft.com/office/officeart/2005/8/layout/chevron2" loCatId="process" qsTypeId="urn:microsoft.com/office/officeart/2005/8/quickstyle/simple1" qsCatId="simple" csTypeId="urn:microsoft.com/office/officeart/2005/8/colors/accent1_4" csCatId="accent1" phldr="1"/>
      <dgm:spPr/>
      <dgm:t>
        <a:bodyPr/>
        <a:lstStyle/>
        <a:p>
          <a:endParaRPr lang="en-GB"/>
        </a:p>
      </dgm:t>
    </dgm:pt>
    <dgm:pt modelId="{6FCB6F2C-F536-4E53-A1B2-9551B53AE303}">
      <dgm:prSet phldrT="[Text]" custT="1"/>
      <dgm:spPr/>
      <dgm:t>
        <a:bodyPr/>
        <a:lstStyle/>
        <a:p>
          <a:r>
            <a:rPr lang="en-GB" sz="2000" dirty="0" smtClean="0"/>
            <a:t>Request</a:t>
          </a:r>
          <a:endParaRPr lang="en-GB" sz="2000" dirty="0"/>
        </a:p>
      </dgm:t>
    </dgm:pt>
    <dgm:pt modelId="{2800D8A0-76A6-4256-AA75-12D3F6428945}" type="parTrans" cxnId="{B21D00DE-EF25-4336-B3D9-26A4F4CB21E4}">
      <dgm:prSet/>
      <dgm:spPr/>
      <dgm:t>
        <a:bodyPr/>
        <a:lstStyle/>
        <a:p>
          <a:endParaRPr lang="en-GB"/>
        </a:p>
      </dgm:t>
    </dgm:pt>
    <dgm:pt modelId="{5C7C5156-BF16-4877-B463-31DD6006F572}" type="sibTrans" cxnId="{B21D00DE-EF25-4336-B3D9-26A4F4CB21E4}">
      <dgm:prSet/>
      <dgm:spPr/>
      <dgm:t>
        <a:bodyPr/>
        <a:lstStyle/>
        <a:p>
          <a:endParaRPr lang="en-GB"/>
        </a:p>
      </dgm:t>
    </dgm:pt>
    <dgm:pt modelId="{9869F6F4-DDED-450D-8953-1718A5B415E5}">
      <dgm:prSet phldrT="[Text]" custT="1"/>
      <dgm:spPr/>
      <dgm:t>
        <a:bodyPr/>
        <a:lstStyle/>
        <a:p>
          <a:r>
            <a:rPr lang="en-GB" sz="2000" b="1" dirty="0" smtClean="0"/>
            <a:t>Email request to </a:t>
          </a:r>
          <a:r>
            <a:rPr lang="en-GB" sz="2000" b="1" dirty="0" smtClean="0">
              <a:hlinkClick xmlns:r="http://schemas.openxmlformats.org/officeDocument/2006/relationships" r:id="rId1"/>
            </a:rPr>
            <a:t>vtc@egi.eu</a:t>
          </a:r>
          <a:endParaRPr lang="en-GB" sz="2000" b="1" dirty="0"/>
        </a:p>
      </dgm:t>
    </dgm:pt>
    <dgm:pt modelId="{DCD62E43-AA37-4DE4-A3C1-8ACF61EB525B}" type="parTrans" cxnId="{83DD8AD7-2B44-4079-B2D8-9F8A3C273987}">
      <dgm:prSet/>
      <dgm:spPr/>
      <dgm:t>
        <a:bodyPr/>
        <a:lstStyle/>
        <a:p>
          <a:endParaRPr lang="en-GB"/>
        </a:p>
      </dgm:t>
    </dgm:pt>
    <dgm:pt modelId="{FFA7C077-FB32-441B-AE20-FA3D6BB175CB}" type="sibTrans" cxnId="{83DD8AD7-2B44-4079-B2D8-9F8A3C273987}">
      <dgm:prSet/>
      <dgm:spPr/>
      <dgm:t>
        <a:bodyPr/>
        <a:lstStyle/>
        <a:p>
          <a:endParaRPr lang="en-GB"/>
        </a:p>
      </dgm:t>
    </dgm:pt>
    <dgm:pt modelId="{1BF3C631-4895-4CDF-A703-FD115FC739A8}">
      <dgm:prSet phldrT="[Text]" custT="1"/>
      <dgm:spPr>
        <a:solidFill>
          <a:schemeClr val="accent1"/>
        </a:solidFill>
      </dgm:spPr>
      <dgm:t>
        <a:bodyPr/>
        <a:lstStyle/>
        <a:p>
          <a:r>
            <a:rPr lang="en-GB" sz="2000" dirty="0" smtClean="0"/>
            <a:t>Run</a:t>
          </a:r>
          <a:endParaRPr lang="en-GB" sz="2400" dirty="0"/>
        </a:p>
      </dgm:t>
    </dgm:pt>
    <dgm:pt modelId="{949FB0CC-92A5-4516-BBFD-85766C0B397F}" type="parTrans" cxnId="{4A42F046-3A7F-4705-A7A0-6C9FD84877C4}">
      <dgm:prSet/>
      <dgm:spPr/>
      <dgm:t>
        <a:bodyPr/>
        <a:lstStyle/>
        <a:p>
          <a:endParaRPr lang="en-GB"/>
        </a:p>
      </dgm:t>
    </dgm:pt>
    <dgm:pt modelId="{320065BC-3B57-4A17-8FDC-520766534333}" type="sibTrans" cxnId="{4A42F046-3A7F-4705-A7A0-6C9FD84877C4}">
      <dgm:prSet/>
      <dgm:spPr/>
      <dgm:t>
        <a:bodyPr/>
        <a:lstStyle/>
        <a:p>
          <a:endParaRPr lang="en-GB"/>
        </a:p>
      </dgm:t>
    </dgm:pt>
    <dgm:pt modelId="{7318344B-E13C-470A-8192-E9C6D038B3CA}">
      <dgm:prSet phldrT="[Text]" custT="1"/>
      <dgm:spPr/>
      <dgm:t>
        <a:bodyPr/>
        <a:lstStyle/>
        <a:p>
          <a:r>
            <a:rPr lang="en-GB" sz="2000" b="1" dirty="0" smtClean="0"/>
            <a:t>Integrated NGI &amp; EGI.eu staff</a:t>
          </a:r>
          <a:r>
            <a:rPr lang="en-GB" sz="2000" dirty="0" smtClean="0"/>
            <a:t/>
          </a:r>
          <a:br>
            <a:rPr lang="en-GB" sz="2000" dirty="0" smtClean="0"/>
          </a:br>
          <a:r>
            <a:rPr lang="en-GB" sz="2000" dirty="0" smtClean="0"/>
            <a:t>Not just the NILs, but through them!</a:t>
          </a:r>
          <a:endParaRPr lang="en-GB" sz="2000" dirty="0"/>
        </a:p>
      </dgm:t>
    </dgm:pt>
    <dgm:pt modelId="{30390D6E-EEA0-42B3-800F-050F9D6749E5}" type="parTrans" cxnId="{A894E82B-09B1-495E-B818-A4A6BB3875A9}">
      <dgm:prSet/>
      <dgm:spPr/>
      <dgm:t>
        <a:bodyPr/>
        <a:lstStyle/>
        <a:p>
          <a:endParaRPr lang="en-GB"/>
        </a:p>
      </dgm:t>
    </dgm:pt>
    <dgm:pt modelId="{4C4B6554-9A13-4F36-9502-07EB7F49806F}" type="sibTrans" cxnId="{A894E82B-09B1-495E-B818-A4A6BB3875A9}">
      <dgm:prSet/>
      <dgm:spPr/>
      <dgm:t>
        <a:bodyPr/>
        <a:lstStyle/>
        <a:p>
          <a:endParaRPr lang="en-GB"/>
        </a:p>
      </dgm:t>
    </dgm:pt>
    <dgm:pt modelId="{D0877C1B-7758-4A7E-BC42-04323DB6B89B}">
      <dgm:prSet phldrT="[Text]" custT="1"/>
      <dgm:spPr/>
      <dgm:t>
        <a:bodyPr/>
        <a:lstStyle/>
        <a:p>
          <a:r>
            <a:rPr lang="en-GB" sz="2000" dirty="0" smtClean="0"/>
            <a:t>Report</a:t>
          </a:r>
          <a:endParaRPr lang="en-GB" sz="2000" dirty="0"/>
        </a:p>
      </dgm:t>
    </dgm:pt>
    <dgm:pt modelId="{B37CC4B5-7FE3-4506-9677-2A14D77A30B9}" type="parTrans" cxnId="{3BCAC0E2-251A-4BE3-A723-DEB3B4940857}">
      <dgm:prSet/>
      <dgm:spPr/>
      <dgm:t>
        <a:bodyPr/>
        <a:lstStyle/>
        <a:p>
          <a:endParaRPr lang="en-GB"/>
        </a:p>
      </dgm:t>
    </dgm:pt>
    <dgm:pt modelId="{6778AC14-304D-429E-851F-98A77B15A224}" type="sibTrans" cxnId="{3BCAC0E2-251A-4BE3-A723-DEB3B4940857}">
      <dgm:prSet/>
      <dgm:spPr/>
      <dgm:t>
        <a:bodyPr/>
        <a:lstStyle/>
        <a:p>
          <a:endParaRPr lang="en-GB"/>
        </a:p>
      </dgm:t>
    </dgm:pt>
    <dgm:pt modelId="{C0EA085D-8169-4AEC-BB30-27F03421F151}">
      <dgm:prSet phldrT="[Text]" custT="1"/>
      <dgm:spPr/>
      <dgm:t>
        <a:bodyPr/>
        <a:lstStyle/>
        <a:p>
          <a:r>
            <a:rPr lang="en-GB" sz="2000" b="1" dirty="0" smtClean="0"/>
            <a:t>To the EGI community</a:t>
          </a:r>
          <a:r>
            <a:rPr lang="en-GB" sz="2000" dirty="0" smtClean="0"/>
            <a:t/>
          </a:r>
          <a:br>
            <a:rPr lang="en-GB" sz="2000" dirty="0" smtClean="0"/>
          </a:br>
          <a:r>
            <a:rPr lang="en-GB" sz="2000" dirty="0" smtClean="0"/>
            <a:t>events, newsletters, Webinars, etc.</a:t>
          </a:r>
          <a:endParaRPr lang="en-GB" sz="2000" dirty="0"/>
        </a:p>
      </dgm:t>
    </dgm:pt>
    <dgm:pt modelId="{A9DBEFCA-DB57-4EE6-8507-8F6F14A4D4A9}" type="parTrans" cxnId="{ECC35CC5-87A4-4E35-A7CA-9970E859090A}">
      <dgm:prSet/>
      <dgm:spPr/>
      <dgm:t>
        <a:bodyPr/>
        <a:lstStyle/>
        <a:p>
          <a:endParaRPr lang="en-GB"/>
        </a:p>
      </dgm:t>
    </dgm:pt>
    <dgm:pt modelId="{F5A983F9-0A78-4368-B299-4BDA662F8972}" type="sibTrans" cxnId="{ECC35CC5-87A4-4E35-A7CA-9970E859090A}">
      <dgm:prSet/>
      <dgm:spPr/>
      <dgm:t>
        <a:bodyPr/>
        <a:lstStyle/>
        <a:p>
          <a:endParaRPr lang="en-GB"/>
        </a:p>
      </dgm:t>
    </dgm:pt>
    <dgm:pt modelId="{B490FECE-0844-4294-A50A-CC636B051E37}">
      <dgm:prSet phldrT="[Text]" custT="1"/>
      <dgm:spPr/>
      <dgm:t>
        <a:bodyPr/>
        <a:lstStyle/>
        <a:p>
          <a:r>
            <a:rPr lang="en-GB" sz="2000" dirty="0" smtClean="0"/>
            <a:t>Proposal written following the recommended structure</a:t>
          </a:r>
          <a:endParaRPr lang="en-GB" sz="2000" dirty="0"/>
        </a:p>
      </dgm:t>
    </dgm:pt>
    <dgm:pt modelId="{0D3AD73F-8B92-40DC-B03A-E3920674401A}" type="parTrans" cxnId="{72E17673-7A5B-40A2-BB04-49F1CB1B675E}">
      <dgm:prSet/>
      <dgm:spPr/>
      <dgm:t>
        <a:bodyPr/>
        <a:lstStyle/>
        <a:p>
          <a:endParaRPr lang="en-GB"/>
        </a:p>
      </dgm:t>
    </dgm:pt>
    <dgm:pt modelId="{CA0AEB5F-B051-4562-A0BD-2F0B9A0917A9}" type="sibTrans" cxnId="{72E17673-7A5B-40A2-BB04-49F1CB1B675E}">
      <dgm:prSet/>
      <dgm:spPr/>
      <dgm:t>
        <a:bodyPr/>
        <a:lstStyle/>
        <a:p>
          <a:endParaRPr lang="en-GB"/>
        </a:p>
      </dgm:t>
    </dgm:pt>
    <dgm:pt modelId="{1ADD6A1D-EB3B-4B73-9E6F-10D0C8A51E76}">
      <dgm:prSet phldrT="[Text]" custT="1"/>
      <dgm:spPr/>
      <dgm:t>
        <a:bodyPr/>
        <a:lstStyle/>
        <a:p>
          <a:r>
            <a:rPr lang="en-GB" sz="2000" dirty="0" smtClean="0"/>
            <a:t>Evaluated by EGI-Engage Activity Management Board</a:t>
          </a:r>
          <a:endParaRPr lang="en-GB" sz="2000" dirty="0"/>
        </a:p>
      </dgm:t>
    </dgm:pt>
    <dgm:pt modelId="{2D71CA8D-6CB4-451A-A220-74A335F0FA1A}" type="parTrans" cxnId="{264D00D3-F5B0-4D80-86D7-D23C76CC4D84}">
      <dgm:prSet/>
      <dgm:spPr/>
      <dgm:t>
        <a:bodyPr/>
        <a:lstStyle/>
        <a:p>
          <a:endParaRPr lang="en-GB"/>
        </a:p>
      </dgm:t>
    </dgm:pt>
    <dgm:pt modelId="{F8E19E17-0440-4D31-8275-5DACAFCE677F}" type="sibTrans" cxnId="{264D00D3-F5B0-4D80-86D7-D23C76CC4D84}">
      <dgm:prSet/>
      <dgm:spPr/>
      <dgm:t>
        <a:bodyPr/>
        <a:lstStyle/>
        <a:p>
          <a:endParaRPr lang="en-GB"/>
        </a:p>
      </dgm:t>
    </dgm:pt>
    <dgm:pt modelId="{4EA7A65E-2CFE-4C79-AE05-ED2CD848616D}" type="pres">
      <dgm:prSet presAssocID="{4DA49CAA-88A3-4A37-8B7D-ED9BB22A16C3}" presName="linearFlow" presStyleCnt="0">
        <dgm:presLayoutVars>
          <dgm:dir/>
          <dgm:animLvl val="lvl"/>
          <dgm:resizeHandles val="exact"/>
        </dgm:presLayoutVars>
      </dgm:prSet>
      <dgm:spPr/>
      <dgm:t>
        <a:bodyPr/>
        <a:lstStyle/>
        <a:p>
          <a:endParaRPr lang="en-GB"/>
        </a:p>
      </dgm:t>
    </dgm:pt>
    <dgm:pt modelId="{338F2AE8-378D-4099-81B1-EB4956F0A2DC}" type="pres">
      <dgm:prSet presAssocID="{6FCB6F2C-F536-4E53-A1B2-9551B53AE303}" presName="composite" presStyleCnt="0"/>
      <dgm:spPr/>
      <dgm:t>
        <a:bodyPr/>
        <a:lstStyle/>
        <a:p>
          <a:endParaRPr lang="en-GB"/>
        </a:p>
      </dgm:t>
    </dgm:pt>
    <dgm:pt modelId="{7B38590E-C9A7-461C-8C49-EC0AAC8BDD7E}" type="pres">
      <dgm:prSet presAssocID="{6FCB6F2C-F536-4E53-A1B2-9551B53AE303}" presName="parentText" presStyleLbl="alignNode1" presStyleIdx="0" presStyleCnt="3">
        <dgm:presLayoutVars>
          <dgm:chMax val="1"/>
          <dgm:bulletEnabled val="1"/>
        </dgm:presLayoutVars>
      </dgm:prSet>
      <dgm:spPr/>
      <dgm:t>
        <a:bodyPr/>
        <a:lstStyle/>
        <a:p>
          <a:endParaRPr lang="en-GB"/>
        </a:p>
      </dgm:t>
    </dgm:pt>
    <dgm:pt modelId="{D93979D1-118F-4CD9-87AE-D7F395AC481C}" type="pres">
      <dgm:prSet presAssocID="{6FCB6F2C-F536-4E53-A1B2-9551B53AE303}" presName="descendantText" presStyleLbl="alignAcc1" presStyleIdx="0" presStyleCnt="3">
        <dgm:presLayoutVars>
          <dgm:bulletEnabled val="1"/>
        </dgm:presLayoutVars>
      </dgm:prSet>
      <dgm:spPr/>
      <dgm:t>
        <a:bodyPr/>
        <a:lstStyle/>
        <a:p>
          <a:endParaRPr lang="en-GB"/>
        </a:p>
      </dgm:t>
    </dgm:pt>
    <dgm:pt modelId="{1DB1F5C6-8E7F-4984-BE18-769B3F8CDCE1}" type="pres">
      <dgm:prSet presAssocID="{5C7C5156-BF16-4877-B463-31DD6006F572}" presName="sp" presStyleCnt="0"/>
      <dgm:spPr/>
      <dgm:t>
        <a:bodyPr/>
        <a:lstStyle/>
        <a:p>
          <a:endParaRPr lang="en-GB"/>
        </a:p>
      </dgm:t>
    </dgm:pt>
    <dgm:pt modelId="{78ED7566-465D-463F-A1CE-9F842905647C}" type="pres">
      <dgm:prSet presAssocID="{1BF3C631-4895-4CDF-A703-FD115FC739A8}" presName="composite" presStyleCnt="0"/>
      <dgm:spPr/>
      <dgm:t>
        <a:bodyPr/>
        <a:lstStyle/>
        <a:p>
          <a:endParaRPr lang="en-GB"/>
        </a:p>
      </dgm:t>
    </dgm:pt>
    <dgm:pt modelId="{565EBDC3-416C-4992-8C82-DEED82330598}" type="pres">
      <dgm:prSet presAssocID="{1BF3C631-4895-4CDF-A703-FD115FC739A8}" presName="parentText" presStyleLbl="alignNode1" presStyleIdx="1" presStyleCnt="3">
        <dgm:presLayoutVars>
          <dgm:chMax val="1"/>
          <dgm:bulletEnabled val="1"/>
        </dgm:presLayoutVars>
      </dgm:prSet>
      <dgm:spPr/>
      <dgm:t>
        <a:bodyPr/>
        <a:lstStyle/>
        <a:p>
          <a:endParaRPr lang="en-GB"/>
        </a:p>
      </dgm:t>
    </dgm:pt>
    <dgm:pt modelId="{19C5E7D1-94E8-4613-B522-ACA5FABE1BF9}" type="pres">
      <dgm:prSet presAssocID="{1BF3C631-4895-4CDF-A703-FD115FC739A8}" presName="descendantText" presStyleLbl="alignAcc1" presStyleIdx="1" presStyleCnt="3">
        <dgm:presLayoutVars>
          <dgm:bulletEnabled val="1"/>
        </dgm:presLayoutVars>
      </dgm:prSet>
      <dgm:spPr/>
      <dgm:t>
        <a:bodyPr/>
        <a:lstStyle/>
        <a:p>
          <a:endParaRPr lang="en-GB"/>
        </a:p>
      </dgm:t>
    </dgm:pt>
    <dgm:pt modelId="{72536D69-33D1-4FE4-BB26-D9992A84BBE9}" type="pres">
      <dgm:prSet presAssocID="{320065BC-3B57-4A17-8FDC-520766534333}" presName="sp" presStyleCnt="0"/>
      <dgm:spPr/>
      <dgm:t>
        <a:bodyPr/>
        <a:lstStyle/>
        <a:p>
          <a:endParaRPr lang="en-GB"/>
        </a:p>
      </dgm:t>
    </dgm:pt>
    <dgm:pt modelId="{82415E4C-2368-4E6F-8A84-82F1449A00DE}" type="pres">
      <dgm:prSet presAssocID="{D0877C1B-7758-4A7E-BC42-04323DB6B89B}" presName="composite" presStyleCnt="0"/>
      <dgm:spPr/>
      <dgm:t>
        <a:bodyPr/>
        <a:lstStyle/>
        <a:p>
          <a:endParaRPr lang="en-GB"/>
        </a:p>
      </dgm:t>
    </dgm:pt>
    <dgm:pt modelId="{01B848E6-10A7-47F2-99E0-69DDC10ABF61}" type="pres">
      <dgm:prSet presAssocID="{D0877C1B-7758-4A7E-BC42-04323DB6B89B}" presName="parentText" presStyleLbl="alignNode1" presStyleIdx="2" presStyleCnt="3">
        <dgm:presLayoutVars>
          <dgm:chMax val="1"/>
          <dgm:bulletEnabled val="1"/>
        </dgm:presLayoutVars>
      </dgm:prSet>
      <dgm:spPr/>
      <dgm:t>
        <a:bodyPr/>
        <a:lstStyle/>
        <a:p>
          <a:endParaRPr lang="en-GB"/>
        </a:p>
      </dgm:t>
    </dgm:pt>
    <dgm:pt modelId="{93300359-549C-4B3F-A22B-028052351C21}" type="pres">
      <dgm:prSet presAssocID="{D0877C1B-7758-4A7E-BC42-04323DB6B89B}" presName="descendantText" presStyleLbl="alignAcc1" presStyleIdx="2" presStyleCnt="3">
        <dgm:presLayoutVars>
          <dgm:bulletEnabled val="1"/>
        </dgm:presLayoutVars>
      </dgm:prSet>
      <dgm:spPr/>
      <dgm:t>
        <a:bodyPr/>
        <a:lstStyle/>
        <a:p>
          <a:endParaRPr lang="en-GB"/>
        </a:p>
      </dgm:t>
    </dgm:pt>
  </dgm:ptLst>
  <dgm:cxnLst>
    <dgm:cxn modelId="{264D00D3-F5B0-4D80-86D7-D23C76CC4D84}" srcId="{6FCB6F2C-F536-4E53-A1B2-9551B53AE303}" destId="{1ADD6A1D-EB3B-4B73-9E6F-10D0C8A51E76}" srcOrd="2" destOrd="0" parTransId="{2D71CA8D-6CB4-451A-A220-74A335F0FA1A}" sibTransId="{F8E19E17-0440-4D31-8275-5DACAFCE677F}"/>
    <dgm:cxn modelId="{3BCAC0E2-251A-4BE3-A723-DEB3B4940857}" srcId="{4DA49CAA-88A3-4A37-8B7D-ED9BB22A16C3}" destId="{D0877C1B-7758-4A7E-BC42-04323DB6B89B}" srcOrd="2" destOrd="0" parTransId="{B37CC4B5-7FE3-4506-9677-2A14D77A30B9}" sibTransId="{6778AC14-304D-429E-851F-98A77B15A224}"/>
    <dgm:cxn modelId="{00EB2B8E-32CB-4FA2-9510-8635DB5237EF}" type="presOf" srcId="{6FCB6F2C-F536-4E53-A1B2-9551B53AE303}" destId="{7B38590E-C9A7-461C-8C49-EC0AAC8BDD7E}" srcOrd="0" destOrd="0" presId="urn:microsoft.com/office/officeart/2005/8/layout/chevron2"/>
    <dgm:cxn modelId="{0EA898BC-46B5-496E-9E37-2F775733C36F}" type="presOf" srcId="{D0877C1B-7758-4A7E-BC42-04323DB6B89B}" destId="{01B848E6-10A7-47F2-99E0-69DDC10ABF61}" srcOrd="0" destOrd="0" presId="urn:microsoft.com/office/officeart/2005/8/layout/chevron2"/>
    <dgm:cxn modelId="{F8D8AC3D-1D82-4DEA-9A97-29FEAC5A0054}" type="presOf" srcId="{B490FECE-0844-4294-A50A-CC636B051E37}" destId="{D93979D1-118F-4CD9-87AE-D7F395AC481C}" srcOrd="0" destOrd="0" presId="urn:microsoft.com/office/officeart/2005/8/layout/chevron2"/>
    <dgm:cxn modelId="{2988DA99-F96D-45D5-A757-EACC3F2A6FF3}" type="presOf" srcId="{C0EA085D-8169-4AEC-BB30-27F03421F151}" destId="{93300359-549C-4B3F-A22B-028052351C21}" srcOrd="0" destOrd="0" presId="urn:microsoft.com/office/officeart/2005/8/layout/chevron2"/>
    <dgm:cxn modelId="{5BC4E903-AA64-405E-B6A5-4D9D60068D63}" type="presOf" srcId="{7318344B-E13C-470A-8192-E9C6D038B3CA}" destId="{19C5E7D1-94E8-4613-B522-ACA5FABE1BF9}" srcOrd="0" destOrd="0" presId="urn:microsoft.com/office/officeart/2005/8/layout/chevron2"/>
    <dgm:cxn modelId="{ECC35CC5-87A4-4E35-A7CA-9970E859090A}" srcId="{D0877C1B-7758-4A7E-BC42-04323DB6B89B}" destId="{C0EA085D-8169-4AEC-BB30-27F03421F151}" srcOrd="0" destOrd="0" parTransId="{A9DBEFCA-DB57-4EE6-8507-8F6F14A4D4A9}" sibTransId="{F5A983F9-0A78-4368-B299-4BDA662F8972}"/>
    <dgm:cxn modelId="{5A97B8FC-9979-4BA6-B2F2-231D7678EF0C}" type="presOf" srcId="{4DA49CAA-88A3-4A37-8B7D-ED9BB22A16C3}" destId="{4EA7A65E-2CFE-4C79-AE05-ED2CD848616D}" srcOrd="0" destOrd="0" presId="urn:microsoft.com/office/officeart/2005/8/layout/chevron2"/>
    <dgm:cxn modelId="{AB44ACE0-2541-47BE-B010-51885E537873}" type="presOf" srcId="{1BF3C631-4895-4CDF-A703-FD115FC739A8}" destId="{565EBDC3-416C-4992-8C82-DEED82330598}" srcOrd="0" destOrd="0" presId="urn:microsoft.com/office/officeart/2005/8/layout/chevron2"/>
    <dgm:cxn modelId="{A894E82B-09B1-495E-B818-A4A6BB3875A9}" srcId="{1BF3C631-4895-4CDF-A703-FD115FC739A8}" destId="{7318344B-E13C-470A-8192-E9C6D038B3CA}" srcOrd="0" destOrd="0" parTransId="{30390D6E-EEA0-42B3-800F-050F9D6749E5}" sibTransId="{4C4B6554-9A13-4F36-9502-07EB7F49806F}"/>
    <dgm:cxn modelId="{B21D00DE-EF25-4336-B3D9-26A4F4CB21E4}" srcId="{4DA49CAA-88A3-4A37-8B7D-ED9BB22A16C3}" destId="{6FCB6F2C-F536-4E53-A1B2-9551B53AE303}" srcOrd="0" destOrd="0" parTransId="{2800D8A0-76A6-4256-AA75-12D3F6428945}" sibTransId="{5C7C5156-BF16-4877-B463-31DD6006F572}"/>
    <dgm:cxn modelId="{83DD8AD7-2B44-4079-B2D8-9F8A3C273987}" srcId="{6FCB6F2C-F536-4E53-A1B2-9551B53AE303}" destId="{9869F6F4-DDED-450D-8953-1718A5B415E5}" srcOrd="1" destOrd="0" parTransId="{DCD62E43-AA37-4DE4-A3C1-8ACF61EB525B}" sibTransId="{FFA7C077-FB32-441B-AE20-FA3D6BB175CB}"/>
    <dgm:cxn modelId="{83DB1B04-7356-4B4A-88A2-F77E13A5B1D0}" type="presOf" srcId="{1ADD6A1D-EB3B-4B73-9E6F-10D0C8A51E76}" destId="{D93979D1-118F-4CD9-87AE-D7F395AC481C}" srcOrd="0" destOrd="2" presId="urn:microsoft.com/office/officeart/2005/8/layout/chevron2"/>
    <dgm:cxn modelId="{4A42F046-3A7F-4705-A7A0-6C9FD84877C4}" srcId="{4DA49CAA-88A3-4A37-8B7D-ED9BB22A16C3}" destId="{1BF3C631-4895-4CDF-A703-FD115FC739A8}" srcOrd="1" destOrd="0" parTransId="{949FB0CC-92A5-4516-BBFD-85766C0B397F}" sibTransId="{320065BC-3B57-4A17-8FDC-520766534333}"/>
    <dgm:cxn modelId="{C987FD3F-1576-4FF8-8362-037F521F043E}" type="presOf" srcId="{9869F6F4-DDED-450D-8953-1718A5B415E5}" destId="{D93979D1-118F-4CD9-87AE-D7F395AC481C}" srcOrd="0" destOrd="1" presId="urn:microsoft.com/office/officeart/2005/8/layout/chevron2"/>
    <dgm:cxn modelId="{72E17673-7A5B-40A2-BB04-49F1CB1B675E}" srcId="{6FCB6F2C-F536-4E53-A1B2-9551B53AE303}" destId="{B490FECE-0844-4294-A50A-CC636B051E37}" srcOrd="0" destOrd="0" parTransId="{0D3AD73F-8B92-40DC-B03A-E3920674401A}" sibTransId="{CA0AEB5F-B051-4562-A0BD-2F0B9A0917A9}"/>
    <dgm:cxn modelId="{99074434-E166-4311-989B-B3E8EEF10838}" type="presParOf" srcId="{4EA7A65E-2CFE-4C79-AE05-ED2CD848616D}" destId="{338F2AE8-378D-4099-81B1-EB4956F0A2DC}" srcOrd="0" destOrd="0" presId="urn:microsoft.com/office/officeart/2005/8/layout/chevron2"/>
    <dgm:cxn modelId="{78C351D8-673D-41DD-A136-2BCDB1E5DA31}" type="presParOf" srcId="{338F2AE8-378D-4099-81B1-EB4956F0A2DC}" destId="{7B38590E-C9A7-461C-8C49-EC0AAC8BDD7E}" srcOrd="0" destOrd="0" presId="urn:microsoft.com/office/officeart/2005/8/layout/chevron2"/>
    <dgm:cxn modelId="{DDB1CA26-BEF3-4160-B48A-3DB5205F585E}" type="presParOf" srcId="{338F2AE8-378D-4099-81B1-EB4956F0A2DC}" destId="{D93979D1-118F-4CD9-87AE-D7F395AC481C}" srcOrd="1" destOrd="0" presId="urn:microsoft.com/office/officeart/2005/8/layout/chevron2"/>
    <dgm:cxn modelId="{6603F808-3DE2-4729-977E-0DB11ABF71FA}" type="presParOf" srcId="{4EA7A65E-2CFE-4C79-AE05-ED2CD848616D}" destId="{1DB1F5C6-8E7F-4984-BE18-769B3F8CDCE1}" srcOrd="1" destOrd="0" presId="urn:microsoft.com/office/officeart/2005/8/layout/chevron2"/>
    <dgm:cxn modelId="{4BF7944C-7021-465A-8EEC-13D2829B8B7D}" type="presParOf" srcId="{4EA7A65E-2CFE-4C79-AE05-ED2CD848616D}" destId="{78ED7566-465D-463F-A1CE-9F842905647C}" srcOrd="2" destOrd="0" presId="urn:microsoft.com/office/officeart/2005/8/layout/chevron2"/>
    <dgm:cxn modelId="{53DEC75A-14BA-4BC3-8C2E-C9CE5C2F2756}" type="presParOf" srcId="{78ED7566-465D-463F-A1CE-9F842905647C}" destId="{565EBDC3-416C-4992-8C82-DEED82330598}" srcOrd="0" destOrd="0" presId="urn:microsoft.com/office/officeart/2005/8/layout/chevron2"/>
    <dgm:cxn modelId="{E47946C0-F2B4-4EEA-A163-5A3D638E9547}" type="presParOf" srcId="{78ED7566-465D-463F-A1CE-9F842905647C}" destId="{19C5E7D1-94E8-4613-B522-ACA5FABE1BF9}" srcOrd="1" destOrd="0" presId="urn:microsoft.com/office/officeart/2005/8/layout/chevron2"/>
    <dgm:cxn modelId="{5E012B50-FC09-464E-BF58-D1BF825FFDF5}" type="presParOf" srcId="{4EA7A65E-2CFE-4C79-AE05-ED2CD848616D}" destId="{72536D69-33D1-4FE4-BB26-D9992A84BBE9}" srcOrd="3" destOrd="0" presId="urn:microsoft.com/office/officeart/2005/8/layout/chevron2"/>
    <dgm:cxn modelId="{79680E29-135B-4F41-9C79-126156E056E2}" type="presParOf" srcId="{4EA7A65E-2CFE-4C79-AE05-ED2CD848616D}" destId="{82415E4C-2368-4E6F-8A84-82F1449A00DE}" srcOrd="4" destOrd="0" presId="urn:microsoft.com/office/officeart/2005/8/layout/chevron2"/>
    <dgm:cxn modelId="{D87D622B-E73E-4622-B7D7-12CABBB6C8E2}" type="presParOf" srcId="{82415E4C-2368-4E6F-8A84-82F1449A00DE}" destId="{01B848E6-10A7-47F2-99E0-69DDC10ABF61}" srcOrd="0" destOrd="0" presId="urn:microsoft.com/office/officeart/2005/8/layout/chevron2"/>
    <dgm:cxn modelId="{E89BEFD4-DE78-4684-A696-40461D700C1A}" type="presParOf" srcId="{82415E4C-2368-4E6F-8A84-82F1449A00DE}" destId="{93300359-549C-4B3F-A22B-028052351C2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FE79A-82F8-BB4D-A548-9E0C95931871}">
      <dsp:nvSpPr>
        <dsp:cNvPr id="0" name=""/>
        <dsp:cNvSpPr/>
      </dsp:nvSpPr>
      <dsp:spPr>
        <a:xfrm>
          <a:off x="501220" y="295191"/>
          <a:ext cx="3992123" cy="3992123"/>
        </a:xfrm>
        <a:prstGeom prst="pie">
          <a:avLst>
            <a:gd name="adj1" fmla="val 1620000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High-Throughput Data Analysis</a:t>
          </a:r>
          <a:endParaRPr lang="en-US" sz="2000" kern="1200" dirty="0"/>
        </a:p>
      </dsp:txBody>
      <dsp:txXfrm>
        <a:off x="2620373" y="1122606"/>
        <a:ext cx="1473283" cy="1093081"/>
      </dsp:txXfrm>
    </dsp:sp>
    <dsp:sp modelId="{591A4803-9161-404F-80F0-6635C9FB251F}">
      <dsp:nvSpPr>
        <dsp:cNvPr id="0" name=""/>
        <dsp:cNvSpPr/>
      </dsp:nvSpPr>
      <dsp:spPr>
        <a:xfrm>
          <a:off x="501220" y="429212"/>
          <a:ext cx="3992123" cy="3992123"/>
        </a:xfrm>
        <a:prstGeom prst="pie">
          <a:avLst>
            <a:gd name="adj1" fmla="val 0"/>
            <a:gd name="adj2" fmla="val 54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Federated Cloud</a:t>
          </a:r>
          <a:endParaRPr lang="en-US" sz="2000" kern="1200" dirty="0"/>
        </a:p>
      </dsp:txBody>
      <dsp:txXfrm>
        <a:off x="2620373" y="2500839"/>
        <a:ext cx="1473283" cy="1093081"/>
      </dsp:txXfrm>
    </dsp:sp>
    <dsp:sp modelId="{68A78B6C-BAED-9543-ABF9-EF748C194928}">
      <dsp:nvSpPr>
        <dsp:cNvPr id="0" name=""/>
        <dsp:cNvSpPr/>
      </dsp:nvSpPr>
      <dsp:spPr>
        <a:xfrm>
          <a:off x="367199" y="429212"/>
          <a:ext cx="3992123" cy="3992123"/>
        </a:xfrm>
        <a:prstGeom prst="pie">
          <a:avLst>
            <a:gd name="adj1" fmla="val 5400000"/>
            <a:gd name="adj2" fmla="val 108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Federated Operations</a:t>
          </a:r>
          <a:endParaRPr lang="en-US" sz="2000" kern="1200" dirty="0"/>
        </a:p>
      </dsp:txBody>
      <dsp:txXfrm>
        <a:off x="766887" y="2500839"/>
        <a:ext cx="1473283" cy="1093081"/>
      </dsp:txXfrm>
    </dsp:sp>
    <dsp:sp modelId="{0191A99D-29BC-4F01-A4D7-44E75443DF7B}">
      <dsp:nvSpPr>
        <dsp:cNvPr id="0" name=""/>
        <dsp:cNvSpPr/>
      </dsp:nvSpPr>
      <dsp:spPr>
        <a:xfrm>
          <a:off x="367199" y="295191"/>
          <a:ext cx="3992123" cy="3992123"/>
        </a:xfrm>
        <a:prstGeom prst="pie">
          <a:avLst>
            <a:gd name="adj1" fmla="val 108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Community Driven Innovation</a:t>
          </a:r>
          <a:endParaRPr lang="en-US" sz="2000" kern="1200" dirty="0"/>
        </a:p>
      </dsp:txBody>
      <dsp:txXfrm>
        <a:off x="766887" y="1122606"/>
        <a:ext cx="1473283" cy="1093081"/>
      </dsp:txXfrm>
    </dsp:sp>
    <dsp:sp modelId="{4CABE584-43E2-44D2-9FA7-3722ECCD4C24}">
      <dsp:nvSpPr>
        <dsp:cNvPr id="0" name=""/>
        <dsp:cNvSpPr/>
      </dsp:nvSpPr>
      <dsp:spPr>
        <a:xfrm>
          <a:off x="254089" y="48060"/>
          <a:ext cx="4486386" cy="4486386"/>
        </a:xfrm>
        <a:prstGeom prst="circularArrow">
          <a:avLst>
            <a:gd name="adj1" fmla="val 5085"/>
            <a:gd name="adj2" fmla="val 327528"/>
            <a:gd name="adj3" fmla="val 21272472"/>
            <a:gd name="adj4" fmla="val 16200000"/>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7C1C29F-22DE-4D81-8092-B4CD2E1251B6}">
      <dsp:nvSpPr>
        <dsp:cNvPr id="0" name=""/>
        <dsp:cNvSpPr/>
      </dsp:nvSpPr>
      <dsp:spPr>
        <a:xfrm>
          <a:off x="254089" y="182081"/>
          <a:ext cx="4486386" cy="4486386"/>
        </a:xfrm>
        <a:prstGeom prst="circularArrow">
          <a:avLst>
            <a:gd name="adj1" fmla="val 5085"/>
            <a:gd name="adj2" fmla="val 327528"/>
            <a:gd name="adj3" fmla="val 5072472"/>
            <a:gd name="adj4" fmla="val 0"/>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723D9C-362F-408B-9A45-34345CC8C339}">
      <dsp:nvSpPr>
        <dsp:cNvPr id="0" name=""/>
        <dsp:cNvSpPr/>
      </dsp:nvSpPr>
      <dsp:spPr>
        <a:xfrm>
          <a:off x="120068" y="182081"/>
          <a:ext cx="4486386" cy="4486386"/>
        </a:xfrm>
        <a:prstGeom prst="circularArrow">
          <a:avLst>
            <a:gd name="adj1" fmla="val 5085"/>
            <a:gd name="adj2" fmla="val 327528"/>
            <a:gd name="adj3" fmla="val 10472472"/>
            <a:gd name="adj4" fmla="val 5400000"/>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663B528-3E80-4EC5-A3D3-F311065D2E11}">
      <dsp:nvSpPr>
        <dsp:cNvPr id="0" name=""/>
        <dsp:cNvSpPr/>
      </dsp:nvSpPr>
      <dsp:spPr>
        <a:xfrm>
          <a:off x="120068" y="48060"/>
          <a:ext cx="4486386" cy="4486386"/>
        </a:xfrm>
        <a:prstGeom prst="circularArrow">
          <a:avLst>
            <a:gd name="adj1" fmla="val 5085"/>
            <a:gd name="adj2" fmla="val 327528"/>
            <a:gd name="adj3" fmla="val 15872472"/>
            <a:gd name="adj4" fmla="val 10800000"/>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8590E-C9A7-461C-8C49-EC0AAC8BDD7E}">
      <dsp:nvSpPr>
        <dsp:cNvPr id="0" name=""/>
        <dsp:cNvSpPr/>
      </dsp:nvSpPr>
      <dsp:spPr>
        <a:xfrm rot="5400000">
          <a:off x="-266909" y="269113"/>
          <a:ext cx="1779399" cy="1245579"/>
        </a:xfrm>
        <a:prstGeom prst="chevron">
          <a:avLst/>
        </a:prstGeom>
        <a:solidFill>
          <a:schemeClr val="accent1">
            <a:shade val="5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Request</a:t>
          </a:r>
          <a:endParaRPr lang="en-GB" sz="2000" kern="1200" dirty="0"/>
        </a:p>
      </dsp:txBody>
      <dsp:txXfrm rot="-5400000">
        <a:off x="2" y="624993"/>
        <a:ext cx="1245579" cy="533820"/>
      </dsp:txXfrm>
    </dsp:sp>
    <dsp:sp modelId="{D93979D1-118F-4CD9-87AE-D7F395AC481C}">
      <dsp:nvSpPr>
        <dsp:cNvPr id="0" name=""/>
        <dsp:cNvSpPr/>
      </dsp:nvSpPr>
      <dsp:spPr>
        <a:xfrm rot="5400000">
          <a:off x="4526728" y="-3278945"/>
          <a:ext cx="1156609" cy="7718908"/>
        </a:xfrm>
        <a:prstGeom prst="round2Same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t>Proposal written following the recommended structure</a:t>
          </a:r>
          <a:endParaRPr lang="en-GB" sz="2000" kern="1200" dirty="0"/>
        </a:p>
        <a:p>
          <a:pPr marL="228600" lvl="1" indent="-228600" algn="l" defTabSz="889000">
            <a:lnSpc>
              <a:spcPct val="90000"/>
            </a:lnSpc>
            <a:spcBef>
              <a:spcPct val="0"/>
            </a:spcBef>
            <a:spcAft>
              <a:spcPct val="15000"/>
            </a:spcAft>
            <a:buChar char="••"/>
          </a:pPr>
          <a:r>
            <a:rPr lang="en-GB" sz="2000" b="1" kern="1200" dirty="0" smtClean="0"/>
            <a:t>Email request to </a:t>
          </a:r>
          <a:r>
            <a:rPr lang="en-GB" sz="2000" b="1" kern="1200" dirty="0" smtClean="0">
              <a:hlinkClick xmlns:r="http://schemas.openxmlformats.org/officeDocument/2006/relationships" r:id="rId1"/>
            </a:rPr>
            <a:t>vtc@egi.eu</a:t>
          </a:r>
          <a:endParaRPr lang="en-GB" sz="2000" b="1" kern="1200" dirty="0"/>
        </a:p>
        <a:p>
          <a:pPr marL="228600" lvl="1" indent="-228600" algn="l" defTabSz="889000">
            <a:lnSpc>
              <a:spcPct val="90000"/>
            </a:lnSpc>
            <a:spcBef>
              <a:spcPct val="0"/>
            </a:spcBef>
            <a:spcAft>
              <a:spcPct val="15000"/>
            </a:spcAft>
            <a:buChar char="••"/>
          </a:pPr>
          <a:r>
            <a:rPr lang="en-GB" sz="2000" kern="1200" dirty="0" smtClean="0"/>
            <a:t>Evaluated by EGI-Engage Activity Management Board</a:t>
          </a:r>
          <a:endParaRPr lang="en-GB" sz="2000" kern="1200" dirty="0"/>
        </a:p>
      </dsp:txBody>
      <dsp:txXfrm rot="-5400000">
        <a:off x="1245579" y="58665"/>
        <a:ext cx="7662447" cy="1043687"/>
      </dsp:txXfrm>
    </dsp:sp>
    <dsp:sp modelId="{565EBDC3-416C-4992-8C82-DEED82330598}">
      <dsp:nvSpPr>
        <dsp:cNvPr id="0" name=""/>
        <dsp:cNvSpPr/>
      </dsp:nvSpPr>
      <dsp:spPr>
        <a:xfrm rot="5400000">
          <a:off x="-266909" y="1856265"/>
          <a:ext cx="1779399" cy="1245579"/>
        </a:xfrm>
        <a:prstGeom prst="chevron">
          <a:avLst/>
        </a:prstGeom>
        <a:solidFill>
          <a:schemeClr val="accent1"/>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Run</a:t>
          </a:r>
          <a:endParaRPr lang="en-GB" sz="2400" kern="1200" dirty="0"/>
        </a:p>
      </dsp:txBody>
      <dsp:txXfrm rot="-5400000">
        <a:off x="2" y="2212145"/>
        <a:ext cx="1245579" cy="533820"/>
      </dsp:txXfrm>
    </dsp:sp>
    <dsp:sp modelId="{19C5E7D1-94E8-4613-B522-ACA5FABE1BF9}">
      <dsp:nvSpPr>
        <dsp:cNvPr id="0" name=""/>
        <dsp:cNvSpPr/>
      </dsp:nvSpPr>
      <dsp:spPr>
        <a:xfrm rot="5400000">
          <a:off x="4526728" y="-1691794"/>
          <a:ext cx="1156609" cy="7718908"/>
        </a:xfrm>
        <a:prstGeom prst="round2Same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b="1" kern="1200" dirty="0" smtClean="0"/>
            <a:t>Integrated NGI &amp; EGI.eu staff</a:t>
          </a:r>
          <a:r>
            <a:rPr lang="en-GB" sz="2000" kern="1200" dirty="0" smtClean="0"/>
            <a:t/>
          </a:r>
          <a:br>
            <a:rPr lang="en-GB" sz="2000" kern="1200" dirty="0" smtClean="0"/>
          </a:br>
          <a:r>
            <a:rPr lang="en-GB" sz="2000" kern="1200" dirty="0" smtClean="0"/>
            <a:t>Not just the NILs, but through them!</a:t>
          </a:r>
          <a:endParaRPr lang="en-GB" sz="2000" kern="1200" dirty="0"/>
        </a:p>
      </dsp:txBody>
      <dsp:txXfrm rot="-5400000">
        <a:off x="1245579" y="1645816"/>
        <a:ext cx="7662447" cy="1043687"/>
      </dsp:txXfrm>
    </dsp:sp>
    <dsp:sp modelId="{01B848E6-10A7-47F2-99E0-69DDC10ABF61}">
      <dsp:nvSpPr>
        <dsp:cNvPr id="0" name=""/>
        <dsp:cNvSpPr/>
      </dsp:nvSpPr>
      <dsp:spPr>
        <a:xfrm rot="5400000">
          <a:off x="-266909" y="3443416"/>
          <a:ext cx="1779399" cy="1245579"/>
        </a:xfrm>
        <a:prstGeom prst="chevron">
          <a:avLst/>
        </a:prstGeom>
        <a:solidFill>
          <a:schemeClr val="accent1">
            <a:shade val="50000"/>
            <a:hueOff val="240958"/>
            <a:satOff val="-5040"/>
            <a:lumOff val="28042"/>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Report</a:t>
          </a:r>
          <a:endParaRPr lang="en-GB" sz="2000" kern="1200" dirty="0"/>
        </a:p>
      </dsp:txBody>
      <dsp:txXfrm rot="-5400000">
        <a:off x="2" y="3799296"/>
        <a:ext cx="1245579" cy="533820"/>
      </dsp:txXfrm>
    </dsp:sp>
    <dsp:sp modelId="{93300359-549C-4B3F-A22B-028052351C21}">
      <dsp:nvSpPr>
        <dsp:cNvPr id="0" name=""/>
        <dsp:cNvSpPr/>
      </dsp:nvSpPr>
      <dsp:spPr>
        <a:xfrm rot="5400000">
          <a:off x="4526728" y="-104642"/>
          <a:ext cx="1156609" cy="7718908"/>
        </a:xfrm>
        <a:prstGeom prst="round2Same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b="1" kern="1200" dirty="0" smtClean="0"/>
            <a:t>To the EGI community</a:t>
          </a:r>
          <a:r>
            <a:rPr lang="en-GB" sz="2000" kern="1200" dirty="0" smtClean="0"/>
            <a:t/>
          </a:r>
          <a:br>
            <a:rPr lang="en-GB" sz="2000" kern="1200" dirty="0" smtClean="0"/>
          </a:br>
          <a:r>
            <a:rPr lang="en-GB" sz="2000" kern="1200" dirty="0" smtClean="0"/>
            <a:t>events, newsletters, Webinars, etc.</a:t>
          </a:r>
          <a:endParaRPr lang="en-GB" sz="2000" kern="1200" dirty="0"/>
        </a:p>
      </dsp:txBody>
      <dsp:txXfrm rot="-5400000">
        <a:off x="1245579" y="3232968"/>
        <a:ext cx="7662447" cy="1043687"/>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98F682-7966-4F36-8C65-12C6AC282E64}" type="datetimeFigureOut">
              <a:rPr lang="en-GB" smtClean="0"/>
              <a:t>06/05/2015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7037CF-4AF3-4EA8-B0EF-23260E3D633F}" type="slidenum">
              <a:rPr lang="en-GB" smtClean="0"/>
              <a:t>‹#›</a:t>
            </a:fld>
            <a:endParaRPr lang="en-GB"/>
          </a:p>
        </p:txBody>
      </p:sp>
    </p:spTree>
    <p:extLst>
      <p:ext uri="{BB962C8B-B14F-4D97-AF65-F5344CB8AC3E}">
        <p14:creationId xmlns:p14="http://schemas.microsoft.com/office/powerpoint/2010/main" val="25882209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A4EA1F-7887-426C-BD0E-29F38E7AB4A2}" type="datetimeFigureOut">
              <a:rPr lang="nl-NL" smtClean="0"/>
              <a:t>6-5-2015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58AE9-46A5-49CB-B815-3CC2120EE87D}" type="slidenum">
              <a:rPr lang="nl-NL" smtClean="0"/>
              <a:t>‹#›</a:t>
            </a:fld>
            <a:endParaRPr lang="nl-NL"/>
          </a:p>
        </p:txBody>
      </p:sp>
    </p:spTree>
    <p:extLst>
      <p:ext uri="{BB962C8B-B14F-4D97-AF65-F5344CB8AC3E}">
        <p14:creationId xmlns:p14="http://schemas.microsoft.com/office/powerpoint/2010/main" val="23024887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smtClean="0">
                <a:latin typeface="Calibri" pitchFamily="34" charset="0"/>
                <a:ea typeface="ＭＳ Ｐゴシック" pitchFamily="34" charset="-128"/>
              </a:rPr>
              <a:t>E-Infrastructures are geographically distributed computing resources and data storage facilities linked by high-performance networks. They allow scientists to share information securely, analyse data efficiently and collaborate with colleagues worldwide.  They are an essential part of modern scientific research and a driver for economic growth. </a:t>
            </a:r>
            <a:endParaRPr lang="en-GB" altLang="en-US" sz="1100" smtClean="0">
              <a:latin typeface="Calibri" pitchFamily="34" charset="0"/>
              <a:ea typeface="ＭＳ Ｐゴシック" pitchFamily="34" charset="-128"/>
            </a:endParaRPr>
          </a:p>
          <a:p>
            <a:endParaRPr lang="en-US" altLang="en-US" sz="1100" smtClean="0">
              <a:latin typeface="Calibri" pitchFamily="34" charset="0"/>
              <a:ea typeface="ＭＳ Ｐゴシック" pitchFamily="34" charset="-128"/>
            </a:endParaRPr>
          </a:p>
          <a:p>
            <a:r>
              <a:rPr lang="en-US" altLang="en-US" sz="1100" smtClean="0">
                <a:latin typeface="Calibri" pitchFamily="34" charset="0"/>
                <a:ea typeface="ＭＳ Ｐゴシック" pitchFamily="34" charset="-128"/>
              </a:rPr>
              <a:t>The European Grid Infrastructure (EGI) was established in 2010 building on over a decade of investment by national governments and the European Commission. EGI is a European-wide federation of national computing and data storage resources. Its aim is to support cutting-edge research, innovation and knowledge transfer in Europe. EGI federates resources from various resource centres, mainly from research insitututes and universities. These centres provide computer clusters, storage servers, applications and human support services for secure access and sharing. EGI provides these services to European researchers and their international collaborators.</a:t>
            </a:r>
            <a:endParaRPr lang="en-GB" altLang="en-US" sz="1100" smtClean="0">
              <a:latin typeface="Calibri" pitchFamily="34" charset="0"/>
              <a:ea typeface="ＭＳ Ｐゴシック" pitchFamily="34" charset="-128"/>
            </a:endParaRPr>
          </a:p>
          <a:p>
            <a:endParaRPr lang="en-US" altLang="en-US" sz="1100" smtClean="0">
              <a:latin typeface="Calibri" pitchFamily="34" charset="0"/>
              <a:ea typeface="ＭＳ Ｐゴシック" pitchFamily="34" charset="-128"/>
            </a:endParaRPr>
          </a:p>
          <a:p>
            <a:r>
              <a:rPr lang="en-US" altLang="en-US" sz="1100" smtClean="0">
                <a:latin typeface="Calibri" pitchFamily="34" charset="0"/>
                <a:ea typeface="ＭＳ Ｐゴシック" pitchFamily="34" charset="-128"/>
              </a:rPr>
              <a:t>EGI is coordinated by EGI.eu, a not-for-profit foundation based in Amsterdam and owned by EGI’s participants, the National Grid Infrastructures (NGIs).</a:t>
            </a:r>
            <a:endParaRPr lang="en-GB" altLang="en-US" smtClean="0">
              <a:latin typeface="Arial" charset="0"/>
              <a:ea typeface="ＭＳ Ｐゴシック" pitchFamily="34" charset="-128"/>
            </a:endParaRPr>
          </a:p>
          <a:p>
            <a:endParaRPr lang="en-GB" altLang="en-US" smtClean="0">
              <a:latin typeface="Arial" charset="0"/>
              <a:ea typeface="ＭＳ Ｐゴシック" pitchFamily="34"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C58BF08-3F2E-4BE3-A2ED-7DE0BCC4A3CB}" type="slidenum">
              <a:rPr lang="en-GB" altLang="en-US" smtClean="0"/>
              <a:pPr eaLnBrk="1" hangingPunct="1">
                <a:spcBef>
                  <a:spcPct val="0"/>
                </a:spcBef>
              </a:pPr>
              <a:t>3</a:t>
            </a:fld>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7501649-B9E3-4875-A626-A9100929597C}" type="slidenum">
              <a:rPr lang="en-US" smtClean="0"/>
              <a:pPr>
                <a:defRPr/>
              </a:pPr>
              <a:t>16</a:t>
            </a:fld>
            <a:endParaRPr lang="en-US" dirty="0"/>
          </a:p>
        </p:txBody>
      </p:sp>
    </p:spTree>
    <p:extLst>
      <p:ext uri="{BB962C8B-B14F-4D97-AF65-F5344CB8AC3E}">
        <p14:creationId xmlns:p14="http://schemas.microsoft.com/office/powerpoint/2010/main" val="190443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latin typeface="Arial" charset="0"/>
              <a:ea typeface="ＭＳ Ｐゴシック" pitchFamily="34" charset="-128"/>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AEC6588-3369-4391-B564-D56BB5EE1827}" type="slidenum">
              <a:rPr lang="en-US" altLang="en-US" smtClean="0"/>
              <a:pPr eaLnBrk="1" hangingPunct="1">
                <a:spcBef>
                  <a:spcPct val="0"/>
                </a:spcBef>
              </a:pPr>
              <a:t>4</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B" dirty="0" smtClean="0"/>
              <a:t>OSC is an approach to sharing and governing advanced digital services, scientific instruments, data, knowledge and expertise that enables researchers to collaborate more easily and be more productive. </a:t>
            </a:r>
          </a:p>
          <a:p>
            <a:pPr>
              <a:defRPr/>
            </a:pPr>
            <a:r>
              <a:rPr lang="en-US" dirty="0" smtClean="0"/>
              <a:t>Issues to tackle:</a:t>
            </a:r>
          </a:p>
          <a:p>
            <a:pPr marL="171450" indent="-171450">
              <a:buFontTx/>
              <a:buChar char="-"/>
              <a:defRPr/>
            </a:pPr>
            <a:r>
              <a:rPr lang="en-GB" dirty="0" smtClean="0"/>
              <a:t>Lack and/or incomplete roadmaps for research- and e-Infrastructures </a:t>
            </a:r>
          </a:p>
          <a:p>
            <a:pPr marL="171450" indent="-171450">
              <a:buFontTx/>
              <a:buChar char="-"/>
              <a:defRPr/>
            </a:pPr>
            <a:r>
              <a:rPr lang="en-GB" dirty="0" smtClean="0"/>
              <a:t>Fragmented solutions and policies for access to data and knowledge. </a:t>
            </a:r>
          </a:p>
          <a:p>
            <a:pPr marL="171450" indent="-171450">
              <a:buFontTx/>
              <a:buChar char="-"/>
              <a:defRPr/>
            </a:pPr>
            <a:r>
              <a:rPr lang="en-GB" dirty="0" smtClean="0"/>
              <a:t>Insufficient cooperation between public and private sector </a:t>
            </a:r>
          </a:p>
          <a:p>
            <a:pPr marL="171450" indent="-171450">
              <a:buFontTx/>
              <a:buChar char="-"/>
              <a:defRPr/>
            </a:pPr>
            <a:r>
              <a:rPr lang="en-GB" dirty="0" smtClean="0"/>
              <a:t>Lack of national and European organization between all stakeholders </a:t>
            </a:r>
          </a:p>
          <a:p>
            <a:pPr marL="171450" indent="-171450">
              <a:buFontTx/>
              <a:buChar char="-"/>
              <a:defRPr/>
            </a:pPr>
            <a:r>
              <a:rPr lang="en-GB" dirty="0" smtClean="0"/>
              <a:t>Many providers without a single market</a:t>
            </a:r>
          </a:p>
          <a:p>
            <a:pPr marL="171450" indent="-171450">
              <a:buFontTx/>
              <a:buChar char="-"/>
              <a:defRPr/>
            </a:pPr>
            <a:endParaRPr lang="en-GB" dirty="0" smtClean="0"/>
          </a:p>
          <a:p>
            <a:pPr>
              <a:defRPr/>
            </a:pPr>
            <a:endParaRPr lang="en-GB" dirty="0" smtClean="0"/>
          </a:p>
          <a:p>
            <a:pPr>
              <a:defRPr/>
            </a:pPr>
            <a:endParaRPr lang="en-GB" altLang="en-US" dirty="0" smtClean="0">
              <a:latin typeface="Arial" charset="0"/>
              <a:ea typeface="ＭＳ Ｐゴシック" pitchFamily="34" charset="-128"/>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8512F2E8-CA29-4C49-BBDF-2DE426C243C6}" type="slidenum">
              <a:rPr lang="en-US" altLang="en-US" smtClean="0"/>
              <a:pPr eaLnBrk="1" hangingPunct="1">
                <a:spcBef>
                  <a:spcPct val="0"/>
                </a:spcBef>
              </a:pPr>
              <a:t>6</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smtClean="0"/>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11</a:t>
            </a:fld>
            <a:endParaRPr lang="en-US" dirty="0"/>
          </a:p>
        </p:txBody>
      </p:sp>
    </p:spTree>
    <p:extLst>
      <p:ext uri="{BB962C8B-B14F-4D97-AF65-F5344CB8AC3E}">
        <p14:creationId xmlns:p14="http://schemas.microsoft.com/office/powerpoint/2010/main" val="259709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37501649-B9E3-4875-A626-A9100929597C}" type="slidenum">
              <a:rPr lang="en-US" smtClean="0"/>
              <a:pPr>
                <a:defRPr/>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13</a:t>
            </a:fld>
            <a:endParaRPr lang="en-US"/>
          </a:p>
        </p:txBody>
      </p:sp>
    </p:spTree>
    <p:extLst>
      <p:ext uri="{BB962C8B-B14F-4D97-AF65-F5344CB8AC3E}">
        <p14:creationId xmlns:p14="http://schemas.microsoft.com/office/powerpoint/2010/main" val="2042581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A10114-D948-454D-83AD-988F6FEBD425}" type="slidenum">
              <a:rPr lang="en-GB" smtClean="0"/>
              <a:pPr/>
              <a:t>14</a:t>
            </a:fld>
            <a:endParaRPr lang="en-GB"/>
          </a:p>
        </p:txBody>
      </p:sp>
    </p:spTree>
    <p:extLst>
      <p:ext uri="{BB962C8B-B14F-4D97-AF65-F5344CB8AC3E}">
        <p14:creationId xmlns:p14="http://schemas.microsoft.com/office/powerpoint/2010/main" val="3977333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jdelijke aanduiding voor tekst 6"/>
          <p:cNvSpPr>
            <a:spLocks noGrp="1"/>
          </p:cNvSpPr>
          <p:nvPr>
            <p:ph type="body" sz="quarter" idx="10" hasCustomPrompt="1"/>
          </p:nvPr>
        </p:nvSpPr>
        <p:spPr>
          <a:xfrm>
            <a:off x="1727411" y="3643200"/>
            <a:ext cx="5689178" cy="431477"/>
          </a:xfrm>
        </p:spPr>
        <p:txBody>
          <a:bodyPr/>
          <a:lstStyle>
            <a:lvl1pPr>
              <a:defRPr sz="2000">
                <a:solidFill>
                  <a:schemeClr val="tx1">
                    <a:lumMod val="50000"/>
                    <a:lumOff val="50000"/>
                  </a:schemeClr>
                </a:solidFill>
              </a:defRPr>
            </a:lvl1pPr>
          </a:lstStyle>
          <a:p>
            <a:pPr lvl="0"/>
            <a:r>
              <a:rPr lang="en-GB" noProof="0" dirty="0" smtClean="0"/>
              <a:t>function</a:t>
            </a:r>
          </a:p>
        </p:txBody>
      </p:sp>
      <p:sp>
        <p:nvSpPr>
          <p:cNvPr id="2" name="Titel 1"/>
          <p:cNvSpPr>
            <a:spLocks noGrp="1"/>
          </p:cNvSpPr>
          <p:nvPr>
            <p:ph type="ctrTitle" hasCustomPrompt="1"/>
          </p:nvPr>
        </p:nvSpPr>
        <p:spPr>
          <a:xfrm>
            <a:off x="685800" y="1268761"/>
            <a:ext cx="7772400" cy="1440000"/>
          </a:xfrm>
        </p:spPr>
        <p:txBody>
          <a:bodyPr/>
          <a:lstStyle>
            <a:lvl1pPr>
              <a:defRPr/>
            </a:lvl1pPr>
          </a:lstStyle>
          <a:p>
            <a:r>
              <a:rPr lang="en-GB" noProof="0" dirty="0" smtClean="0"/>
              <a:t>Title</a:t>
            </a:r>
            <a:endParaRPr lang="en-GB" noProof="0" dirty="0"/>
          </a:p>
        </p:txBody>
      </p:sp>
      <p:sp>
        <p:nvSpPr>
          <p:cNvPr id="3" name="Ondertitel 2"/>
          <p:cNvSpPr>
            <a:spLocks noGrp="1"/>
          </p:cNvSpPr>
          <p:nvPr>
            <p:ph type="subTitle" idx="1" hasCustomPrompt="1"/>
          </p:nvPr>
        </p:nvSpPr>
        <p:spPr>
          <a:xfrm>
            <a:off x="1371600" y="2923200"/>
            <a:ext cx="6400800" cy="504056"/>
          </a:xfrm>
        </p:spPr>
        <p:txBody>
          <a:bodyPr>
            <a:noAutofit/>
          </a:bodyPr>
          <a:lstStyle>
            <a:lvl1pPr marL="0" indent="0" algn="ctr">
              <a:buNone/>
              <a:defRPr sz="2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Author</a:t>
            </a:r>
            <a:endParaRPr lang="en-GB" noProof="0" dirty="0"/>
          </a:p>
        </p:txBody>
      </p:sp>
    </p:spTree>
    <p:extLst>
      <p:ext uri="{BB962C8B-B14F-4D97-AF65-F5344CB8AC3E}">
        <p14:creationId xmlns:p14="http://schemas.microsoft.com/office/powerpoint/2010/main" val="15075032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3" name="Tijdelijke aanduiding voor inhoud 2"/>
          <p:cNvSpPr>
            <a:spLocks noGrp="1"/>
          </p:cNvSpPr>
          <p:nvPr>
            <p:ph sz="half" idx="1" hasCustomPrompt="1"/>
          </p:nvPr>
        </p:nvSpPr>
        <p:spPr>
          <a:xfrm>
            <a:off x="467544" y="1340768"/>
            <a:ext cx="3815655" cy="4784725"/>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4" name="Tijdelijke aanduiding voor inhoud 3"/>
          <p:cNvSpPr>
            <a:spLocks noGrp="1"/>
          </p:cNvSpPr>
          <p:nvPr>
            <p:ph sz="half" idx="2" hasCustomPrompt="1"/>
          </p:nvPr>
        </p:nvSpPr>
        <p:spPr>
          <a:xfrm>
            <a:off x="4572000" y="1341438"/>
            <a:ext cx="4320480"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7" name="Footer Placeholder 6"/>
          <p:cNvSpPr>
            <a:spLocks noGrp="1"/>
          </p:cNvSpPr>
          <p:nvPr>
            <p:ph type="ftr" sz="quarter" idx="11"/>
          </p:nvPr>
        </p:nvSpPr>
        <p:spPr/>
        <p:txBody>
          <a:bodyPr/>
          <a:lstStyle/>
          <a:p>
            <a:r>
              <a:rPr lang="en-GB" smtClean="0"/>
              <a:t>NeIC 2015 conference, May 5-8 2015 Espoo Finland</a:t>
            </a:r>
            <a:endParaRPr lang="en-GB" dirty="0"/>
          </a:p>
        </p:txBody>
      </p:sp>
    </p:spTree>
    <p:extLst>
      <p:ext uri="{BB962C8B-B14F-4D97-AF65-F5344CB8AC3E}">
        <p14:creationId xmlns:p14="http://schemas.microsoft.com/office/powerpoint/2010/main" val="28628241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7" name="Footer Placeholder 6"/>
          <p:cNvSpPr>
            <a:spLocks noGrp="1"/>
          </p:cNvSpPr>
          <p:nvPr>
            <p:ph type="ftr" sz="quarter" idx="11"/>
          </p:nvPr>
        </p:nvSpPr>
        <p:spPr/>
        <p:txBody>
          <a:bodyPr/>
          <a:lstStyle/>
          <a:p>
            <a:r>
              <a:rPr lang="en-GB" smtClean="0"/>
              <a:t>NeIC 2015 conference, May 5-8 2015 Espoo Finland</a:t>
            </a:r>
            <a:endParaRPr lang="en-GB" dirty="0"/>
          </a:p>
        </p:txBody>
      </p:sp>
    </p:spTree>
    <p:extLst>
      <p:ext uri="{BB962C8B-B14F-4D97-AF65-F5344CB8AC3E}">
        <p14:creationId xmlns:p14="http://schemas.microsoft.com/office/powerpoint/2010/main" val="41840826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457200" y="1341041"/>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a:t>
            </a:r>
          </a:p>
        </p:txBody>
      </p:sp>
      <p:sp>
        <p:nvSpPr>
          <p:cNvPr id="4" name="Tijdelijke aanduiding voor inhoud 3"/>
          <p:cNvSpPr>
            <a:spLocks noGrp="1"/>
          </p:cNvSpPr>
          <p:nvPr>
            <p:ph sz="half" idx="2" hasCustomPrompt="1"/>
          </p:nvPr>
        </p:nvSpPr>
        <p:spPr>
          <a:xfrm>
            <a:off x="494506" y="2378745"/>
            <a:ext cx="4040188" cy="37744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5" name="Tijdelijke aanduiding voor tekst 4"/>
          <p:cNvSpPr>
            <a:spLocks noGrp="1"/>
          </p:cNvSpPr>
          <p:nvPr>
            <p:ph type="body" sz="quarter" idx="3" hasCustomPrompt="1"/>
          </p:nvPr>
        </p:nvSpPr>
        <p:spPr>
          <a:xfrm>
            <a:off x="4850705" y="1341041"/>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a:t>
            </a:r>
          </a:p>
        </p:txBody>
      </p:sp>
      <p:sp>
        <p:nvSpPr>
          <p:cNvPr id="6" name="Tijdelijke aanduiding voor inhoud 5"/>
          <p:cNvSpPr>
            <a:spLocks noGrp="1"/>
          </p:cNvSpPr>
          <p:nvPr>
            <p:ph sz="quarter" idx="4" hasCustomPrompt="1"/>
          </p:nvPr>
        </p:nvSpPr>
        <p:spPr>
          <a:xfrm>
            <a:off x="4822601" y="2391445"/>
            <a:ext cx="4041775" cy="37744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10" name="Title 9"/>
          <p:cNvSpPr>
            <a:spLocks noGrp="1"/>
          </p:cNvSpPr>
          <p:nvPr>
            <p:ph type="title" hasCustomPrompt="1"/>
          </p:nvPr>
        </p:nvSpPr>
        <p:spPr/>
        <p:txBody>
          <a:bodyPr/>
          <a:lstStyle/>
          <a:p>
            <a:r>
              <a:rPr lang="en-GB" noProof="0" dirty="0" smtClean="0"/>
              <a:t>Click to insert title</a:t>
            </a:r>
            <a:endParaRPr lang="en-GB" noProof="0" dirty="0"/>
          </a:p>
        </p:txBody>
      </p:sp>
      <p:sp>
        <p:nvSpPr>
          <p:cNvPr id="8" name="Footer Placeholder 7"/>
          <p:cNvSpPr>
            <a:spLocks noGrp="1"/>
          </p:cNvSpPr>
          <p:nvPr>
            <p:ph type="ftr" sz="quarter" idx="11"/>
          </p:nvPr>
        </p:nvSpPr>
        <p:spPr/>
        <p:txBody>
          <a:bodyPr/>
          <a:lstStyle/>
          <a:p>
            <a:r>
              <a:rPr lang="en-GB" smtClean="0"/>
              <a:t>NeIC 2015 conference, May 5-8 2015 Espoo Finland</a:t>
            </a:r>
            <a:endParaRPr lang="en-GB" dirty="0"/>
          </a:p>
        </p:txBody>
      </p:sp>
    </p:spTree>
    <p:extLst>
      <p:ext uri="{BB962C8B-B14F-4D97-AF65-F5344CB8AC3E}">
        <p14:creationId xmlns:p14="http://schemas.microsoft.com/office/powerpoint/2010/main" val="469860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1188" y="1412776"/>
            <a:ext cx="8075612"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1913" y="6376988"/>
            <a:ext cx="2133600" cy="365125"/>
          </a:xfrm>
          <a:prstGeom prst="rect">
            <a:avLst/>
          </a:prstGeom>
        </p:spPr>
        <p:txBody>
          <a:bodyPr/>
          <a:lstStyle>
            <a:lvl1pPr>
              <a:defRPr/>
            </a:lvl1pPr>
          </a:lstStyle>
          <a:p>
            <a:pPr>
              <a:defRPr/>
            </a:pPr>
            <a:endParaRPr lang="en-US" altLang="en-US"/>
          </a:p>
        </p:txBody>
      </p:sp>
      <p:sp>
        <p:nvSpPr>
          <p:cNvPr id="5" name="Footer Placeholder 4"/>
          <p:cNvSpPr>
            <a:spLocks noGrp="1"/>
          </p:cNvSpPr>
          <p:nvPr>
            <p:ph type="ftr" sz="quarter" idx="11"/>
          </p:nvPr>
        </p:nvSpPr>
        <p:spPr>
          <a:xfrm>
            <a:off x="1187624" y="6453336"/>
            <a:ext cx="6768752" cy="365125"/>
          </a:xfrm>
        </p:spPr>
        <p:txBody>
          <a:bodyPr/>
          <a:lstStyle>
            <a:lvl1pPr>
              <a:defRPr/>
            </a:lvl1pPr>
          </a:lstStyle>
          <a:p>
            <a:pPr>
              <a:defRPr/>
            </a:pPr>
            <a:r>
              <a:rPr lang="en-GB" smtClean="0"/>
              <a:t>NeIC 2015 conference, May 5-8 2015 Espoo Finland</a:t>
            </a:r>
            <a:endParaRPr lang="en-US"/>
          </a:p>
        </p:txBody>
      </p:sp>
      <p:sp>
        <p:nvSpPr>
          <p:cNvPr id="6" name="Slide Number Placeholder 5"/>
          <p:cNvSpPr>
            <a:spLocks noGrp="1"/>
          </p:cNvSpPr>
          <p:nvPr>
            <p:ph type="sldNum" sz="quarter" idx="12"/>
          </p:nvPr>
        </p:nvSpPr>
        <p:spPr>
          <a:xfrm>
            <a:off x="7019925" y="6356350"/>
            <a:ext cx="2133600" cy="365125"/>
          </a:xfrm>
          <a:prstGeom prst="rect">
            <a:avLst/>
          </a:prstGeom>
        </p:spPr>
        <p:txBody>
          <a:bodyPr/>
          <a:lstStyle>
            <a:lvl1pPr>
              <a:defRPr/>
            </a:lvl1pPr>
          </a:lstStyle>
          <a:p>
            <a:pPr>
              <a:defRPr/>
            </a:pPr>
            <a:fld id="{E8792B7A-D322-4269-9949-B577FD66AF73}" type="slidenum">
              <a:rPr lang="en-US" altLang="en-US"/>
              <a:pPr>
                <a:defRPr/>
              </a:pPr>
              <a:t>‹#›</a:t>
            </a:fld>
            <a:endParaRPr lang="en-US" altLang="en-US"/>
          </a:p>
        </p:txBody>
      </p:sp>
    </p:spTree>
    <p:extLst>
      <p:ext uri="{BB962C8B-B14F-4D97-AF65-F5344CB8AC3E}">
        <p14:creationId xmlns:p14="http://schemas.microsoft.com/office/powerpoint/2010/main" val="32116517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a:xfrm>
            <a:off x="61913" y="6376988"/>
            <a:ext cx="2133600" cy="365125"/>
          </a:xfrm>
          <a:prstGeom prst="rect">
            <a:avLst/>
          </a:prstGeom>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GB" smtClean="0"/>
              <a:t>NeIC 2015 conference, May 5-8 2015 Espoo Finland</a:t>
            </a:r>
            <a:endParaRPr lang="en-US"/>
          </a:p>
        </p:txBody>
      </p:sp>
      <p:sp>
        <p:nvSpPr>
          <p:cNvPr id="5" name="Slide Number Placeholder 5"/>
          <p:cNvSpPr>
            <a:spLocks noGrp="1"/>
          </p:cNvSpPr>
          <p:nvPr>
            <p:ph type="sldNum" sz="quarter" idx="12"/>
          </p:nvPr>
        </p:nvSpPr>
        <p:spPr>
          <a:xfrm>
            <a:off x="7019925" y="6356350"/>
            <a:ext cx="2133600" cy="365125"/>
          </a:xfrm>
          <a:prstGeom prst="rect">
            <a:avLst/>
          </a:prstGeom>
        </p:spPr>
        <p:txBody>
          <a:bodyPr/>
          <a:lstStyle>
            <a:lvl1pPr>
              <a:defRPr/>
            </a:lvl1pPr>
          </a:lstStyle>
          <a:p>
            <a:pPr>
              <a:defRPr/>
            </a:pPr>
            <a:fld id="{49EA898A-06A3-43F7-9BD6-F9DA6B4D1E98}" type="slidenum">
              <a:rPr lang="en-US" altLang="en-US"/>
              <a:pPr>
                <a:defRPr/>
              </a:pPr>
              <a:t>‹#›</a:t>
            </a:fld>
            <a:endParaRPr lang="en-US" altLang="en-US"/>
          </a:p>
        </p:txBody>
      </p:sp>
    </p:spTree>
    <p:extLst>
      <p:ext uri="{BB962C8B-B14F-4D97-AF65-F5344CB8AC3E}">
        <p14:creationId xmlns:p14="http://schemas.microsoft.com/office/powerpoint/2010/main" val="16364861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5936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4.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sp>
        <p:nvSpPr>
          <p:cNvPr id="2" name="Tijdelijke aanduiding voor titel 1"/>
          <p:cNvSpPr>
            <a:spLocks noGrp="1"/>
          </p:cNvSpPr>
          <p:nvPr>
            <p:ph type="title"/>
          </p:nvPr>
        </p:nvSpPr>
        <p:spPr>
          <a:xfrm>
            <a:off x="479394" y="1412776"/>
            <a:ext cx="8229600" cy="1143000"/>
          </a:xfrm>
          <a:prstGeom prst="rect">
            <a:avLst/>
          </a:prstGeom>
        </p:spPr>
        <p:txBody>
          <a:bodyPr vert="horz" lIns="91440" tIns="45720" rIns="91440" bIns="45720" rtlCol="0" anchor="ctr">
            <a:normAutofit/>
          </a:bodyPr>
          <a:lstStyle/>
          <a:p>
            <a:endParaRPr lang="en-GB" noProof="0" dirty="0"/>
          </a:p>
        </p:txBody>
      </p:sp>
      <p:sp>
        <p:nvSpPr>
          <p:cNvPr id="3" name="Tijdelijke aanduiding voor tekst 2"/>
          <p:cNvSpPr>
            <a:spLocks noGrp="1"/>
          </p:cNvSpPr>
          <p:nvPr>
            <p:ph type="body" idx="1"/>
          </p:nvPr>
        </p:nvSpPr>
        <p:spPr>
          <a:xfrm>
            <a:off x="479394" y="2636912"/>
            <a:ext cx="8229600" cy="792088"/>
          </a:xfrm>
          <a:prstGeom prst="rect">
            <a:avLst/>
          </a:prstGeom>
        </p:spPr>
        <p:txBody>
          <a:bodyPr vert="horz" lIns="91440" tIns="45720" rIns="91440" bIns="45720" rtlCol="0">
            <a:normAutofit/>
          </a:bodyPr>
          <a:lstStyle/>
          <a:p>
            <a:pPr lvl="0"/>
            <a:endParaRPr lang="en-GB" noProof="0" dirty="0" smtClean="0"/>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pic>
        <p:nvPicPr>
          <p:cNvPr id="8"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234980"/>
            <a:ext cx="657870" cy="442623"/>
          </a:xfrm>
          <a:prstGeom prst="rect">
            <a:avLst/>
          </a:prstGeom>
        </p:spPr>
      </p:pic>
      <p:sp>
        <p:nvSpPr>
          <p:cNvPr id="10" name="Tekstvak 10"/>
          <p:cNvSpPr txBox="1"/>
          <p:nvPr/>
        </p:nvSpPr>
        <p:spPr>
          <a:xfrm>
            <a:off x="479394" y="6237312"/>
            <a:ext cx="7557409" cy="415498"/>
          </a:xfrm>
          <a:prstGeom prst="rect">
            <a:avLst/>
          </a:prstGeom>
          <a:noFill/>
        </p:spPr>
        <p:txBody>
          <a:bodyPr wrap="square" rtlCol="0">
            <a:spAutoFit/>
          </a:bodyPr>
          <a:lstStyle/>
          <a:p>
            <a:pPr algn="r"/>
            <a:r>
              <a:rPr lang="nl-NL" sz="1050" b="0" dirty="0" smtClean="0">
                <a:latin typeface="Segoe UI" pitchFamily="34" charset="0"/>
                <a:cs typeface="Segoe UI" pitchFamily="34" charset="0"/>
              </a:rPr>
              <a:t>EGI-Engage is co-funded by the Horizon 2020 Framework Programme</a:t>
            </a:r>
            <a:r>
              <a:rPr lang="nl-NL" sz="1050" b="0" baseline="0" dirty="0" smtClean="0">
                <a:latin typeface="Segoe UI" pitchFamily="34" charset="0"/>
                <a:cs typeface="Segoe UI" pitchFamily="34" charset="0"/>
              </a:rPr>
              <a:t> </a:t>
            </a:r>
          </a:p>
          <a:p>
            <a:pPr algn="r"/>
            <a:r>
              <a:rPr lang="nl-NL" sz="1050" b="0" dirty="0" smtClean="0">
                <a:latin typeface="Segoe UI" pitchFamily="34" charset="0"/>
                <a:cs typeface="Segoe UI" pitchFamily="34" charset="0"/>
              </a:rPr>
              <a:t>of the European Union under grant number 654142</a:t>
            </a:r>
            <a:endParaRPr lang="nl-NL" sz="1050" b="0" dirty="0">
              <a:latin typeface="Segoe UI" pitchFamily="34" charset="0"/>
              <a:cs typeface="Segoe UI" pitchFamily="34" charset="0"/>
            </a:endParaRPr>
          </a:p>
        </p:txBody>
      </p:sp>
    </p:spTree>
    <p:extLst>
      <p:ext uri="{BB962C8B-B14F-4D97-AF65-F5344CB8AC3E}">
        <p14:creationId xmlns:p14="http://schemas.microsoft.com/office/powerpoint/2010/main" val="2552493063"/>
      </p:ext>
    </p:extLst>
  </p:cSld>
  <p:clrMap bg1="lt1" tx1="dk1" bg2="lt2" tx2="dk2" accent1="accent1" accent2="accent2" accent3="accent3" accent4="accent4" accent5="accent5" accent6="accent6" hlink="hlink" folHlink="folHlink"/>
  <p:sldLayoutIdLst>
    <p:sldLayoutId id="2147483683" r:id="rId1"/>
  </p:sldLayoutIdLst>
  <p:timing>
    <p:tnLst>
      <p:par>
        <p:cT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Afbeelding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889" y="0"/>
            <a:ext cx="6534150" cy="4705350"/>
          </a:xfrm>
          <a:prstGeom prst="rect">
            <a:avLst/>
          </a:prstGeom>
        </p:spPr>
      </p:pic>
      <p:sp>
        <p:nvSpPr>
          <p:cNvPr id="4" name="Rechthoek 3"/>
          <p:cNvSpPr/>
          <p:nvPr/>
        </p:nvSpPr>
        <p:spPr>
          <a:xfrm>
            <a:off x="0" y="6381328"/>
            <a:ext cx="9144000" cy="476672"/>
          </a:xfrm>
          <a:prstGeom prst="rect">
            <a:avLst/>
          </a:prstGeom>
          <a:solidFill>
            <a:srgbClr val="4F8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1547664" y="188640"/>
            <a:ext cx="7344816" cy="850106"/>
          </a:xfrm>
          <a:prstGeom prst="rect">
            <a:avLst/>
          </a:prstGeom>
        </p:spPr>
        <p:txBody>
          <a:bodyPr vert="horz" lIns="91440" tIns="45720" rIns="91440" bIns="45720" rtlCol="0" anchor="ctr">
            <a:normAutofit/>
          </a:bodyPr>
          <a:lstStyle/>
          <a:p>
            <a:r>
              <a:rPr lang="en-GB" noProof="0" dirty="0" smtClean="0"/>
              <a:t>Click to insert title</a:t>
            </a:r>
            <a:endParaRPr lang="en-GB" noProof="0" dirty="0"/>
          </a:p>
        </p:txBody>
      </p:sp>
      <p:sp>
        <p:nvSpPr>
          <p:cNvPr id="22" name="Tekstvak 21"/>
          <p:cNvSpPr txBox="1"/>
          <p:nvPr/>
        </p:nvSpPr>
        <p:spPr>
          <a:xfrm>
            <a:off x="8508016" y="6525344"/>
            <a:ext cx="312906" cy="215444"/>
          </a:xfrm>
          <a:prstGeom prst="rect">
            <a:avLst/>
          </a:prstGeom>
          <a:noFill/>
        </p:spPr>
        <p:txBody>
          <a:bodyPr wrap="none" rtlCol="0">
            <a:spAutoFit/>
          </a:bodyPr>
          <a:lstStyle/>
          <a:p>
            <a:fld id="{372553E7-13AD-41CB-B8D3-4C5279D6D1DB}" type="slidenum">
              <a:rPr lang="nl-NL" sz="800" b="1" smtClean="0">
                <a:solidFill>
                  <a:schemeClr val="bg1"/>
                </a:solidFill>
                <a:latin typeface="Segoe UI" pitchFamily="34" charset="0"/>
                <a:cs typeface="Segoe UI" pitchFamily="34" charset="0"/>
              </a:rPr>
              <a:t>‹#›</a:t>
            </a:fld>
            <a:endParaRPr lang="nl-NL" sz="1050" b="1" dirty="0">
              <a:solidFill>
                <a:schemeClr val="bg1"/>
              </a:solidFill>
              <a:latin typeface="Segoe UI" pitchFamily="34" charset="0"/>
              <a:cs typeface="Segoe UI" pitchFamily="34" charset="0"/>
            </a:endParaRPr>
          </a:p>
        </p:txBody>
      </p:sp>
      <p:sp>
        <p:nvSpPr>
          <p:cNvPr id="7" name="Footer Placeholder 6"/>
          <p:cNvSpPr>
            <a:spLocks noGrp="1"/>
          </p:cNvSpPr>
          <p:nvPr>
            <p:ph type="ftr" sz="quarter" idx="3"/>
          </p:nvPr>
        </p:nvSpPr>
        <p:spPr>
          <a:xfrm>
            <a:off x="1187624" y="6520259"/>
            <a:ext cx="6768752" cy="365125"/>
          </a:xfrm>
          <a:prstGeom prst="rect">
            <a:avLst/>
          </a:prstGeom>
        </p:spPr>
        <p:txBody>
          <a:bodyPr vert="horz" lIns="91440" tIns="45720" rIns="91440" bIns="45720" rtlCol="0" anchor="ctr"/>
          <a:lstStyle>
            <a:lvl1pPr algn="ctr">
              <a:defRPr sz="1200">
                <a:solidFill>
                  <a:schemeClr val="bg1"/>
                </a:solidFill>
                <a:latin typeface="Segoe UI"/>
                <a:cs typeface="Segoe UI"/>
              </a:defRPr>
            </a:lvl1pPr>
          </a:lstStyle>
          <a:p>
            <a:r>
              <a:rPr lang="en-GB" smtClean="0"/>
              <a:t>NeIC 2015 conference, May 5-8 2015 Espoo Finland</a:t>
            </a:r>
            <a:endParaRPr lang="en-GB" dirty="0"/>
          </a:p>
        </p:txBody>
      </p:sp>
      <p:sp>
        <p:nvSpPr>
          <p:cNvPr id="9" name="Tekstvak 21"/>
          <p:cNvSpPr txBox="1"/>
          <p:nvPr/>
        </p:nvSpPr>
        <p:spPr>
          <a:xfrm>
            <a:off x="179512" y="6525344"/>
            <a:ext cx="595035" cy="215444"/>
          </a:xfrm>
          <a:prstGeom prst="rect">
            <a:avLst/>
          </a:prstGeom>
          <a:noFill/>
        </p:spPr>
        <p:txBody>
          <a:bodyPr wrap="none" rtlCol="0">
            <a:spAutoFit/>
          </a:bodyPr>
          <a:lstStyle/>
          <a:p>
            <a:fld id="{A83F7A1C-40F7-5F43-85CD-9B50E60F16AA}" type="datetime1">
              <a:rPr lang="en-US" sz="800" b="1" smtClean="0">
                <a:solidFill>
                  <a:schemeClr val="bg1"/>
                </a:solidFill>
                <a:latin typeface="Segoe UI" pitchFamily="34" charset="0"/>
                <a:cs typeface="Segoe UI" pitchFamily="34" charset="0"/>
              </a:rPr>
              <a:t>5/6/2015</a:t>
            </a:fld>
            <a:endParaRPr lang="nl-NL" sz="1050" b="1" dirty="0">
              <a:solidFill>
                <a:schemeClr val="bg1"/>
              </a:solidFill>
              <a:latin typeface="Segoe UI" pitchFamily="34" charset="0"/>
              <a:cs typeface="Segoe UI" pitchFamily="34"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780" y="188640"/>
            <a:ext cx="1082732" cy="993566"/>
          </a:xfrm>
          <a:prstGeom prst="rect">
            <a:avLst/>
          </a:prstGeom>
        </p:spPr>
      </p:pic>
    </p:spTree>
    <p:extLst>
      <p:ext uri="{BB962C8B-B14F-4D97-AF65-F5344CB8AC3E}">
        <p14:creationId xmlns:p14="http://schemas.microsoft.com/office/powerpoint/2010/main" val="1687275359"/>
      </p:ext>
    </p:extLst>
  </p:cSld>
  <p:clrMap bg1="lt1" tx1="dk1" bg2="lt2" tx2="dk2" accent1="accent1" accent2="accent2" accent3="accent3" accent4="accent4" accent5="accent5" accent6="accent6" hlink="hlink" folHlink="folHlink"/>
  <p:sldLayoutIdLst>
    <p:sldLayoutId id="2147483687" r:id="rId1"/>
    <p:sldLayoutId id="2147483652" r:id="rId2"/>
    <p:sldLayoutId id="2147483653" r:id="rId3"/>
    <p:sldLayoutId id="2147483688" r:id="rId4"/>
    <p:sldLayoutId id="2147483689" r:id="rId5"/>
  </p:sldLayoutIdLst>
  <p:timing>
    <p:tnLst>
      <p:par>
        <p:cTn id="1" dur="indefinite" restart="never" nodeType="tmRoot"/>
      </p:par>
    </p:tnLst>
  </p:timing>
  <p:hf sldNum="0" hdr="0" dt="0"/>
  <p:txStyles>
    <p:title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845" userDrawn="1">
          <p15:clr>
            <a:srgbClr val="F26B43"/>
          </p15:clr>
        </p15:guide>
        <p15:guide id="2" pos="295" userDrawn="1">
          <p15:clr>
            <a:srgbClr val="F26B43"/>
          </p15:clr>
        </p15:guide>
        <p15:guide id="3" pos="5602" userDrawn="1">
          <p15:clr>
            <a:srgbClr val="F26B43"/>
          </p15:clr>
        </p15:guide>
        <p15:guide id="4" orient="horz" pos="388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sp>
        <p:nvSpPr>
          <p:cNvPr id="13" name="TextBox 12"/>
          <p:cNvSpPr txBox="1"/>
          <p:nvPr/>
        </p:nvSpPr>
        <p:spPr>
          <a:xfrm>
            <a:off x="665659" y="1124744"/>
            <a:ext cx="7578749" cy="2000548"/>
          </a:xfrm>
          <a:prstGeom prst="rect">
            <a:avLst/>
          </a:prstGeom>
          <a:noFill/>
        </p:spPr>
        <p:txBody>
          <a:bodyPr wrap="square" rtlCol="0">
            <a:spAutoFit/>
          </a:bodyPr>
          <a:lstStyle/>
          <a:p>
            <a:pPr algn="l"/>
            <a:r>
              <a:rPr lang="en-GB" sz="3600" b="1" kern="1200" noProof="0" dirty="0" smtClean="0">
                <a:solidFill>
                  <a:srgbClr val="0066B0"/>
                </a:solidFill>
                <a:latin typeface="Segoe UI" pitchFamily="34" charset="0"/>
                <a:ea typeface="Verdana" panose="020B0604030504040204" pitchFamily="34" charset="0"/>
                <a:cs typeface="Segoe UI" pitchFamily="34" charset="0"/>
              </a:rPr>
              <a:t>Thank you</a:t>
            </a:r>
            <a:r>
              <a:rPr lang="en-GB" sz="3600" b="1" kern="1200" baseline="0" noProof="0" dirty="0" smtClean="0">
                <a:solidFill>
                  <a:srgbClr val="0066B0"/>
                </a:solidFill>
                <a:latin typeface="Segoe UI" pitchFamily="34" charset="0"/>
                <a:ea typeface="Verdana" panose="020B0604030504040204" pitchFamily="34" charset="0"/>
                <a:cs typeface="Segoe UI" pitchFamily="34" charset="0"/>
              </a:rPr>
              <a:t> for your attention.</a:t>
            </a:r>
          </a:p>
          <a:p>
            <a:pPr algn="ctr"/>
            <a:endParaRPr lang="en-GB" sz="3600" b="1" kern="1200" noProof="0" dirty="0" smtClean="0">
              <a:solidFill>
                <a:srgbClr val="0066B0"/>
              </a:solidFill>
              <a:latin typeface="Segoe UI" pitchFamily="34" charset="0"/>
              <a:ea typeface="Verdana" panose="020B0604030504040204" pitchFamily="34" charset="0"/>
              <a:cs typeface="Segoe UI" pitchFamily="34" charset="0"/>
            </a:endParaRPr>
          </a:p>
          <a:p>
            <a:pPr algn="ctr"/>
            <a:endParaRPr lang="en-GB" sz="2400" b="1" i="1" kern="1200" noProof="0" dirty="0" smtClean="0">
              <a:solidFill>
                <a:srgbClr val="0066B0"/>
              </a:solidFill>
              <a:latin typeface="Segoe UI" pitchFamily="34" charset="0"/>
              <a:ea typeface="Verdana" panose="020B0604030504040204" pitchFamily="34" charset="0"/>
              <a:cs typeface="Segoe UI" pitchFamily="34" charset="0"/>
            </a:endParaRPr>
          </a:p>
          <a:p>
            <a:pPr algn="l"/>
            <a:r>
              <a:rPr lang="en-GB" sz="2800" b="1" i="1" kern="1200" noProof="0" dirty="0" smtClean="0">
                <a:solidFill>
                  <a:srgbClr val="0066B0"/>
                </a:solidFill>
                <a:latin typeface="Segoe UI" pitchFamily="34" charset="0"/>
                <a:ea typeface="Verdana" panose="020B0604030504040204" pitchFamily="34" charset="0"/>
                <a:cs typeface="Segoe UI" pitchFamily="34" charset="0"/>
              </a:rPr>
              <a:t>Questions?</a:t>
            </a:r>
          </a:p>
        </p:txBody>
      </p:sp>
      <p:pic>
        <p:nvPicPr>
          <p:cNvPr id="7"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234980"/>
            <a:ext cx="657870" cy="442623"/>
          </a:xfrm>
          <a:prstGeom prst="rect">
            <a:avLst/>
          </a:prstGeom>
        </p:spPr>
      </p:pic>
      <p:sp>
        <p:nvSpPr>
          <p:cNvPr id="8" name="Tekstvak 10"/>
          <p:cNvSpPr txBox="1"/>
          <p:nvPr/>
        </p:nvSpPr>
        <p:spPr>
          <a:xfrm>
            <a:off x="479394" y="6237312"/>
            <a:ext cx="7557409" cy="415498"/>
          </a:xfrm>
          <a:prstGeom prst="rect">
            <a:avLst/>
          </a:prstGeom>
          <a:noFill/>
        </p:spPr>
        <p:txBody>
          <a:bodyPr wrap="square" rtlCol="0">
            <a:spAutoFit/>
          </a:bodyPr>
          <a:lstStyle/>
          <a:p>
            <a:pPr algn="r"/>
            <a:r>
              <a:rPr lang="nl-NL" sz="1050" b="0" dirty="0" smtClean="0">
                <a:latin typeface="Segoe UI" pitchFamily="34" charset="0"/>
                <a:cs typeface="Segoe UI" pitchFamily="34" charset="0"/>
              </a:rPr>
              <a:t>EGI-Engage is co-funded by the Horizon 2020 Framework Programme</a:t>
            </a:r>
            <a:r>
              <a:rPr lang="nl-NL" sz="1050" b="0" baseline="0" dirty="0" smtClean="0">
                <a:latin typeface="Segoe UI" pitchFamily="34" charset="0"/>
                <a:cs typeface="Segoe UI" pitchFamily="34" charset="0"/>
              </a:rPr>
              <a:t> </a:t>
            </a:r>
          </a:p>
          <a:p>
            <a:pPr algn="r"/>
            <a:r>
              <a:rPr lang="nl-NL" sz="1050" b="0" dirty="0" smtClean="0">
                <a:latin typeface="Segoe UI" pitchFamily="34" charset="0"/>
                <a:cs typeface="Segoe UI" pitchFamily="34" charset="0"/>
              </a:rPr>
              <a:t>of the European Union under grant number 654142</a:t>
            </a:r>
            <a:endParaRPr lang="nl-NL" sz="1050" b="0" dirty="0">
              <a:latin typeface="Segoe UI" pitchFamily="34" charset="0"/>
              <a:cs typeface="Segoe UI" pitchFamily="34" charset="0"/>
            </a:endParaRPr>
          </a:p>
        </p:txBody>
      </p:sp>
    </p:spTree>
    <p:extLst>
      <p:ext uri="{BB962C8B-B14F-4D97-AF65-F5344CB8AC3E}">
        <p14:creationId xmlns:p14="http://schemas.microsoft.com/office/powerpoint/2010/main" val="3815638460"/>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wenmr.eu/wenmr/" TargetMode="External"/><Relationship Id="rId13" Type="http://schemas.openxmlformats.org/officeDocument/2006/relationships/image" Target="../media/image36.png"/><Relationship Id="rId18" Type="http://schemas.openxmlformats.org/officeDocument/2006/relationships/image" Target="../media/image12.png"/><Relationship Id="rId3" Type="http://schemas.openxmlformats.org/officeDocument/2006/relationships/image" Target="../media/image28.png"/><Relationship Id="rId7" Type="http://schemas.openxmlformats.org/officeDocument/2006/relationships/image" Target="../media/image31.png"/><Relationship Id="rId12" Type="http://schemas.openxmlformats.org/officeDocument/2006/relationships/image" Target="../media/image35.png"/><Relationship Id="rId17" Type="http://schemas.openxmlformats.org/officeDocument/2006/relationships/image" Target="../media/image11.jpeg"/><Relationship Id="rId2" Type="http://schemas.openxmlformats.org/officeDocument/2006/relationships/notesSlide" Target="../notesSlides/notesSlide5.xml"/><Relationship Id="rId16"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hyperlink" Target="http://www.eiscat3d.se/" TargetMode="External"/><Relationship Id="rId11" Type="http://schemas.openxmlformats.org/officeDocument/2006/relationships/image" Target="../media/image34.png"/><Relationship Id="rId5" Type="http://schemas.openxmlformats.org/officeDocument/2006/relationships/image" Target="../media/image30.png"/><Relationship Id="rId15" Type="http://schemas.openxmlformats.org/officeDocument/2006/relationships/hyperlink" Target="http://www.elixir-europe.org/" TargetMode="External"/><Relationship Id="rId10" Type="http://schemas.openxmlformats.org/officeDocument/2006/relationships/image" Target="../media/image33.png"/><Relationship Id="rId19" Type="http://schemas.openxmlformats.org/officeDocument/2006/relationships/image" Target="../media/image39.png"/><Relationship Id="rId4" Type="http://schemas.openxmlformats.org/officeDocument/2006/relationships/image" Target="../media/image29.png"/><Relationship Id="rId9" Type="http://schemas.openxmlformats.org/officeDocument/2006/relationships/image" Target="../media/image32.png"/><Relationship Id="rId1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hyperlink" Target="http://go.egi.eu/engagementstrategy"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go.egi.eu/requirements"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wiki.egi.eu/wiki/Long-tail_of_science_pilot"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conf2015.egi.eu/" TargetMode="External"/><Relationship Id="rId2" Type="http://schemas.openxmlformats.org/officeDocument/2006/relationships/image" Target="../media/image43.tmp"/><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emf"/><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hyperlink" Target="http://www.wenmr.eu/wenmr/" TargetMode="Externa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opensciencecommons.org/"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png"/><Relationship Id="rId3" Type="http://schemas.openxmlformats.org/officeDocument/2006/relationships/diagramLayout" Target="../diagrams/layout1.xml"/><Relationship Id="rId7" Type="http://schemas.openxmlformats.org/officeDocument/2006/relationships/image" Target="../media/image19.jpeg"/><Relationship Id="rId12" Type="http://schemas.openxmlformats.org/officeDocument/2006/relationships/image" Target="../media/image24.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openxmlformats.org/officeDocument/2006/relationships/image" Target="../media/image23.jpeg"/><Relationship Id="rId5" Type="http://schemas.openxmlformats.org/officeDocument/2006/relationships/diagramColors" Target="../diagrams/colors1.xml"/><Relationship Id="rId10" Type="http://schemas.openxmlformats.org/officeDocument/2006/relationships/image" Target="../media/image22.jpeg"/><Relationship Id="rId4" Type="http://schemas.openxmlformats.org/officeDocument/2006/relationships/diagramQuickStyle" Target="../diagrams/quickStyle1.xml"/><Relationship Id="rId9" Type="http://schemas.openxmlformats.org/officeDocument/2006/relationships/image" Target="../media/image21.jpeg"/><Relationship Id="rId1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hyperlink" Target="http://www.wenmr.eu/wenmr/" TargetMode="External"/><Relationship Id="rId13" Type="http://schemas.openxmlformats.org/officeDocument/2006/relationships/image" Target="../media/image36.png"/><Relationship Id="rId18" Type="http://schemas.openxmlformats.org/officeDocument/2006/relationships/image" Target="../media/image12.png"/><Relationship Id="rId3" Type="http://schemas.openxmlformats.org/officeDocument/2006/relationships/image" Target="../media/image28.png"/><Relationship Id="rId7" Type="http://schemas.openxmlformats.org/officeDocument/2006/relationships/image" Target="../media/image31.png"/><Relationship Id="rId12" Type="http://schemas.openxmlformats.org/officeDocument/2006/relationships/image" Target="../media/image35.png"/><Relationship Id="rId17" Type="http://schemas.openxmlformats.org/officeDocument/2006/relationships/image" Target="../media/image11.jpeg"/><Relationship Id="rId2" Type="http://schemas.openxmlformats.org/officeDocument/2006/relationships/notesSlide" Target="../notesSlides/notesSlide4.xml"/><Relationship Id="rId16"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hyperlink" Target="http://www.eiscat3d.se/" TargetMode="External"/><Relationship Id="rId11" Type="http://schemas.openxmlformats.org/officeDocument/2006/relationships/image" Target="../media/image34.png"/><Relationship Id="rId5" Type="http://schemas.openxmlformats.org/officeDocument/2006/relationships/image" Target="../media/image30.png"/><Relationship Id="rId15" Type="http://schemas.openxmlformats.org/officeDocument/2006/relationships/hyperlink" Target="http://www.elixir-europe.org/" TargetMode="External"/><Relationship Id="rId10" Type="http://schemas.openxmlformats.org/officeDocument/2006/relationships/image" Target="../media/image33.png"/><Relationship Id="rId19" Type="http://schemas.openxmlformats.org/officeDocument/2006/relationships/image" Target="../media/image39.png"/><Relationship Id="rId4" Type="http://schemas.openxmlformats.org/officeDocument/2006/relationships/image" Target="../media/image29.png"/><Relationship Id="rId9" Type="http://schemas.openxmlformats.org/officeDocument/2006/relationships/image" Target="../media/image32.png"/><Relationship Id="rId1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EGI.eu User Support</a:t>
            </a:r>
            <a:endParaRPr lang="en-GB" dirty="0"/>
          </a:p>
        </p:txBody>
      </p:sp>
      <p:sp>
        <p:nvSpPr>
          <p:cNvPr id="3" name="Title 2"/>
          <p:cNvSpPr>
            <a:spLocks noGrp="1"/>
          </p:cNvSpPr>
          <p:nvPr>
            <p:ph type="ctrTitle"/>
          </p:nvPr>
        </p:nvSpPr>
        <p:spPr/>
        <p:txBody>
          <a:bodyPr>
            <a:noAutofit/>
          </a:bodyPr>
          <a:lstStyle/>
          <a:p>
            <a:r>
              <a:rPr lang="en-GB" sz="2800" dirty="0"/>
              <a:t>Supporting the </a:t>
            </a:r>
            <a:r>
              <a:rPr lang="en-GB" sz="2800" dirty="0" smtClean="0"/>
              <a:t>supporters</a:t>
            </a:r>
            <a:br>
              <a:rPr lang="en-GB" sz="2800" dirty="0" smtClean="0"/>
            </a:br>
            <a:r>
              <a:rPr lang="en-GB" sz="2800" dirty="0" smtClean="0"/>
              <a:t>EGI </a:t>
            </a:r>
            <a:r>
              <a:rPr lang="en-GB" sz="2800" dirty="0"/>
              <a:t>solutions for federated e-infrastructures and research infrastructures</a:t>
            </a:r>
          </a:p>
        </p:txBody>
      </p:sp>
      <p:sp>
        <p:nvSpPr>
          <p:cNvPr id="4" name="Subtitle 3"/>
          <p:cNvSpPr>
            <a:spLocks noGrp="1"/>
          </p:cNvSpPr>
          <p:nvPr>
            <p:ph type="subTitle" idx="1"/>
          </p:nvPr>
        </p:nvSpPr>
        <p:spPr>
          <a:xfrm>
            <a:off x="611560" y="2923200"/>
            <a:ext cx="7736904" cy="504056"/>
          </a:xfrm>
        </p:spPr>
        <p:txBody>
          <a:bodyPr/>
          <a:lstStyle/>
          <a:p>
            <a:r>
              <a:rPr lang="en-GB" sz="2000" dirty="0" err="1" smtClean="0"/>
              <a:t>Małgorzata</a:t>
            </a:r>
            <a:r>
              <a:rPr lang="en-GB" sz="2000" dirty="0" smtClean="0"/>
              <a:t> </a:t>
            </a:r>
            <a:r>
              <a:rPr lang="en-GB" sz="2000" dirty="0" err="1" smtClean="0"/>
              <a:t>Krakowian</a:t>
            </a:r>
            <a:r>
              <a:rPr lang="en-GB" sz="2000" dirty="0" smtClean="0"/>
              <a:t>, </a:t>
            </a:r>
            <a:r>
              <a:rPr lang="en-GB" sz="2000" dirty="0" err="1" smtClean="0"/>
              <a:t>Gergely</a:t>
            </a:r>
            <a:r>
              <a:rPr lang="en-GB" sz="2000" dirty="0" smtClean="0"/>
              <a:t> </a:t>
            </a:r>
            <a:r>
              <a:rPr lang="en-GB" sz="2000" dirty="0" err="1" smtClean="0"/>
              <a:t>Sipos</a:t>
            </a:r>
            <a:endParaRPr lang="en-GB" sz="2000" dirty="0"/>
          </a:p>
        </p:txBody>
      </p:sp>
    </p:spTree>
    <p:extLst>
      <p:ext uri="{BB962C8B-B14F-4D97-AF65-F5344CB8AC3E}">
        <p14:creationId xmlns:p14="http://schemas.microsoft.com/office/powerpoint/2010/main" val="3087804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4067944" y="5705964"/>
            <a:ext cx="928570" cy="531348"/>
          </a:xfrm>
          <a:prstGeom prst="rect">
            <a:avLst/>
          </a:prstGeom>
          <a:noFill/>
          <a:ln w="9525">
            <a:solidFill>
              <a:schemeClr val="tx1"/>
            </a:solid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4067944" y="1052736"/>
            <a:ext cx="4752528" cy="3240359"/>
          </a:xfrm>
          <a:prstGeom prst="rect">
            <a:avLst/>
          </a:prstGeom>
          <a:noFill/>
          <a:ln w="9525">
            <a:noFill/>
            <a:miter lim="800000"/>
            <a:headEnd/>
            <a:tailEnd/>
          </a:ln>
        </p:spPr>
      </p:pic>
      <p:cxnSp>
        <p:nvCxnSpPr>
          <p:cNvPr id="54" name="Straight Connector 53"/>
          <p:cNvCxnSpPr/>
          <p:nvPr/>
        </p:nvCxnSpPr>
        <p:spPr>
          <a:xfrm>
            <a:off x="1944216" y="1052736"/>
            <a:ext cx="0" cy="5256584"/>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2529" name="Picture 1"/>
          <p:cNvPicPr>
            <a:picLocks noChangeAspect="1" noChangeArrowheads="1"/>
          </p:cNvPicPr>
          <p:nvPr/>
        </p:nvPicPr>
        <p:blipFill>
          <a:blip r:embed="rId5" cstate="print"/>
          <a:srcRect/>
          <a:stretch>
            <a:fillRect/>
          </a:stretch>
        </p:blipFill>
        <p:spPr bwMode="auto">
          <a:xfrm>
            <a:off x="35496" y="3032304"/>
            <a:ext cx="1800200" cy="1404807"/>
          </a:xfrm>
          <a:prstGeom prst="rect">
            <a:avLst/>
          </a:prstGeom>
          <a:noFill/>
          <a:ln w="9525">
            <a:noFill/>
            <a:miter lim="800000"/>
            <a:headEnd/>
            <a:tailEnd/>
          </a:ln>
        </p:spPr>
      </p:pic>
      <p:sp>
        <p:nvSpPr>
          <p:cNvPr id="44" name="Rounded Rectangle 43"/>
          <p:cNvSpPr/>
          <p:nvPr/>
        </p:nvSpPr>
        <p:spPr>
          <a:xfrm>
            <a:off x="0" y="1124744"/>
            <a:ext cx="4211960" cy="1080120"/>
          </a:xfrm>
          <a:prstGeom prst="roundRect">
            <a:avLst/>
          </a:prstGeom>
          <a:solidFill>
            <a:srgbClr val="FFFFFF">
              <a:alpha val="9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solidFill>
                  <a:srgbClr val="0066B0"/>
                </a:solidFill>
                <a:latin typeface="Segoe UI" panose="020B0502040204020203" pitchFamily="34" charset="0"/>
                <a:cs typeface="Segoe UI" panose="020B0502040204020203" pitchFamily="34" charset="0"/>
              </a:rPr>
              <a:t>Use </a:t>
            </a:r>
          </a:p>
          <a:p>
            <a:r>
              <a:rPr lang="en-GB" sz="2400" b="1" dirty="0" smtClean="0">
                <a:solidFill>
                  <a:srgbClr val="0066B0"/>
                </a:solidFill>
                <a:latin typeface="Segoe UI" panose="020B0502040204020203" pitchFamily="34" charset="0"/>
                <a:cs typeface="Segoe UI" panose="020B0502040204020203" pitchFamily="34" charset="0"/>
              </a:rPr>
              <a:t>services</a:t>
            </a:r>
            <a:endParaRPr lang="en-GB" sz="2400" b="1" dirty="0">
              <a:solidFill>
                <a:srgbClr val="0066B0"/>
              </a:solidFill>
              <a:latin typeface="Segoe UI" panose="020B0502040204020203" pitchFamily="34" charset="0"/>
              <a:cs typeface="Segoe UI" panose="020B0502040204020203" pitchFamily="34" charset="0"/>
            </a:endParaRPr>
          </a:p>
        </p:txBody>
      </p:sp>
      <p:sp>
        <p:nvSpPr>
          <p:cNvPr id="46" name="Rounded Rectangle 45"/>
          <p:cNvSpPr/>
          <p:nvPr/>
        </p:nvSpPr>
        <p:spPr>
          <a:xfrm>
            <a:off x="0" y="2276872"/>
            <a:ext cx="4211960" cy="1944216"/>
          </a:xfrm>
          <a:prstGeom prst="roundRect">
            <a:avLst/>
          </a:prstGeom>
          <a:solidFill>
            <a:srgbClr val="FFFFFF">
              <a:alpha val="9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solidFill>
                  <a:srgbClr val="0066B0"/>
                </a:solidFill>
                <a:latin typeface="Segoe UI" panose="020B0502040204020203" pitchFamily="34" charset="0"/>
                <a:cs typeface="Segoe UI" panose="020B0502040204020203" pitchFamily="34" charset="0"/>
              </a:rPr>
              <a:t>Create </a:t>
            </a:r>
          </a:p>
          <a:p>
            <a:r>
              <a:rPr lang="en-GB" sz="2400" b="1" dirty="0" smtClean="0">
                <a:solidFill>
                  <a:srgbClr val="0066B0"/>
                </a:solidFill>
                <a:latin typeface="Segoe UI" panose="020B0502040204020203" pitchFamily="34" charset="0"/>
                <a:cs typeface="Segoe UI" panose="020B0502040204020203" pitchFamily="34" charset="0"/>
              </a:rPr>
              <a:t>services</a:t>
            </a:r>
            <a:endParaRPr lang="en-GB" sz="2400" b="1" dirty="0">
              <a:solidFill>
                <a:srgbClr val="0066B0"/>
              </a:solidFill>
              <a:latin typeface="Segoe UI" panose="020B0502040204020203" pitchFamily="34" charset="0"/>
              <a:cs typeface="Segoe UI" panose="020B0502040204020203" pitchFamily="34" charset="0"/>
            </a:endParaRPr>
          </a:p>
        </p:txBody>
      </p:sp>
      <p:sp>
        <p:nvSpPr>
          <p:cNvPr id="47" name="Rounded Rectangle 46"/>
          <p:cNvSpPr/>
          <p:nvPr/>
        </p:nvSpPr>
        <p:spPr>
          <a:xfrm>
            <a:off x="0" y="4293096"/>
            <a:ext cx="4211960" cy="1944216"/>
          </a:xfrm>
          <a:prstGeom prst="roundRect">
            <a:avLst/>
          </a:prstGeom>
          <a:solidFill>
            <a:srgbClr val="FFFFFF">
              <a:alpha val="9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solidFill>
                  <a:srgbClr val="0066B0"/>
                </a:solidFill>
                <a:latin typeface="Segoe UI" panose="020B0502040204020203" pitchFamily="34" charset="0"/>
                <a:cs typeface="Segoe UI" panose="020B0502040204020203" pitchFamily="34" charset="0"/>
              </a:rPr>
              <a:t>Operate</a:t>
            </a:r>
            <a:br>
              <a:rPr lang="en-GB" sz="2400" b="1" dirty="0" smtClean="0">
                <a:solidFill>
                  <a:srgbClr val="0066B0"/>
                </a:solidFill>
                <a:latin typeface="Segoe UI" panose="020B0502040204020203" pitchFamily="34" charset="0"/>
                <a:cs typeface="Segoe UI" panose="020B0502040204020203" pitchFamily="34" charset="0"/>
              </a:rPr>
            </a:br>
            <a:r>
              <a:rPr lang="en-GB" sz="2400" b="1" dirty="0" smtClean="0">
                <a:solidFill>
                  <a:srgbClr val="0066B0"/>
                </a:solidFill>
                <a:latin typeface="Segoe UI" panose="020B0502040204020203" pitchFamily="34" charset="0"/>
                <a:cs typeface="Segoe UI" panose="020B0502040204020203" pitchFamily="34" charset="0"/>
              </a:rPr>
              <a:t>services</a:t>
            </a:r>
            <a:endParaRPr lang="en-GB" sz="2400" b="1" dirty="0">
              <a:solidFill>
                <a:srgbClr val="0066B0"/>
              </a:solidFill>
              <a:latin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oAutofit/>
          </a:bodyPr>
          <a:lstStyle/>
          <a:p>
            <a:r>
              <a:rPr lang="en-GB" dirty="0"/>
              <a:t>Scalable outreach and support</a:t>
            </a:r>
          </a:p>
        </p:txBody>
      </p:sp>
      <p:sp>
        <p:nvSpPr>
          <p:cNvPr id="6" name="Footer Placeholder 5"/>
          <p:cNvSpPr>
            <a:spLocks noGrp="1"/>
          </p:cNvSpPr>
          <p:nvPr>
            <p:ph type="ftr" sz="quarter" idx="11"/>
          </p:nvPr>
        </p:nvSpPr>
        <p:spPr/>
        <p:txBody>
          <a:bodyPr/>
          <a:lstStyle/>
          <a:p>
            <a:pPr>
              <a:defRPr/>
            </a:pPr>
            <a:r>
              <a:rPr lang="en-GB" smtClean="0"/>
              <a:t>NeIC 2015 conference, May 5-8 2015 Espoo Finland</a:t>
            </a:r>
            <a:endParaRPr lang="en-US"/>
          </a:p>
        </p:txBody>
      </p:sp>
      <p:cxnSp>
        <p:nvCxnSpPr>
          <p:cNvPr id="55" name="Straight Arrow Connector 54"/>
          <p:cNvCxnSpPr/>
          <p:nvPr/>
        </p:nvCxnSpPr>
        <p:spPr>
          <a:xfrm>
            <a:off x="1979712" y="5157192"/>
            <a:ext cx="2088232"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6" name="TextBox 55"/>
          <p:cNvSpPr txBox="1"/>
          <p:nvPr/>
        </p:nvSpPr>
        <p:spPr>
          <a:xfrm>
            <a:off x="2195736" y="5169966"/>
            <a:ext cx="1656183" cy="923330"/>
          </a:xfrm>
          <a:prstGeom prst="rect">
            <a:avLst/>
          </a:prstGeom>
          <a:noFill/>
        </p:spPr>
        <p:txBody>
          <a:bodyPr wrap="square" rtlCol="0">
            <a:spAutoFit/>
          </a:bodyPr>
          <a:lstStyle/>
          <a:p>
            <a:pPr algn="ctr"/>
            <a:r>
              <a:rPr lang="en-GB" b="1" smtClean="0">
                <a:solidFill>
                  <a:schemeClr val="accent6"/>
                </a:solidFill>
                <a:latin typeface="Arial Narrow" pitchFamily="34" charset="0"/>
              </a:rPr>
              <a:t/>
            </a:r>
            <a:br>
              <a:rPr lang="en-GB" b="1" smtClean="0">
                <a:solidFill>
                  <a:schemeClr val="accent6"/>
                </a:solidFill>
                <a:latin typeface="Arial Narrow" pitchFamily="34" charset="0"/>
              </a:rPr>
            </a:br>
            <a:r>
              <a:rPr lang="en-GB" b="1" smtClean="0">
                <a:solidFill>
                  <a:schemeClr val="accent6"/>
                </a:solidFill>
                <a:latin typeface="Arial Narrow" pitchFamily="34" charset="0"/>
              </a:rPr>
              <a:t>Operation tools, dashboards</a:t>
            </a:r>
            <a:endParaRPr lang="en-GB" b="1">
              <a:solidFill>
                <a:schemeClr val="accent6"/>
              </a:solidFill>
              <a:latin typeface="Arial Narrow" pitchFamily="34" charset="0"/>
            </a:endParaRPr>
          </a:p>
        </p:txBody>
      </p:sp>
      <p:sp>
        <p:nvSpPr>
          <p:cNvPr id="57" name="TextBox 56"/>
          <p:cNvSpPr txBox="1"/>
          <p:nvPr/>
        </p:nvSpPr>
        <p:spPr>
          <a:xfrm>
            <a:off x="2016224" y="4221088"/>
            <a:ext cx="2051720" cy="923330"/>
          </a:xfrm>
          <a:prstGeom prst="rect">
            <a:avLst/>
          </a:prstGeom>
          <a:noFill/>
        </p:spPr>
        <p:txBody>
          <a:bodyPr wrap="square" rtlCol="0">
            <a:spAutoFit/>
          </a:bodyPr>
          <a:lstStyle/>
          <a:p>
            <a:pPr algn="ctr"/>
            <a:r>
              <a:rPr lang="en-GB" b="1" dirty="0" smtClean="0">
                <a:solidFill>
                  <a:schemeClr val="accent6"/>
                </a:solidFill>
                <a:latin typeface="Arial Narrow" pitchFamily="34" charset="0"/>
              </a:rPr>
              <a:t> </a:t>
            </a:r>
            <a:br>
              <a:rPr lang="en-GB" b="1" dirty="0" smtClean="0">
                <a:solidFill>
                  <a:schemeClr val="accent6"/>
                </a:solidFill>
                <a:latin typeface="Arial Narrow" pitchFamily="34" charset="0"/>
              </a:rPr>
            </a:br>
            <a:r>
              <a:rPr lang="en-GB" b="1" dirty="0" smtClean="0">
                <a:solidFill>
                  <a:schemeClr val="accent6"/>
                </a:solidFill>
                <a:latin typeface="Arial Narrow" pitchFamily="34" charset="0"/>
              </a:rPr>
              <a:t>Collab. &amp; </a:t>
            </a:r>
            <a:r>
              <a:rPr lang="en-GB" b="1" dirty="0" err="1" smtClean="0">
                <a:solidFill>
                  <a:schemeClr val="accent6"/>
                </a:solidFill>
                <a:latin typeface="Arial Narrow" pitchFamily="34" charset="0"/>
              </a:rPr>
              <a:t>communic</a:t>
            </a:r>
            <a:r>
              <a:rPr lang="en-GB" b="1" dirty="0" smtClean="0">
                <a:solidFill>
                  <a:schemeClr val="accent6"/>
                </a:solidFill>
                <a:latin typeface="Arial Narrow" pitchFamily="34" charset="0"/>
              </a:rPr>
              <a:t>. services</a:t>
            </a:r>
            <a:endParaRPr lang="en-GB" b="1" dirty="0">
              <a:solidFill>
                <a:schemeClr val="accent6"/>
              </a:solidFill>
              <a:latin typeface="Arial Narrow" pitchFamily="34" charset="0"/>
            </a:endParaRPr>
          </a:p>
        </p:txBody>
      </p:sp>
      <p:sp>
        <p:nvSpPr>
          <p:cNvPr id="58" name="TextBox 57"/>
          <p:cNvSpPr txBox="1"/>
          <p:nvPr/>
        </p:nvSpPr>
        <p:spPr>
          <a:xfrm>
            <a:off x="1944216" y="1270501"/>
            <a:ext cx="2232248" cy="646331"/>
          </a:xfrm>
          <a:prstGeom prst="rect">
            <a:avLst/>
          </a:prstGeom>
          <a:noFill/>
        </p:spPr>
        <p:txBody>
          <a:bodyPr wrap="square" rtlCol="0">
            <a:spAutoFit/>
          </a:bodyPr>
          <a:lstStyle/>
          <a:p>
            <a:pPr algn="ctr"/>
            <a:r>
              <a:rPr lang="en-GB" b="1" dirty="0" smtClean="0">
                <a:solidFill>
                  <a:schemeClr val="accent6"/>
                </a:solidFill>
                <a:latin typeface="Arial Narrow" pitchFamily="34" charset="0"/>
              </a:rPr>
              <a:t/>
            </a:r>
            <a:br>
              <a:rPr lang="en-GB" b="1" dirty="0" smtClean="0">
                <a:solidFill>
                  <a:schemeClr val="accent6"/>
                </a:solidFill>
                <a:latin typeface="Arial Narrow" pitchFamily="34" charset="0"/>
              </a:rPr>
            </a:br>
            <a:r>
              <a:rPr lang="en-GB" b="1" dirty="0" smtClean="0">
                <a:solidFill>
                  <a:schemeClr val="accent6"/>
                </a:solidFill>
                <a:latin typeface="Arial Narrow" pitchFamily="34" charset="0"/>
              </a:rPr>
              <a:t>Scientific applications</a:t>
            </a:r>
            <a:endParaRPr lang="en-GB" b="1" dirty="0">
              <a:solidFill>
                <a:schemeClr val="accent6"/>
              </a:solidFill>
              <a:latin typeface="Arial Narrow" pitchFamily="34" charset="0"/>
            </a:endParaRPr>
          </a:p>
        </p:txBody>
      </p:sp>
      <p:cxnSp>
        <p:nvCxnSpPr>
          <p:cNvPr id="59" name="Straight Arrow Connector 58"/>
          <p:cNvCxnSpPr/>
          <p:nvPr/>
        </p:nvCxnSpPr>
        <p:spPr>
          <a:xfrm>
            <a:off x="1979712" y="6120961"/>
            <a:ext cx="2088232"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60" name="Straight Arrow Connector 59"/>
          <p:cNvCxnSpPr/>
          <p:nvPr/>
        </p:nvCxnSpPr>
        <p:spPr>
          <a:xfrm>
            <a:off x="1979712" y="2022895"/>
            <a:ext cx="2088232"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61" name="Straight Arrow Connector 60"/>
          <p:cNvCxnSpPr/>
          <p:nvPr/>
        </p:nvCxnSpPr>
        <p:spPr>
          <a:xfrm>
            <a:off x="1979712" y="4111127"/>
            <a:ext cx="2088232"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23" name="Picture 8" descr="http://www.eiscat3d.se/sites/default/files/logo.png">
            <a:hlinkClick r:id="rId6"/>
          </p:cNvPr>
          <p:cNvPicPr>
            <a:picLocks noChangeAspect="1" noChangeArrowheads="1"/>
          </p:cNvPicPr>
          <p:nvPr/>
        </p:nvPicPr>
        <p:blipFill>
          <a:blip r:embed="rId7" cstate="print"/>
          <a:srcRect/>
          <a:stretch>
            <a:fillRect/>
          </a:stretch>
        </p:blipFill>
        <p:spPr bwMode="auto">
          <a:xfrm>
            <a:off x="4283968" y="4967680"/>
            <a:ext cx="698732" cy="346637"/>
          </a:xfrm>
          <a:prstGeom prst="rect">
            <a:avLst/>
          </a:prstGeom>
          <a:solidFill>
            <a:schemeClr val="bg1"/>
          </a:solidFill>
          <a:ln>
            <a:solidFill>
              <a:schemeClr val="tx1"/>
            </a:solidFill>
          </a:ln>
        </p:spPr>
      </p:pic>
      <p:pic>
        <p:nvPicPr>
          <p:cNvPr id="21510" name="Picture 6" descr="Home">
            <a:hlinkClick r:id="rId8" tooltip="Home"/>
          </p:cNvPr>
          <p:cNvPicPr>
            <a:picLocks noChangeAspect="1" noChangeArrowheads="1"/>
          </p:cNvPicPr>
          <p:nvPr/>
        </p:nvPicPr>
        <p:blipFill>
          <a:blip r:embed="rId9" cstate="print"/>
          <a:srcRect/>
          <a:stretch>
            <a:fillRect/>
          </a:stretch>
        </p:blipFill>
        <p:spPr bwMode="auto">
          <a:xfrm>
            <a:off x="5364088" y="4149080"/>
            <a:ext cx="835104" cy="313516"/>
          </a:xfrm>
          <a:prstGeom prst="rect">
            <a:avLst/>
          </a:prstGeom>
          <a:solidFill>
            <a:schemeClr val="bg1"/>
          </a:solidFill>
          <a:ln>
            <a:solidFill>
              <a:schemeClr val="tx1"/>
            </a:solidFill>
          </a:ln>
        </p:spPr>
      </p:pic>
      <p:pic>
        <p:nvPicPr>
          <p:cNvPr id="21519" name="Picture 15"/>
          <p:cNvPicPr>
            <a:picLocks noChangeAspect="1" noChangeArrowheads="1"/>
          </p:cNvPicPr>
          <p:nvPr/>
        </p:nvPicPr>
        <p:blipFill>
          <a:blip r:embed="rId10" cstate="print"/>
          <a:srcRect/>
          <a:stretch>
            <a:fillRect/>
          </a:stretch>
        </p:blipFill>
        <p:spPr bwMode="auto">
          <a:xfrm>
            <a:off x="5076056" y="5054613"/>
            <a:ext cx="909936" cy="246595"/>
          </a:xfrm>
          <a:prstGeom prst="rect">
            <a:avLst/>
          </a:prstGeom>
          <a:solidFill>
            <a:schemeClr val="bg1"/>
          </a:solidFill>
          <a:ln w="9525">
            <a:noFill/>
            <a:miter lim="800000"/>
            <a:headEnd/>
            <a:tailEnd/>
          </a:ln>
        </p:spPr>
      </p:pic>
      <p:pic>
        <p:nvPicPr>
          <p:cNvPr id="21520" name="Picture 16"/>
          <p:cNvPicPr>
            <a:picLocks noChangeAspect="1" noChangeArrowheads="1"/>
          </p:cNvPicPr>
          <p:nvPr/>
        </p:nvPicPr>
        <p:blipFill>
          <a:blip r:embed="rId11" cstate="print"/>
          <a:srcRect/>
          <a:stretch>
            <a:fillRect/>
          </a:stretch>
        </p:blipFill>
        <p:spPr bwMode="auto">
          <a:xfrm>
            <a:off x="6300192" y="4077072"/>
            <a:ext cx="595395" cy="504056"/>
          </a:xfrm>
          <a:prstGeom prst="rect">
            <a:avLst/>
          </a:prstGeom>
          <a:noFill/>
          <a:ln w="9525">
            <a:solidFill>
              <a:schemeClr val="tx1"/>
            </a:solidFill>
            <a:miter lim="800000"/>
            <a:headEnd/>
            <a:tailEnd/>
          </a:ln>
        </p:spPr>
      </p:pic>
      <p:sp>
        <p:nvSpPr>
          <p:cNvPr id="43" name="TextBox 42"/>
          <p:cNvSpPr txBox="1"/>
          <p:nvPr/>
        </p:nvSpPr>
        <p:spPr>
          <a:xfrm>
            <a:off x="7020272" y="6218148"/>
            <a:ext cx="2123728" cy="584775"/>
          </a:xfrm>
          <a:prstGeom prst="rect">
            <a:avLst/>
          </a:prstGeom>
          <a:solidFill>
            <a:srgbClr val="0066B0"/>
          </a:solidFill>
          <a:ln>
            <a:solidFill>
              <a:schemeClr val="tx1"/>
            </a:solidFill>
          </a:ln>
        </p:spPr>
        <p:txBody>
          <a:bodyPr wrap="square" rtlCol="0">
            <a:spAutoFit/>
          </a:bodyPr>
          <a:lstStyle/>
          <a:p>
            <a:pPr algn="r"/>
            <a:r>
              <a:rPr lang="en-GB" sz="1600" b="1" dirty="0" smtClean="0">
                <a:solidFill>
                  <a:schemeClr val="bg1"/>
                </a:solidFill>
              </a:rPr>
              <a:t>Research infrastructure clusters</a:t>
            </a:r>
            <a:endParaRPr lang="en-GB" sz="1600" b="1" dirty="0">
              <a:solidFill>
                <a:schemeClr val="bg1"/>
              </a:solidFill>
            </a:endParaRPr>
          </a:p>
        </p:txBody>
      </p:sp>
      <p:cxnSp>
        <p:nvCxnSpPr>
          <p:cNvPr id="45" name="Straight Arrow Connector 44"/>
          <p:cNvCxnSpPr/>
          <p:nvPr/>
        </p:nvCxnSpPr>
        <p:spPr>
          <a:xfrm>
            <a:off x="8892480" y="1484784"/>
            <a:ext cx="0" cy="4752528"/>
          </a:xfrm>
          <a:prstGeom prst="straightConnector1">
            <a:avLst/>
          </a:prstGeom>
          <a:ln w="76200">
            <a:solidFill>
              <a:srgbClr val="0066B0"/>
            </a:solidFill>
            <a:prstDash val="sysDot"/>
            <a:tailEnd type="triangl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907704" y="3088124"/>
            <a:ext cx="2232248" cy="923330"/>
          </a:xfrm>
          <a:prstGeom prst="rect">
            <a:avLst/>
          </a:prstGeom>
          <a:noFill/>
        </p:spPr>
        <p:txBody>
          <a:bodyPr wrap="square" rtlCol="0">
            <a:spAutoFit/>
          </a:bodyPr>
          <a:lstStyle/>
          <a:p>
            <a:pPr algn="ctr"/>
            <a:r>
              <a:rPr lang="en-GB" b="1" dirty="0" smtClean="0">
                <a:solidFill>
                  <a:schemeClr val="accent6"/>
                </a:solidFill>
                <a:latin typeface="Arial Narrow" pitchFamily="34" charset="0"/>
              </a:rPr>
              <a:t/>
            </a:r>
            <a:br>
              <a:rPr lang="en-GB" b="1" dirty="0" smtClean="0">
                <a:solidFill>
                  <a:schemeClr val="accent6"/>
                </a:solidFill>
                <a:latin typeface="Arial Narrow" pitchFamily="34" charset="0"/>
              </a:rPr>
            </a:br>
            <a:r>
              <a:rPr lang="en-GB" b="1" dirty="0" smtClean="0">
                <a:solidFill>
                  <a:schemeClr val="accent6"/>
                </a:solidFill>
                <a:latin typeface="Arial Narrow" pitchFamily="34" charset="0"/>
              </a:rPr>
              <a:t>App.  frameworks;</a:t>
            </a:r>
            <a:br>
              <a:rPr lang="en-GB" b="1" dirty="0" smtClean="0">
                <a:solidFill>
                  <a:schemeClr val="accent6"/>
                </a:solidFill>
                <a:latin typeface="Arial Narrow" pitchFamily="34" charset="0"/>
              </a:rPr>
            </a:br>
            <a:r>
              <a:rPr lang="en-GB" b="1" dirty="0" smtClean="0">
                <a:solidFill>
                  <a:schemeClr val="accent6"/>
                </a:solidFill>
                <a:latin typeface="Arial Narrow" pitchFamily="34" charset="0"/>
              </a:rPr>
              <a:t>Tech. assistance</a:t>
            </a:r>
            <a:endParaRPr lang="en-GB" b="1" dirty="0">
              <a:solidFill>
                <a:schemeClr val="accent6"/>
              </a:solidFill>
              <a:latin typeface="Arial Narrow" pitchFamily="34" charset="0"/>
            </a:endParaRPr>
          </a:p>
        </p:txBody>
      </p:sp>
      <p:sp>
        <p:nvSpPr>
          <p:cNvPr id="53" name="TextBox 52"/>
          <p:cNvSpPr txBox="1"/>
          <p:nvPr/>
        </p:nvSpPr>
        <p:spPr>
          <a:xfrm>
            <a:off x="1979712" y="2278613"/>
            <a:ext cx="2088232" cy="646331"/>
          </a:xfrm>
          <a:prstGeom prst="rect">
            <a:avLst/>
          </a:prstGeom>
          <a:noFill/>
        </p:spPr>
        <p:txBody>
          <a:bodyPr wrap="square" rtlCol="0">
            <a:spAutoFit/>
          </a:bodyPr>
          <a:lstStyle/>
          <a:p>
            <a:pPr algn="ctr"/>
            <a:r>
              <a:rPr lang="en-GB" b="1" dirty="0">
                <a:solidFill>
                  <a:schemeClr val="accent6"/>
                </a:solidFill>
                <a:latin typeface="Arial Narrow" pitchFamily="34" charset="0"/>
              </a:rPr>
              <a:t/>
            </a:r>
            <a:br>
              <a:rPr lang="en-GB" b="1" dirty="0">
                <a:solidFill>
                  <a:schemeClr val="accent6"/>
                </a:solidFill>
                <a:latin typeface="Arial Narrow" pitchFamily="34" charset="0"/>
              </a:rPr>
            </a:br>
            <a:r>
              <a:rPr lang="en-GB" b="1" dirty="0">
                <a:solidFill>
                  <a:schemeClr val="accent6"/>
                </a:solidFill>
                <a:latin typeface="Arial Narrow" pitchFamily="34" charset="0"/>
              </a:rPr>
              <a:t>Capacity (HTC/cloud)</a:t>
            </a:r>
          </a:p>
        </p:txBody>
      </p:sp>
      <p:cxnSp>
        <p:nvCxnSpPr>
          <p:cNvPr id="63" name="Straight Arrow Connector 62"/>
          <p:cNvCxnSpPr/>
          <p:nvPr/>
        </p:nvCxnSpPr>
        <p:spPr>
          <a:xfrm>
            <a:off x="1979712" y="2958999"/>
            <a:ext cx="2088232"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79" name="TextBox 78"/>
          <p:cNvSpPr txBox="1"/>
          <p:nvPr/>
        </p:nvSpPr>
        <p:spPr>
          <a:xfrm>
            <a:off x="7380312" y="2998693"/>
            <a:ext cx="1763688" cy="584775"/>
          </a:xfrm>
          <a:prstGeom prst="rect">
            <a:avLst/>
          </a:prstGeom>
          <a:solidFill>
            <a:srgbClr val="0066B0"/>
          </a:solidFill>
          <a:ln>
            <a:solidFill>
              <a:schemeClr val="tx1"/>
            </a:solidFill>
          </a:ln>
        </p:spPr>
        <p:txBody>
          <a:bodyPr wrap="square" rtlCol="0">
            <a:spAutoFit/>
          </a:bodyPr>
          <a:lstStyle/>
          <a:p>
            <a:pPr algn="r"/>
            <a:r>
              <a:rPr lang="en-GB" sz="1600" b="1" dirty="0" smtClean="0">
                <a:solidFill>
                  <a:schemeClr val="bg1"/>
                </a:solidFill>
              </a:rPr>
              <a:t>Research collaborations</a:t>
            </a:r>
            <a:endParaRPr lang="en-GB" sz="1600" b="1" dirty="0">
              <a:solidFill>
                <a:schemeClr val="bg1"/>
              </a:solidFill>
            </a:endParaRPr>
          </a:p>
        </p:txBody>
      </p:sp>
      <p:pic>
        <p:nvPicPr>
          <p:cNvPr id="5121" name="Picture 1"/>
          <p:cNvPicPr>
            <a:picLocks noChangeAspect="1" noChangeArrowheads="1"/>
          </p:cNvPicPr>
          <p:nvPr/>
        </p:nvPicPr>
        <p:blipFill>
          <a:blip r:embed="rId12" cstate="print"/>
          <a:srcRect/>
          <a:stretch>
            <a:fillRect/>
          </a:stretch>
        </p:blipFill>
        <p:spPr bwMode="auto">
          <a:xfrm>
            <a:off x="6220404" y="5705964"/>
            <a:ext cx="1226082" cy="432048"/>
          </a:xfrm>
          <a:prstGeom prst="rect">
            <a:avLst/>
          </a:prstGeom>
          <a:noFill/>
          <a:ln w="9525">
            <a:solidFill>
              <a:schemeClr val="tx1"/>
            </a:solidFill>
            <a:miter lim="800000"/>
            <a:headEnd/>
            <a:tailEnd/>
          </a:ln>
        </p:spPr>
      </p:pic>
      <p:pic>
        <p:nvPicPr>
          <p:cNvPr id="3" name="Picture 3"/>
          <p:cNvPicPr>
            <a:picLocks noChangeAspect="1" noChangeArrowheads="1"/>
          </p:cNvPicPr>
          <p:nvPr/>
        </p:nvPicPr>
        <p:blipFill>
          <a:blip r:embed="rId13" cstate="print"/>
          <a:srcRect/>
          <a:stretch>
            <a:fillRect/>
          </a:stretch>
        </p:blipFill>
        <p:spPr bwMode="auto">
          <a:xfrm>
            <a:off x="5106571" y="5705963"/>
            <a:ext cx="977597" cy="514525"/>
          </a:xfrm>
          <a:prstGeom prst="rect">
            <a:avLst/>
          </a:prstGeom>
          <a:noFill/>
          <a:ln w="9525">
            <a:solidFill>
              <a:schemeClr val="tx1"/>
            </a:solidFill>
            <a:miter lim="800000"/>
            <a:headEnd/>
            <a:tailEnd/>
          </a:ln>
        </p:spPr>
      </p:pic>
      <p:sp>
        <p:nvSpPr>
          <p:cNvPr id="35" name="TextBox 34"/>
          <p:cNvSpPr txBox="1"/>
          <p:nvPr/>
        </p:nvSpPr>
        <p:spPr>
          <a:xfrm>
            <a:off x="7668344" y="4725144"/>
            <a:ext cx="1475656" cy="584775"/>
          </a:xfrm>
          <a:prstGeom prst="rect">
            <a:avLst/>
          </a:prstGeom>
          <a:solidFill>
            <a:srgbClr val="0066B0"/>
          </a:solidFill>
          <a:ln>
            <a:solidFill>
              <a:schemeClr val="tx1"/>
            </a:solidFill>
          </a:ln>
        </p:spPr>
        <p:txBody>
          <a:bodyPr wrap="square" rtlCol="0">
            <a:spAutoFit/>
          </a:bodyPr>
          <a:lstStyle/>
          <a:p>
            <a:pPr algn="r"/>
            <a:r>
              <a:rPr lang="en-GB" sz="1600" b="1" dirty="0" smtClean="0">
                <a:solidFill>
                  <a:schemeClr val="bg1"/>
                </a:solidFill>
              </a:rPr>
              <a:t>Research infrastructures</a:t>
            </a:r>
            <a:endParaRPr lang="en-GB" sz="1600" b="1" dirty="0">
              <a:solidFill>
                <a:schemeClr val="bg1"/>
              </a:solidFill>
            </a:endParaRPr>
          </a:p>
        </p:txBody>
      </p:sp>
      <p:sp>
        <p:nvSpPr>
          <p:cNvPr id="37" name="TextBox 36"/>
          <p:cNvSpPr txBox="1"/>
          <p:nvPr/>
        </p:nvSpPr>
        <p:spPr>
          <a:xfrm>
            <a:off x="7524328" y="5055567"/>
            <a:ext cx="439544" cy="461665"/>
          </a:xfrm>
          <a:prstGeom prst="rect">
            <a:avLst/>
          </a:prstGeom>
          <a:noFill/>
        </p:spPr>
        <p:txBody>
          <a:bodyPr wrap="none" rtlCol="0">
            <a:spAutoFit/>
          </a:bodyPr>
          <a:lstStyle/>
          <a:p>
            <a:r>
              <a:rPr lang="en-GB" sz="2400" b="1" smtClean="0"/>
              <a:t>...</a:t>
            </a:r>
            <a:endParaRPr lang="en-GB" sz="2400" b="1"/>
          </a:p>
        </p:txBody>
      </p:sp>
      <p:sp>
        <p:nvSpPr>
          <p:cNvPr id="41" name="TextBox 40"/>
          <p:cNvSpPr txBox="1"/>
          <p:nvPr/>
        </p:nvSpPr>
        <p:spPr>
          <a:xfrm>
            <a:off x="7236296" y="1115452"/>
            <a:ext cx="1907704" cy="584775"/>
          </a:xfrm>
          <a:prstGeom prst="rect">
            <a:avLst/>
          </a:prstGeom>
          <a:solidFill>
            <a:srgbClr val="0066B0"/>
          </a:solidFill>
          <a:ln>
            <a:solidFill>
              <a:schemeClr val="tx1"/>
            </a:solidFill>
          </a:ln>
        </p:spPr>
        <p:txBody>
          <a:bodyPr wrap="square" rtlCol="0">
            <a:spAutoFit/>
          </a:bodyPr>
          <a:lstStyle/>
          <a:p>
            <a:pPr algn="r"/>
            <a:r>
              <a:rPr lang="en-GB" sz="1600" b="1" dirty="0" smtClean="0">
                <a:solidFill>
                  <a:schemeClr val="bg1"/>
                </a:solidFill>
              </a:rPr>
              <a:t>Individual researchers</a:t>
            </a:r>
            <a:endParaRPr lang="en-GB" sz="1600" b="1" dirty="0">
              <a:solidFill>
                <a:schemeClr val="bg1"/>
              </a:solidFill>
            </a:endParaRPr>
          </a:p>
        </p:txBody>
      </p:sp>
      <p:sp>
        <p:nvSpPr>
          <p:cNvPr id="43012" name="AutoShape 4" descr="data:image/jpeg;base64,/9j/4AAQSkZJRgABAQAAAQABAAD/2wCEAAkGBxQTEhQUEhQUFBQWFxcYFxgYFxQXHBUdGhwYFxcXFRwYHCggGholHBYYITEhJSkrLi4uGB8zODMsNygtLiwBCgoKDg0OGxAQGiwkICQsLCwsLCwsLCwsLCwsLCwsLCwsLCwsLCwsLCwsLCwsLCwsLCwsLCwsLCwsLCwsLCwsLP/AABEIAOEA4QMBEQACEQEDEQH/xAAcAAABBQEBAQAAAAAAAAAAAAAEAAMFBgcCAQj/xABDEAACAQIDBQQIAwYEBQUAAAABAgMAEQQhMQUGElFhE0FxkQciMlKBobHBM0JiFCOi0eHwFlNyghVDY5KyJDRzwvH/xAAbAQACAwEBAQAAAAAAAAAAAAAAAgEDBQQGB//EADMRAAICAQMCBAQFBAMBAQAAAAABAgMRBCExEkEFUWFxEyKBkQYUMkKxI6HR8FLB4UMV/9oADAMBAAIRAxEAPwDcaAFQAqAFQAqAFQAqAFQB4TQBA7V3xwkBIaUOw/KgLn4kZDTQmuivS2T4X3Oeeprhs2VTaPpObSCADrISf4VI+tdcPD1+5/Y5Z69/sX3IDFb9Y1/+aEzv6iqOeVzfnXRHR1Lsc8tXa+5E4rbWJkvxzytfUcbW8hlVsaq48RRU7Zy5kwEu3vN5mrMITLPONvePmaNiNwvC7ZxMduznlWxuAHa3kcqWVVcuUh422R4kySwu/OOj/wCdxjL21VtPI1VLSUvsWR1dy7k/s70pyDLEQK3WMlT/ANrE38xXPPw6P7H9y+HiEl+tfYtmyt+8HOQvadmx7pAVz5BvZ+dclmjthvjPsdkNXVN4zj3LKrAi4II5iuU6T2gBUAKgBUAKgBUAKgBUAKgBUAKgBUAKgBUAKgDxmAFybCgCn7wb/Qw+rBad87kGyL8fzfDzrsq0cpby2Rx26yMdo7sz/bW8mJxJ/eSEL3It1UfAa/HnWjXRCvhHBZfOzlkQEq7JTg94KjIYFwUZDB5wUZDB5wVOQwclKMkYOSlSByVoIOCtTkjBwyVJGCR2PvBicKQYZWCj8hJZD4qcu7UZ1XZTXZ+pf5LK7rK/0v8AwaLu76TIpLJil7FvfGaHx71PmMte6s27QSjvDf8Ak0adfGW01j+C+xuGAKkEEXBBuCOYNZ7WDQTydUAKgBUAKgBUAKgBUAKgBUAKgBUAKgCM27tyLCpxSnM34VGbMeg+9W1UyseIldtsa1lmWbx71TYskE8EXdGvfncFz+Y/LLStWnTwr9/My7tRKz0XkQQSr8nPgsGxtz8RPYhezQ/me48hqa57NVCHqzor005+hHbW2Y0ErxNmVOvMag/EVZXYpxUkV2QcJOLBezp8i4FwUZIPexN7Wz5UZJwSf+F8VwljC4UAkk2GQFzqaq/MV5xkt+BZjOCHKVdkpwKLDM7BVUsx0AFyfAChySWWCi28I5nwzIbOrKeRBH1qVJPghxa5BytMKcFaCDhlqckYGmWmIJrdverEYNh2bcUd/Wib2Trp3qc75fOqLtPC1b8+ZdTqJ1PbjyNh3Y3ohxqXjPC49qNrcS9RzXr9Kxr9POp78eZsU6iNqyvsTlUF4qAFQAqAFQAqAFQAqAFQAqAK3vZvUmFHCtnmIyXuXq9vpXTRp3Zu+Dnv1Cr2XJlWNxTzSNJKxZ21P2HIVrRioLCMqUnJ5Y2qUZIwatufsXCiGOaNOJmUEs9mIPeB3CxvpWVqLbOpxbNXT1V9KkkNbzb3nDu0Ucd3FvWb2cxcEAZmpp03WupvYW7U9D6UtzP9pY2SdzJKeJiLaAWA0At41oQjGCxE4Jzc3lg3BTZFNL9HgU4XQcSuwvYX7iM/jWbq89ZpaTHQVTfqHhxrnmEb5W+1dWleakcupWLGaZGe0hHJ0HzH9azHtI0lvExGWGxI5EjyyrcTyYrWCd3Cw3FjYz7gdv4So+bVRqpYqZdpY5tRpu1MDFKq9sAVQ8XrezcC1286y4TlF/Kac4Rl+ooXpHkw5jhEAivxMSUC6AWsSvU/KtDRqfU+rJwazoaXTgoLJWgcGBphUijbLUgNMtSKdYTEvE6yRsUdTdWGo/p0olFSWHwEW4vK5Ng3G33XFARTkJiB8BKOa8m5jy6Y2q0jr+aPH8GxptUrPllz/JdK4jtFQAqAFQAqAFQAqAFQBXN8N5RhU4UsZmHqjuUacR8jYV06ej4jy+Dn1F/w1hcmUSuzsWclmY3JOZJNaySSwjKbbeWdKlQGBwJUZJLx6Odo2LwMcj6yeP5h9D51w6yHEkduknzFk1vPu1+1NGwYIRkxte66i3W/1qii/wCGmi+6j4jTBsVuxhYYHDEBiuUjkXB7uH+lPHUWSmsfYSVFcYPP3KB2daGTgwXn0cv6kq8mU+Yt9q4dYt0zu0nDRH+kSD9/G3vR28if51Zo38jXqV6uPzJlv3bk4sLAf+mo8hb7Vx3LFj9zspeYL2Mt23huHETLydvretSuWYJmXYsTaLJ6NcN+8lfkoXzN/tXNrJbJHTo47thHpNxZCxRAkBuJmHO1gAfiT5UuiisuQ2slsomdslaOTOwWzcndIT/vpx+6Bsq/5hGpP6frXJqdS4fLHk69Np1P5pcF12hi8FhQqSCKMNkF4BppcgDTqa4oRts3WWds5VV7PCK1vtubE0LYjCqEZRxFV9l11JUDQ9+VdOm1UlLomc2p0sXHrgZcwrVMsaZakXBwrEEEEgjMEGxHUVPJHBsno93yGKXsZ2AxC6Xy7VQNR+oZ3HS/OsbV6X4b6o8fwbOk1XxF0y5/kutcJ2ioAVACoAVACoAjd4NrrhYTI2Z0RfeY6Dw7z0q2qp2Swiu2xVxyzHcXiXldpJGLMxzP2HTpWxGKisIx5ScnlnKrUgOqlQSPCOlUk+CcBeAmMUiSLqrA+PMfEUs0pJpjwfS00a1BMJEDKcmW4PK9Y7XS8M1k8rKMv2oknasJmLOpIJJ+nStWDj05iZk89WJDS4NipcKeEatbLzqepZwL0vGSd3JxQjmKsbCRbDxBy+9UamPVHK7F+mliWPMtW3diJiQoYlSpyI66iuSq118HVbUp8hOz4kjQRIR+7ABzzF+8+OdLNuT6n3GilFdK7Geb3QgYqQgghuFsuqi/zBrR07/poz7187LN6PsPwwO3vOfIAD63rl1cszSOnSxxBsrvpBl4sTb3EA87k106RYhk59U8zwUjZ8rSMw6i3xNhVlVjk3krsgklg3WFEw8AGiRJ/wCIzrLbc5e5ppKEfYx3HSyYzE3ObyuAo5AmyjwArZio1Q9jIk3bP3NexQWHCsD7KREG/ILasdPqn9TXfyw+hgFxbUedb3XHzMHol5HDEcxUqa8yHF+Q0wp0xGhQTtG6uhKuhBUjuI0OdS0msPgE2nlcm77l7yLjYA2QlSwlXSx7iP0mxI+PKsDU0OmeO3Y3dNerY579ywVznQKgBUAKgDxmABJyAzNAGQb1bZOKnLD8NfVjHTvPxOflWxRV8OOO/cyL7fiSz27EWq1aVDyJUZJSLdsrZoaJO2QXU+rfW2oB6dK+a+NeNWabW2fkrdpL5u6UuG16+q75PQaXSqdMfix3XHsAbbwjCQsQOE2sR5W6V6P8N6+i3SRpi/nWcp8tvdv1OHX0zjY5NbdgFY69Hk4i7bk426GI6rmvgTn5E/OuHUw36jt00tuklsVsiFpO1kUE2AzOWXeRzqmNkkulFsq4t9TI7bO24OzaJRx3BWy5Acs+nSra6p56mV2Wxx0opvZ12ZOPAb/xSe3D2r28fvrSfDhnOB/iT8yOlOpY65kk6+N6sykV4yR8+0Il/OD4XP0qHZFdxlXIGXeUp+EZB4MV+lVyti+2R41yXcj8ft2WUktYk6k3J5UqtaWEsDfCy8tkZFOyewbd/lpSqTXBLinybng8ZHtLAsEfhMiFHtrGxGdx4+Yrl3jI6tpRI3cvcUYNzLK4ll0WwsEHeRfO5qZ2OREK+kiPSvvOoT9kiYFmIMpH5RqE8TkT08aaqPdi2y7IyuGFnYKoLMcgBmTVs5xri5TeEu5Sk28I03Zu6kckGH/ao7SxixsdR+VXtrlavnes8etp1Nv5SeYSfdcPu4+Rr16WMoR+It0UDeWB1xMgaPs/W9VQLAKMl4bZWsBXufCZws0sHXLq23ffPfP1MvUfLN9SwBpGRrXoaa3FbsyLrFN7Il91tuNg8Qsq+ybLIvvISOK2ftAZjrU30q2Di/oRRc6p9S+vsfQGGnWRFdDdWAZSO8EXBrzzTTwz0Caayh2oJFQAqAKj6Q9rdnEIVPrS34uiDXzOXwNdmkr6pdT7HJq7MR6V3M5Va0TOH0SoJSCI1pHhrDHRJ7PxrI1yzMCCLEk+FYning1Gro+HCMYtNPKSXvx6ZOzT6qdc8ttjQBOtzWuoxjtFYOfLfI4sdGQwG7PnaJw66j5350k4qSwx4ScXlD2MxskvtsSOWg8qiMIx4GlOUuQfs6bIuCL2vtUQkKF4mIvrYDxpJWYGjDJA4jbcraEKP0j7mqnZJlirSI6WQt7RJ8ST9aTLHwhsrRkjBzapIOSKkDlhQA/s/aEsDccMjRtzUkX6EaEeNDSfIJtcEti998c68JnIFrEqFU+YF/KoUIkucituScybk53Od/GrCs5DEG4JB5g2qGk1hgTezd45IsNPFxuXcrwNxMSuoex1GVqx9V4PVfq6relYjnKwt+MZXfudFeolGuUc8/6wWSeRwO1keQjTiJbh6C9ej0ehp0ybrgot84WDK1GolY8N5SB3Fd5yMaIqSDUPRFt/iVsI5zW7xXOq/mQeBN7cieVZfiFOH8RfU1NBdlfDf0NKrMNIVAHjGwudBQBje3toHEYiSQ6E2XooyX+fxraqh0QUTHtn1zbB4YrkAamic1CLk+ELGLbwiXwWyHJPGpUKpOY15AVha3x7TVQh8Kak5SS2fZvd/b+53U6Kcm+pYwgeNK22ciCESlGSCEjpcjYHkjqMjYHljpck4HBHUZJwczkIrMdFBJ+AvUNkpGdYmYuxdjck3rnbyXpYG7UEnlqAOSKCDwipIOCKkg5IqSBthQByRUkHBFSKcGpAfwMFzc6D610UQy8vsUXzwsLuGOK7kcIThNlNLDNIufZcJI5g+15DOs/VeJV6bU1UWf8A0yk/Jrj78F9emlZVOcf24I6fDOoDMjKDoSCL+F9a769RVOThCSbXKTzg55VziupppHeydothp45k1Rgbe8PzKfEXFPZBWRcWRCbrkpI+i8JiFkRXXNXUMPAi/dXm5JxeGeji01lDtQSQO+2O7LCPY+s9kHx9r+G9dGmh1WL0KNTPprZlka1qsygmNKVvG46RcsDjFAWMvxPbPx5Xr5P4r4XqJTs1kKuivP1x545S7npNPqIJKpyzLH+7kPipy7ZhRY9w+vOvoHhnh8NHUlGcpZS/U8/ZcIx77nbLdJex7GlaLKgiNKVslIISOlbGwPLHS5GwOrFUZJwRu854cNJ1svmaST2GitzPeGqi0XDU5DB4RQByRUkHJFBByRQBwRTCnJFBA2wqQODTIU4IqSCYhh4VA8/GtCuPTHBwWS6pZOb2INgbdxFwfGnlHqi45a9VyVp4eS+bu7Xi/Z2kZEgVW4TbRjYZjv7+tfLvHvCdW9fGiE5XScepZ5Sy/p29D0mi1VXwHOSUEnj0KlvtIz4jiLh4yt4yCCAvePG+te0/C1VdWiVag4zT+dPnq8/bHBj+JylK7LeU1t7FbYV6UzTZfRNtMy4MxtrC5Ua+yfWX6sPACsXX19NuV3NnQT6q8PsXauE7TPvSVjLyRRD8qlzn3sbC47iAp/7q0dHHEXIz9ZLdRKnGtdbORBUa0jHQVEKSSTWGOtgqNaXCSwhgqNKVsZIJjSkbHSHJ3CIzkXCqWIHfYXpWxkjzY20I8QvEl7jUHUUnVkfpwSixVGQwQG/Qthx1cfQmlkx4ooPDSDnnDQQeEVIHJFSQckUEHBFSQckVJA2RUinDCpAbIqSB/AQ8TjkMzVtUcyKrXiJLSCu9HCwaQU6FY1JK3CFueEEm3dc5E+OVKqoKbsS+ZpLPfC4X9wcpdPTnYFcVaitjLCmFLp6I9ocGMaInKZDYfqT1h/DxeVcXiEOqvq8jt0E8WdPmbLWKbJk++E/HjJdPVIUW6AfetbTrFaMrUPNjI6MVaytEiuFIjV+4kjyrPhrq56uel/dFKXun/jb7l7parVnZvA5GtdWRUguNaVjILjWkY6Co0pGOkE9gCCDoQQfjlSNjIpe6TdljDGdG4kPiDcfT51UnuWtZRoyx02SMFc9IEP8A6ZTykH0NK2MkZ7w0uRsHhFABGF2bLJ+HG7DmAbeelSQO/wDAZ+MJ2ZDEFgCRoLAnXrU4FyPT7rzqpZuAAC59bPL4U3SxepEZg9nyShjGvFw2vmO+9vpUpNg2kN4nASJmyMBztl50YZGUCOKlEMbNSQNMKAJTZEXqs3M28q69Otmzlve+AuQV0nMwWQU6FYO4pkIzzC4ZpXWNM2YgD4956VVqdRDTUyus4issaut2TUI8sFxMRVmU6qxB+BtV1U1ZBTXDSf3K5x6ZOL7B26mK7LG4ZzewlUG2vrer96W+PVVJeg9Eum2L9T6Hrzp6ExXES8cjsfzMx8zetuKwkjFby2wnBSBTcqGHI1y6uiV1bhCbg/NY/wCy2qahLLSfuXKGReBQAq3F1U2/vvr5LqNPqXqLJycpqMsSms+38I9LCcOhJYWVlIgnZixLa/TpX1PRUUU0RjR+nGV657v1ZgWynKbc+QiJa6GKguIVWx0GQrSMsQZEtIxkZttWUx4yRl1SW4+tVstSND2bvJh5At27MnQOCoPg2h86jIYON94w+CdlIYKVa4IPfbu8agYzfAYGSZwkSlmPy6k9woA0bYu50UIBkAkk7yfZH+kfc0Ihky8dOmK0QGBXtJ55e5SIl8Fzb+I/KmQrB96JODDSnpw+ZA+9M3sKluQG5sX7uRubAeQ/rU1i2EhtiO8Mg/SfpVr4K1yDR2aNScwVH0qyO6EezI3F7Kib8tjzGVDriyOuSIXF7DI9hr9Dl86V0vsMrV3CsLBwxqDrbOuitYikc9jzLJy9WorBpKZCAz0yFZfNz5A8QkkSNWU8CyWUF+7z7utfL/xVXOnUOmmyUoyXVKGW1H/zv6HpPDZKdfXOKTWyfmVrfZsOsrokJEtwWfiIGYvkNDrXqPwstdbpoXW2p14xGOFnZ43f0MvxN0RscIw+bu8+foVZZCrKwyKkEHkQbivW4ysMystPKNs/xnF7x/v4Vh/lZG5+ZiZ/FWiZyCoxSsdBwkLG5Nz/AC5Vz1011R6YLC3f1fJbKcpPLYTHUqKisJYROW+QyIUrGQZEKrZYg6IUjHQZEKRjoynasvHNK3N2+tVMsRadyNsQ8Bw2J4OEklC4BXPVTfIZ5/GoJD8Hu3BiXxPAWjjVwiCNvVNh6xtoRc/KjIHMuxZ8AAcPOpEkipwtGLktpc8sqAJX9u2gnt4aKUc0fhPkaABJd7RwOWw8yFeJb8PEocZcJYZDPKpTIwD7E2rh0gRGlUPYl+L1TxMSza9TTpiNEXvxj0aFVjdW4nz4WByHh1pm9iEtzvdaK2GU+8WPzt9qshwVz5CsWl1YcwR8qs7FZE7Ka8Ef+kDyypocCz5PZRVqK2CSU6EYLIKZCMEenQoNJTIVg0lMhGcS4hyFBZrL7IubL4cj1pIUVRlKaisy5eN37slzk0k3suPQa2hi2lbic3bhAJ7zbIE9bVGl0tWlh8OpYjlvHlnd49MkW2ytl1S5wBPXUUslP2jq3n/Sqekv6iajqllqC46RliDIxSZysoYLipWOGxVWx0GRUjHQdCKrY6G9t47scPI/fay/6jkP50jLIlC3f2osLMsqCSKQcLi2fip51WWBu1N2jw9thG7eA8vbTowqAI7ZGOSJj2iMwPejvG6+BBsfA1IFmjxKzyYdcPipfbLcMwVuzKg2Oet721qALT2mNj1WCYDvDNG3kQR86CSqptQmKON4ZrSTtMxVQwdQ5dgtjc52FSQS0+3MK3tjh/8AkiYfUUyEZTN8poWdOw4LcJJKAak6G3h86lkIsux4uHDwj9CnzF/vV0eCqXJ1JViK2Qex8ore67r5E1NfBE+TuWrUVMElp0ICS06EYLJTIUGkpkKwWSnEYw9MKDvTCjLUwpJ9j1+TfyqrJfgnmThYgixBII5WNc+cou4Ybg4Gc2UXPw+dcmr1dOlrdlrwvv8AwXVVSsfTFFr/AGBSAzLdgovyJAr5hHx3UwlOqmfTXKTabW8U32PQPSQaUpLLS+5EAm5vkb19OpUFXFQeVjZ859cmHLPU88hUVSyUGxUjHQbGwGZyFVsdFE3r2327hUP7tCbfqOhbw5VU2WxWCFFKOF7O2jJA3HE5U/I+I0NQBPHbOFxP/u4uzk/zYsviy/8A7QBxJun2g4sJNHOPduFb4g/0oAHM+Pwo4T2yLyN2X7igDrZm9TxFCURxHH2ai5FhcEnv9Y2HlUgS/wDj1D7UTDwIP1pkxWipbw49Z5mdBwqQABYDTnapILhh9rwFVCyrkoGdxoLd9XJopaY40oOhB8CDViK2Q2z8jMOUrfMA1MO5E+x1JVqKmCSU6EYJLToRgslMhQWSmQrBJZANSKnqiuWR0yfCLRu7sSHFwqzBkKNYlchIBn3j4XFeI8b8f1PhuqlCmSlGSyk+YP8A3fDNjSaCu+pOaaa/uiC312XJHiWfsysPqrGR7NgoFjbQ3B1rs/DfiFeophF2Zsy3LPOW2/qvYjX0uHVt8vb7EFw3sBmSQBXszANe/wADr77f38KxvzbNr8qiE3og4MXMLWBbiH+4A38yavoea0c96xYwOI07WeRES6Y89miAkEEkm/kPnWB/+HRLXW6m2KkpJJJrKzjd/wBv5O783NVRhFtNHqyEm5NzWrTRXTDorWF5IplOUnmTCBMqi7EKOpA+tMyUBYreeJMkvIemQ8zVLki2MWV7aW3ZZsmbhT3VuB8efxqpvJalgApRhxTSjHdACoA9RyDcEg8wbfSgCYwe9OKjyEpccn9f651AB0W3RPfjwUUxALMUHCwA1JsDUgBticA+sU0R/S3EKbYXcYfZuEb2MVw9HT73FNhC5Yy+7rH8OWKQdGplEVyA5dkYhPyN4qb/AENT0sjqQIZpkJzkUnW/EL+N9aMyRGzODtOX/MbzpuuXmL0ryGn2jL77edT1y8yOiPkMtjZD+dvOm65eYvRHyGXnf3m8zR1y8w6Y+Qy7nmfOjLJwhugCy7C3vmjljEjDsBZSiqqhRpcWHdrXnvEfw/p7qZuuP9R75bbbf/p106ucZLPBEYzaMk0kjNI7KWJALMQMzYAXtkK9B4XoKaIx6YJNJbpLOfcztbfKSxl7+oXu1hu0xeGS9rypna+hv9q1r5dNcn6HDRHqsivU+iK84ehM89ImF4Z0kFrOljre6nMn4Mvka0dJLMGvIztXHE0/MrkRrpZQggShRckAdaXGSc4IbaW1HL2jeyW7svHOkdFkntsMrq4rzI53ZvaJJ6kmmWkX7mQ9W/2o8qxaWpdit6mx9xZ86b8vV/xF/MWf8j0MedR+Xq/4k/mLf+R6JWpXo6n2HWrtXc7GJPeKploI/tZbHXPujtcSPCqJ6Kxcbl8dbW+dh1XB0Nc0oSj+pHTGcZcMRNKME7L2k0EiyL3aj3h3g1KFYbvHgVHDiIfwZc7e43ep+INNgjPYG2GY344ZAAZPYfvVhoL8jTRxwLLzIzF4do3ZGFmU2/qOlHAZyHQB+x7SKV+JSeNbnIdxFOs4yhHjOGDDbkw1YMOoU1KnIhwR3isYRbtYYzxC4I76scscorUc8MjcZLGwHAhU3zzuKVuL4QyUlywM0oDbUxBwaAOTUgc1JDCQvCLVqVQ6I4Mu2fXLJcPRPgu1x3aWPDCjN/uYcCg/BmPwrn18+mrHmdGhh1W58jaqxDaK16QMLxYRnAJMRD2HLRvIG/gDXTpJYsx5nNq45rz5GSvtBjp6v1rX6EZPW+wwCSQW9bxJz6VLWU0nghPfL3Lxs3dmG6zIWZSvEqNbIkZX52r5t4h+J9ZHq0dqUZKWJTj3Wd8LfGe//R6Cjw2rKtjlrGyZUMZgXja0iFT17/A6GvoGk1lGprU6JqS9P++6+piW0zreJrAzwV05K8C4KMhgXBRkMHhSpyRg4KUEYOSlTkjBwRRyHB0JiOtc89JXL09johq7I+vuOLOD0ris0k47rdHbXq4S2ezJvYG0VHFDLnDJkf0nuI5VQvJl780R21ME0MhQ92anmO4ihrAJ5D5W/aor/wDPiGf615+NPjqXqJnpZE4DGmJ+IeBHMd4qIywyZLKO9rYQKQ8ecb5joeVPKON1wVxlnZnODxAZexk0PsH3T/Kmg0/lYslj5kATI0b2ORU/2aVpxY2VJD+LUSL2i6/mH3q6S611L6lKfS+l/QjDVRacUAXTZW55xGFQsDDKHaxYe0hscxrztXktb+IY6TWyjH54OK4fEt//ADJ316R2VpvZ5/sVrbWGjhmaOJmfg9Vma2bD2rAaAaV63wZ3aiiOouio9W8UvJ8Z9e5ka6cYydcHnHJHs162zONi9D2y+DCvMwsZn9XT2VyH8XF5Vj+IWZmo+Rr+HwxBy8y/1nneNzwq6sjAFWBBB7wciKlNp5RDSawzCdq7OaCaSJhYoxA6j8pHiLGt6E1OKkjDnDok4sbgsGBIDW7jofGlti5wcVJrPdcr2CLSeWslmwe8zlZA9geA9mVFrEDIf3yrx2q/ClEbKp0pv5l1pvOU+/8Ak1qvE5uMlPbbbHmQE0jubuzMf1En6162nT00Lpqgor0SX8GXKc5vMm37nPZ1cLgXZ0Bg87OgMHhSjJGDhkqcgNslTkjA2yVJGBtlqci4GytSQeBiKqsohZyty6u+dfDJo7USaERzHhkT2HIuCOTGuSekljbc6YauLe+xHYTFmNw6nMHz5g1y9MoPdHX1RmtmF7XgUgTR+w+o91u8VMo90LF9mM7OxQzik9h/4TzFNB9nwLNd1yBY2AxsVPwPMdxqJRcXgaMsrI+jiZeFvxFGR94cjVscWLD5KX8jyuAKKYxt8iOfSlhJwY0oqSOccij1lIs3dyq2VLlvBbMqjaltNg8MzIwZCVYaEGxHhTfkVZHpsxh9uRJatRfycly2RvlImFlaVu0mDqIw1tCMybZkCx868tr/AMJ0W66qNMeivpbm15p7Y9Xn7HbT4pONEpTeZZ2K1tzagxDiTsljc+2VJs/IkHQ9a9T4X4e9BV8FWOUV+nPMfTPl/BmarUK+XX04ffHcG2dgnmlSJBdnYKPj3noNfAVoykoRcn2OeMXJqK7n0js3BrDFHEvsooUfAa15qcnKTk+56OEVGKiuwTSjCoAovpK2NxKuIUZr6smWoPst8Dcf7uld+itw3B/Q4dZVlKaKCqV3nBgcVKjJJ0I6MgE4XBF+K35VLH4VyavWV6bo6/3yUV7stqplZnHZZGezrqK8HhjqQOSlGSCQ2Nu9LieLswAF1LEgE+6DbWq7Lo18ltdMrOAPaWypYDaVCvI9x8DoaeFkZ7xYk65R5RHMlWZKxpkqci4GmWmFGmFSA2wqSBsip5F4OkxLqCoY8J1HcaX4UH2H+LNdxpnPOq/y1Xl/I/5m3z/g9nxjsAGN+HTIfWnenrfKFWosXDGVkIzBN6Fp61wiHfY+WcySEm5JJp+iOc4F65Y5HxgHMJmt6gcIT1Iv5VQ9XUtQtNn5nHq+mcDKqTr+L2zgFrpKz2gBUAab6Htg3Z8W4yF0j8fzt8Bl8T0rN8Qu2Va+po+H07ux+yNVrJNUVACoAbxEKurI4BVgQQe8GpTaeUQ0msMyPbWyGw8zRm5Gqn3lOh8e49Qa167FOOTJsrcJYBVjp8iYHY1sQR3Uk4qcXF9/oNHZ5RcNl8JjDcCoXyIAA4ta+T+Nq+vVyrjZKca2mm9+nOP9yek0vRKtS6Um/wC5XtqBeIqkYQKSOp/pX0LwevUKhW33Obkk+2Fn6ZyYuqcOtxhHGAEx1sZOXAXsnZDYiQIuQ1Y9yjnSWWqCyxoVObwjTsDhY4ESNMhoObHUk8zlesuUnNts1IxUFhEJ6QZbYS3vOo+/2q/SL+oUap4rMuZa1DMGXWpFGHWmFGWFMKNsKkgaYUxDG2FSQE7P2TPP+DFJJ1VSR56Uk7IQ/U8DQrnP9Kyc7S2PPB+NFJHfQsMvPSphbCf6XkJ1Th+pYI+rCsewUqK4Midonetyt/Ajvrn1NdtlbjVPpl2eE/7MsqlGMk5rK8jWtl4HDthVVIrRSAOEbU6HO510r47r9br6/EJTst+eD6epcLseuoqolQlGPyvfDMr2ziQ8rcMSwqpICKLWtl63M19b8PonTQlOx2Se7k+/t5I8rqbFObxFRS7f5AK7igkt3tkPip44U1Yi591fzMfAfyqu2xVwcmPVW7JqKPofZmASCJIoxZEFgPqfEm5+NednNzk5PuehhBQiorhBVKMKgBUAKgCI3k2KMTHlYSLmp/8Aqehq6m34b9Cm6rrXqZyYCCQwII1Byt41pZyZ+GjtYqjIYHyWJBJOWnTw5Vzx09MYuKisS525z5+ZY5zbTzweSgsSTqdaamqFNargsJcBNub6nydYbBNIwRBck/2T0qxzUVliqDbwjQdlbOTDRWuObscr9fCs6ybskaEIKuJFbJx5xOLZ8xHGhCDqTbiPUi9XWQ+HXjuyqufXZnsgL0jSZQp1Zj8LAfU0+jXLE1b4RTMFs9ppFjS3E2l9OeddspqKyzijBylhD+1t2cRAvE6grcC6kHM6C2tLXfCbwhrKJwWWRWK2XMi8TxSKvNkYDpmRVsbIt4TRU65JZaYCsDMeFVLE6AAkn4CrMpbsTDfA7iNi4hbcUEq8RAF0YXJyAzFQrYPhr7g6prlMdxO62LSNpHhZEQXYkqLDwveojqK2+lMaWnsUXJrZD+427oxmIs9+yjHE/XOwXpfPypdVf8KGVyydNR8We/CNH3i3pw+zeyiERPELhIwqhVva/wDfKs2nTzvzLP3NK7UQoxHH2JjC4iDG4cMAskUgzBAPiGHcRVEozqnjhoujKFsM8pmJb8bunBYkoLmJhxRnp3qeoOXlW7pb/iwz37mJqafhTx27FdNdBzhs+15mdG42UoAqcJICAZALbwrgq8N0tdcq+hNTbcsrPU3zn/dux0T1NspKWcY4x2BcTOXZnbNmNydLnvNdVVUaoKuHC2XsVTm5ycnyzmOMsQACSe4C5PhVnApuno+3WGDh4nH7+UAvp6g1CDzz5nwFYWr1HxZYXCNvSaf4Ucvl8/4LZXIdYqAFQAqAFQAqAIDeTYfa/vIx+8AzHvD+ddFN3Ts+Ci6rq3XJUhDzrsycmBwQ0uScHS4ck2AuTpRkMFx2FskQrc+22p5dBXFbZ1v0OyqvpXqdT7ZhDmNz0JIuvhQqpY6kDtjnDHtn4GKPiaIAB7XsbjLly1pZzk9pDQhFbxKfv0/FOB7qD53NdulWIHHqXmQNuRh74oH3UY/RfvTamX9MXTR/qF+x+JjjQvKQFXO57joLdc6z4xcnhHfKSisso+929EOIw5ii4+Ist7ra4GeXyru0+nlCfVI4r74zh0xLHunsFMNCuQ7Vhd2788+EcgK5r7nZL0OiilVx9QHCb8QS4gQBWszcKueHhYjTLUA2yPhVktJOMOsSOrhKfQSm98fFgcSP+i58gT9qq07xbH3RZqFmqS9GUn0PzLxYhPzEIw8BcH5kedd3iCeIs4/D2syQ96YNklkjxKj2PUfoGPqnzuPjS+HWYbh57h4hXlKflsRvog2qVmkw5PquvGo5MutvEH5Vb4hWnFT8ivw+zEnAlfTRCP2eB/zCXhHgVYn/AMRVPhrfW16F3iK+RP1MjrYMg5NAHqregDW/RvuV2YGJxC+vrEp/Ll7bD3uXKsjWarq+SHHc1tHpen5589jRqzTRFQAqAFQAqAFQAqAFQBEbX2OJPXTJ+8e9/Wrq7enZlNlWd0V84cg2IsRXR1FHSdIhBBFwRoRUZyCWA87Xl4CpsSRYN3ik+HHOSz4ksYIWSKr0ylouGwIeGBBzufM3riteZs66liKKVvI3FiJDyNvLKu2naCOO7ebJbcPD5yv/AKV+5+1VaqXCLdKuWcekef1Ik5ksfhkPrU6Nbtkax7JFChADrfTiX6iu98HAuUbXMt0IHept8RlWItmbT3RhGzWKTRE5FZEv0swvW9PeL9jDhtJe5uW0o+OGVfejceakVhQeJJm3NZi0YTu/tZsJOkyi/Dkw95T7Q/vvAretrVkHFmFVY65KSNuwmLgxkBKlZInFmHjqrDUGsOUZ1S32aNuMoWx23TIbYu52FwMj4gO2QNu0ZeGMHM2yHmavt1Vl0VDH2KatLXTJzTM89I+9C4yVUiN4Yr2b32ORYdO4Vo6PTuqOZcsztZqFbLEeEUyu04zqKIsQqgkkgADMknIAczUN4JSyazuFuCI+GfFD19VjNiF5M/6undWTqtZ1fJDjzNXS6Pp+efPkaLWaaIqAFQAqAFQAqAFQAqAFQAqABsXglfXI8/500ZNCyimRM+BK6j41cp5KXDAM8NMmRgFlip0xGh7C7XkjsPaUdx+xpZVxkTGxxILGHiZmPeSfM3rojssFMt2WPdPFxRxFWkRXLEkEgdBrXNfGTllI6KJRUcNkDv3iA86gEEKg0N8yST9qv0scQKNS8yKnKK60cjNP3Q26s8SozASoLMpOZtkGHPurL1FLhLK4NPT2qccPkaxe5+F7f9oclQDxstwEvrc30zzpo6mzp6ERLTV9XWyxhgy3GYIyPMGubhnRyj54x0fDI45Ow8ia9FF5SZ5+S3aG8NjJIjeKR4zzRmXzsamUYy/UsiqUovZ4PMdtKaX8WaWTo7sw8ibVMa4x/SkiJTlL9TbAmp0IH7D2FNipAkKFubWPCvfdm0H3qu26FazJlldUrHiKNj3Q3JiwYDtaWf3yMkyzCA6a66npWNqNXK3ZbI2dPpY1bvd/7wWquQ6hUAKgBUAKgBUAKgBUAKgBUAKgBUAeEXoAExGBB9nLpTqfmI4eRE4rDldRaroyyVSjgi5kq1MqaAJlqxFbAZlp0IwKUVYhGByinQjCNj7ImxDMIbBkAa5JXU2yI76SyyMF8w1dcpv5SYTc3HSkLPJaO+d5C+XQc/GqfzVUVmK39i78tbLaT29y+bTx0eFw5djZUWwHexAsqjqa4IQdk8Lud05quGX2MDncsxY6sST8Tet9LCwYLeXkHanFY5gsBJM4SFGdj3KL26nkOpqJTjBZk8BGEpvEVkv+73owJs+Maw/y0Of+5tB4C/dn3Vn3eIdq/uaFWg72fZGk4HAxwoEiRUUdyi3nzPU1mSnKTzJ5NKMIxWIoIpRhUAKgBUAKgBUAKgBUAKgBUAKgBUAKgBUAKgDxlB1zoAj8VshH0up6aeVWRtaK5VpkNjN3pPyWb5H51fG+PcplTLsQeM2bKvtRt5X+lXxsi+GUShJdiIxCEGxBB6i1XJlTQFLTorYTsbb8uF4uyCHitfiBOmmhHOkspjZyPXdKvgPm3+xZyVYgeiMT8LtSLR198jvWWdsENjcPjsW3E8c0hGl1IC35A2A0q6MqalhNIplG6x5abDMB6OsXJ+JwQj9TBj8Atx8xST11a43HhorHzsWfZXo1w6ENMzzEflyVfiBmfOuWzXze0Vg6YaGC3k8lxweDjiXgiRUXkoAHyrjlJyeWzsjFRWEh+lGFQAqAFQAqAFQAqAFQAqAFQAqAFQAqAFQAqAFQAqAFQAqAFQB4aAITeb8JvEVfT+pFN36WZ/idW8a0ImexiLQ/CmZCL1ul+H8RXBqOTuo4LTXKdIqAFQAqAFQAqAFQAqAFQAqAFQAqAFQB/9k="/>
          <p:cNvSpPr>
            <a:spLocks noChangeAspect="1" noChangeArrowheads="1"/>
          </p:cNvSpPr>
          <p:nvPr/>
        </p:nvSpPr>
        <p:spPr bwMode="auto">
          <a:xfrm>
            <a:off x="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3014" name="AutoShape 6" descr="data:image/jpeg;base64,/9j/4AAQSkZJRgABAQAAAQABAAD/2wCEAAkGBxQTEhQUEhQUFBQWFxcYFxgYFxQXHBUdGhwYFxcXFRwYHCggGholHBYYITEhJSkrLi4uGB8zODMsNygtLiwBCgoKDg0OGxAQGiwkICQsLCwsLCwsLCwsLCwsLCwsLCwsLCwsLCwsLCwsLCwsLCwsLCwsLCwsLCwsLCwsLCwsLP/AABEIAOEA4QMBEQACEQEDEQH/xAAcAAABBQEBAQAAAAAAAAAAAAAEAAMFBgcCAQj/xABDEAACAQIDBQQIAwYEBQUAAAABAgMAEQQhMQUGElFhE0FxkQciMlKBobHBM0JiFCOi0eHwFlNyghVDY5KyJDRzwvH/xAAbAQACAwEBAQAAAAAAAAAAAAAAAgEDBQQGB//EADMRAAICAQMCBAQFBAMBAQAAAAABAgMRBCExEkEFUWFxEyKBkQYUMkKxI6HR8FLB4UMV/9oADAMBAAIRAxEAPwDcaAFQAqAFQAqAFQAqAFQB4TQBA7V3xwkBIaUOw/KgLn4kZDTQmuivS2T4X3Oeeprhs2VTaPpObSCADrISf4VI+tdcPD1+5/Y5Z69/sX3IDFb9Y1/+aEzv6iqOeVzfnXRHR1Lsc8tXa+5E4rbWJkvxzytfUcbW8hlVsaq48RRU7Zy5kwEu3vN5mrMITLPONvePmaNiNwvC7ZxMduznlWxuAHa3kcqWVVcuUh422R4kySwu/OOj/wCdxjL21VtPI1VLSUvsWR1dy7k/s70pyDLEQK3WMlT/ANrE38xXPPw6P7H9y+HiEl+tfYtmyt+8HOQvadmx7pAVz5BvZ+dclmjthvjPsdkNXVN4zj3LKrAi4II5iuU6T2gBUAKgBUAKgBUAKgBUAKgBUAKgBUAKgBUAKgDxmAFybCgCn7wb/Qw+rBad87kGyL8fzfDzrsq0cpby2Rx26yMdo7sz/bW8mJxJ/eSEL3It1UfAa/HnWjXRCvhHBZfOzlkQEq7JTg94KjIYFwUZDB5wUZDB5wVOQwclKMkYOSlSByVoIOCtTkjBwyVJGCR2PvBicKQYZWCj8hJZD4qcu7UZ1XZTXZ+pf5LK7rK/0v8AwaLu76TIpLJil7FvfGaHx71PmMte6s27QSjvDf8Ak0adfGW01j+C+xuGAKkEEXBBuCOYNZ7WDQTydUAKgBUAKgBUAKgBUAKgBUAKgBUAKgCM27tyLCpxSnM34VGbMeg+9W1UyseIldtsa1lmWbx71TYskE8EXdGvfncFz+Y/LLStWnTwr9/My7tRKz0XkQQSr8nPgsGxtz8RPYhezQ/me48hqa57NVCHqzor005+hHbW2Y0ErxNmVOvMag/EVZXYpxUkV2QcJOLBezp8i4FwUZIPexN7Wz5UZJwSf+F8VwljC4UAkk2GQFzqaq/MV5xkt+BZjOCHKVdkpwKLDM7BVUsx0AFyfAChySWWCi28I5nwzIbOrKeRBH1qVJPghxa5BytMKcFaCDhlqckYGmWmIJrdverEYNh2bcUd/Wib2Trp3qc75fOqLtPC1b8+ZdTqJ1PbjyNh3Y3ohxqXjPC49qNrcS9RzXr9Kxr9POp78eZsU6iNqyvsTlUF4qAFQAqAFQAqAFQAqAFQAqAK3vZvUmFHCtnmIyXuXq9vpXTRp3Zu+Dnv1Cr2XJlWNxTzSNJKxZ21P2HIVrRioLCMqUnJ5Y2qUZIwatufsXCiGOaNOJmUEs9mIPeB3CxvpWVqLbOpxbNXT1V9KkkNbzb3nDu0Ucd3FvWb2cxcEAZmpp03WupvYW7U9D6UtzP9pY2SdzJKeJiLaAWA0At41oQjGCxE4Jzc3lg3BTZFNL9HgU4XQcSuwvYX7iM/jWbq89ZpaTHQVTfqHhxrnmEb5W+1dWleakcupWLGaZGe0hHJ0HzH9azHtI0lvExGWGxI5EjyyrcTyYrWCd3Cw3FjYz7gdv4So+bVRqpYqZdpY5tRpu1MDFKq9sAVQ8XrezcC1286y4TlF/Kac4Rl+ooXpHkw5jhEAivxMSUC6AWsSvU/KtDRqfU+rJwazoaXTgoLJWgcGBphUijbLUgNMtSKdYTEvE6yRsUdTdWGo/p0olFSWHwEW4vK5Ng3G33XFARTkJiB8BKOa8m5jy6Y2q0jr+aPH8GxptUrPllz/JdK4jtFQAqAFQAqAFQAqAFQBXN8N5RhU4UsZmHqjuUacR8jYV06ej4jy+Dn1F/w1hcmUSuzsWclmY3JOZJNaySSwjKbbeWdKlQGBwJUZJLx6Odo2LwMcj6yeP5h9D51w6yHEkduknzFk1vPu1+1NGwYIRkxte66i3W/1qii/wCGmi+6j4jTBsVuxhYYHDEBiuUjkXB7uH+lPHUWSmsfYSVFcYPP3KB2daGTgwXn0cv6kq8mU+Yt9q4dYt0zu0nDRH+kSD9/G3vR28if51Zo38jXqV6uPzJlv3bk4sLAf+mo8hb7Vx3LFj9zspeYL2Mt23huHETLydvretSuWYJmXYsTaLJ6NcN+8lfkoXzN/tXNrJbJHTo47thHpNxZCxRAkBuJmHO1gAfiT5UuiisuQ2slsomdslaOTOwWzcndIT/vpx+6Bsq/5hGpP6frXJqdS4fLHk69Np1P5pcF12hi8FhQqSCKMNkF4BppcgDTqa4oRts3WWds5VV7PCK1vtubE0LYjCqEZRxFV9l11JUDQ9+VdOm1UlLomc2p0sXHrgZcwrVMsaZakXBwrEEEEgjMEGxHUVPJHBsno93yGKXsZ2AxC6Xy7VQNR+oZ3HS/OsbV6X4b6o8fwbOk1XxF0y5/kutcJ2ioAVACoAVACoAjd4NrrhYTI2Z0RfeY6Dw7z0q2qp2Swiu2xVxyzHcXiXldpJGLMxzP2HTpWxGKisIx5ScnlnKrUgOqlQSPCOlUk+CcBeAmMUiSLqrA+PMfEUs0pJpjwfS00a1BMJEDKcmW4PK9Y7XS8M1k8rKMv2oknasJmLOpIJJ+nStWDj05iZk89WJDS4NipcKeEatbLzqepZwL0vGSd3JxQjmKsbCRbDxBy+9UamPVHK7F+mliWPMtW3diJiQoYlSpyI66iuSq118HVbUp8hOz4kjQRIR+7ABzzF+8+OdLNuT6n3GilFdK7Geb3QgYqQgghuFsuqi/zBrR07/poz7187LN6PsPwwO3vOfIAD63rl1cszSOnSxxBsrvpBl4sTb3EA87k106RYhk59U8zwUjZ8rSMw6i3xNhVlVjk3krsgklg3WFEw8AGiRJ/wCIzrLbc5e5ppKEfYx3HSyYzE3ObyuAo5AmyjwArZio1Q9jIk3bP3NexQWHCsD7KREG/ILasdPqn9TXfyw+hgFxbUedb3XHzMHol5HDEcxUqa8yHF+Q0wp0xGhQTtG6uhKuhBUjuI0OdS0msPgE2nlcm77l7yLjYA2QlSwlXSx7iP0mxI+PKsDU0OmeO3Y3dNerY579ywVznQKgBUAKgDxmABJyAzNAGQb1bZOKnLD8NfVjHTvPxOflWxRV8OOO/cyL7fiSz27EWq1aVDyJUZJSLdsrZoaJO2QXU+rfW2oB6dK+a+NeNWabW2fkrdpL5u6UuG16+q75PQaXSqdMfix3XHsAbbwjCQsQOE2sR5W6V6P8N6+i3SRpi/nWcp8tvdv1OHX0zjY5NbdgFY69Hk4i7bk426GI6rmvgTn5E/OuHUw36jt00tuklsVsiFpO1kUE2AzOWXeRzqmNkkulFsq4t9TI7bO24OzaJRx3BWy5Acs+nSra6p56mV2Wxx0opvZ12ZOPAb/xSe3D2r28fvrSfDhnOB/iT8yOlOpY65kk6+N6sykV4yR8+0Il/OD4XP0qHZFdxlXIGXeUp+EZB4MV+lVyti+2R41yXcj8ft2WUktYk6k3J5UqtaWEsDfCy8tkZFOyewbd/lpSqTXBLinybng8ZHtLAsEfhMiFHtrGxGdx4+Yrl3jI6tpRI3cvcUYNzLK4ll0WwsEHeRfO5qZ2OREK+kiPSvvOoT9kiYFmIMpH5RqE8TkT08aaqPdi2y7IyuGFnYKoLMcgBmTVs5xri5TeEu5Sk28I03Zu6kckGH/ao7SxixsdR+VXtrlavnes8etp1Nv5SeYSfdcPu4+Rr16WMoR+It0UDeWB1xMgaPs/W9VQLAKMl4bZWsBXufCZws0sHXLq23ffPfP1MvUfLN9SwBpGRrXoaa3FbsyLrFN7Il91tuNg8Qsq+ybLIvvISOK2ftAZjrU30q2Di/oRRc6p9S+vsfQGGnWRFdDdWAZSO8EXBrzzTTwz0Caayh2oJFQAqAKj6Q9rdnEIVPrS34uiDXzOXwNdmkr6pdT7HJq7MR6V3M5Va0TOH0SoJSCI1pHhrDHRJ7PxrI1yzMCCLEk+FYning1Gro+HCMYtNPKSXvx6ZOzT6qdc8ttjQBOtzWuoxjtFYOfLfI4sdGQwG7PnaJw66j5350k4qSwx4ScXlD2MxskvtsSOWg8qiMIx4GlOUuQfs6bIuCL2vtUQkKF4mIvrYDxpJWYGjDJA4jbcraEKP0j7mqnZJlirSI6WQt7RJ8ST9aTLHwhsrRkjBzapIOSKkDlhQA/s/aEsDccMjRtzUkX6EaEeNDSfIJtcEti998c68JnIFrEqFU+YF/KoUIkucituScybk53Od/GrCs5DEG4JB5g2qGk1hgTezd45IsNPFxuXcrwNxMSuoex1GVqx9V4PVfq6relYjnKwt+MZXfudFeolGuUc8/6wWSeRwO1keQjTiJbh6C9ej0ehp0ybrgot84WDK1GolY8N5SB3Fd5yMaIqSDUPRFt/iVsI5zW7xXOq/mQeBN7cieVZfiFOH8RfU1NBdlfDf0NKrMNIVAHjGwudBQBje3toHEYiSQ6E2XooyX+fxraqh0QUTHtn1zbB4YrkAamic1CLk+ELGLbwiXwWyHJPGpUKpOY15AVha3x7TVQh8Kak5SS2fZvd/b+53U6Kcm+pYwgeNK22ciCESlGSCEjpcjYHkjqMjYHljpck4HBHUZJwczkIrMdFBJ+AvUNkpGdYmYuxdjck3rnbyXpYG7UEnlqAOSKCDwipIOCKkg5IqSBthQByRUkHBFSKcGpAfwMFzc6D610UQy8vsUXzwsLuGOK7kcIThNlNLDNIufZcJI5g+15DOs/VeJV6bU1UWf8A0yk/Jrj78F9emlZVOcf24I6fDOoDMjKDoSCL+F9a769RVOThCSbXKTzg55VziupppHeydothp45k1Rgbe8PzKfEXFPZBWRcWRCbrkpI+i8JiFkRXXNXUMPAi/dXm5JxeGeji01lDtQSQO+2O7LCPY+s9kHx9r+G9dGmh1WL0KNTPprZlka1qsygmNKVvG46RcsDjFAWMvxPbPx5Xr5P4r4XqJTs1kKuivP1x545S7npNPqIJKpyzLH+7kPipy7ZhRY9w+vOvoHhnh8NHUlGcpZS/U8/ZcIx77nbLdJex7GlaLKgiNKVslIISOlbGwPLHS5GwOrFUZJwRu854cNJ1svmaST2GitzPeGqi0XDU5DB4RQByRUkHJFBByRQBwRTCnJFBA2wqQODTIU4IqSCYhh4VA8/GtCuPTHBwWS6pZOb2INgbdxFwfGnlHqi45a9VyVp4eS+bu7Xi/Z2kZEgVW4TbRjYZjv7+tfLvHvCdW9fGiE5XScepZ5Sy/p29D0mi1VXwHOSUEnj0KlvtIz4jiLh4yt4yCCAvePG+te0/C1VdWiVag4zT+dPnq8/bHBj+JylK7LeU1t7FbYV6UzTZfRNtMy4MxtrC5Ua+yfWX6sPACsXX19NuV3NnQT6q8PsXauE7TPvSVjLyRRD8qlzn3sbC47iAp/7q0dHHEXIz9ZLdRKnGtdbORBUa0jHQVEKSSTWGOtgqNaXCSwhgqNKVsZIJjSkbHSHJ3CIzkXCqWIHfYXpWxkjzY20I8QvEl7jUHUUnVkfpwSixVGQwQG/Qthx1cfQmlkx4ooPDSDnnDQQeEVIHJFSQckUEHBFSQckVJA2RUinDCpAbIqSB/AQ8TjkMzVtUcyKrXiJLSCu9HCwaQU6FY1JK3CFueEEm3dc5E+OVKqoKbsS+ZpLPfC4X9wcpdPTnYFcVaitjLCmFLp6I9ocGMaInKZDYfqT1h/DxeVcXiEOqvq8jt0E8WdPmbLWKbJk++E/HjJdPVIUW6AfetbTrFaMrUPNjI6MVaytEiuFIjV+4kjyrPhrq56uel/dFKXun/jb7l7parVnZvA5GtdWRUguNaVjILjWkY6Co0pGOkE9gCCDoQQfjlSNjIpe6TdljDGdG4kPiDcfT51UnuWtZRoyx02SMFc9IEP8A6ZTykH0NK2MkZ7w0uRsHhFABGF2bLJ+HG7DmAbeelSQO/wDAZ+MJ2ZDEFgCRoLAnXrU4FyPT7rzqpZuAAC59bPL4U3SxepEZg9nyShjGvFw2vmO+9vpUpNg2kN4nASJmyMBztl50YZGUCOKlEMbNSQNMKAJTZEXqs3M28q69Otmzlve+AuQV0nMwWQU6FYO4pkIzzC4ZpXWNM2YgD4956VVqdRDTUyus4issaut2TUI8sFxMRVmU6qxB+BtV1U1ZBTXDSf3K5x6ZOL7B26mK7LG4ZzewlUG2vrer96W+PVVJeg9Eum2L9T6Hrzp6ExXES8cjsfzMx8zetuKwkjFby2wnBSBTcqGHI1y6uiV1bhCbg/NY/wCy2qahLLSfuXKGReBQAq3F1U2/vvr5LqNPqXqLJycpqMsSms+38I9LCcOhJYWVlIgnZixLa/TpX1PRUUU0RjR+nGV657v1ZgWynKbc+QiJa6GKguIVWx0GQrSMsQZEtIxkZttWUx4yRl1SW4+tVstSND2bvJh5At27MnQOCoPg2h86jIYON94w+CdlIYKVa4IPfbu8agYzfAYGSZwkSlmPy6k9woA0bYu50UIBkAkk7yfZH+kfc0Ihky8dOmK0QGBXtJ55e5SIl8Fzb+I/KmQrB96JODDSnpw+ZA+9M3sKluQG5sX7uRubAeQ/rU1i2EhtiO8Mg/SfpVr4K1yDR2aNScwVH0qyO6EezI3F7Kib8tjzGVDriyOuSIXF7DI9hr9Dl86V0vsMrV3CsLBwxqDrbOuitYikc9jzLJy9WorBpKZCAz0yFZfNz5A8QkkSNWU8CyWUF+7z7utfL/xVXOnUOmmyUoyXVKGW1H/zv6HpPDZKdfXOKTWyfmVrfZsOsrokJEtwWfiIGYvkNDrXqPwstdbpoXW2p14xGOFnZ43f0MvxN0RscIw+bu8+foVZZCrKwyKkEHkQbivW4ysMystPKNs/xnF7x/v4Vh/lZG5+ZiZ/FWiZyCoxSsdBwkLG5Nz/AC5Vz1011R6YLC3f1fJbKcpPLYTHUqKisJYROW+QyIUrGQZEKrZYg6IUjHQZEKRjoynasvHNK3N2+tVMsRadyNsQ8Bw2J4OEklC4BXPVTfIZ5/GoJD8Hu3BiXxPAWjjVwiCNvVNh6xtoRc/KjIHMuxZ8AAcPOpEkipwtGLktpc8sqAJX9u2gnt4aKUc0fhPkaABJd7RwOWw8yFeJb8PEocZcJYZDPKpTIwD7E2rh0gRGlUPYl+L1TxMSza9TTpiNEXvxj0aFVjdW4nz4WByHh1pm9iEtzvdaK2GU+8WPzt9qshwVz5CsWl1YcwR8qs7FZE7Ka8Ef+kDyypocCz5PZRVqK2CSU6EYLIKZCMEenQoNJTIVg0lMhGcS4hyFBZrL7IubL4cj1pIUVRlKaisy5eN37slzk0k3suPQa2hi2lbic3bhAJ7zbIE9bVGl0tWlh8OpYjlvHlnd49MkW2ytl1S5wBPXUUslP2jq3n/Sqekv6iajqllqC46RliDIxSZysoYLipWOGxVWx0GRUjHQdCKrY6G9t47scPI/fay/6jkP50jLIlC3f2osLMsqCSKQcLi2fip51WWBu1N2jw9thG7eA8vbTowqAI7ZGOSJj2iMwPejvG6+BBsfA1IFmjxKzyYdcPipfbLcMwVuzKg2Oet721qALT2mNj1WCYDvDNG3kQR86CSqptQmKON4ZrSTtMxVQwdQ5dgtjc52FSQS0+3MK3tjh/8AkiYfUUyEZTN8poWdOw4LcJJKAak6G3h86lkIsux4uHDwj9CnzF/vV0eCqXJ1JViK2Qex8ore67r5E1NfBE+TuWrUVMElp0ICS06EYLJTIUGkpkKwWSnEYw9MKDvTCjLUwpJ9j1+TfyqrJfgnmThYgixBII5WNc+cou4Ybg4Gc2UXPw+dcmr1dOlrdlrwvv8AwXVVSsfTFFr/AGBSAzLdgovyJAr5hHx3UwlOqmfTXKTabW8U32PQPSQaUpLLS+5EAm5vkb19OpUFXFQeVjZ859cmHLPU88hUVSyUGxUjHQbGwGZyFVsdFE3r2327hUP7tCbfqOhbw5VU2WxWCFFKOF7O2jJA3HE5U/I+I0NQBPHbOFxP/u4uzk/zYsviy/8A7QBxJun2g4sJNHOPduFb4g/0oAHM+Pwo4T2yLyN2X7igDrZm9TxFCURxHH2ai5FhcEnv9Y2HlUgS/wDj1D7UTDwIP1pkxWipbw49Z5mdBwqQABYDTnapILhh9rwFVCyrkoGdxoLd9XJopaY40oOhB8CDViK2Q2z8jMOUrfMA1MO5E+x1JVqKmCSU6EYJLToRgslMhQWSmQrBJZANSKnqiuWR0yfCLRu7sSHFwqzBkKNYlchIBn3j4XFeI8b8f1PhuqlCmSlGSyk+YP8A3fDNjSaCu+pOaaa/uiC312XJHiWfsysPqrGR7NgoFjbQ3B1rs/DfiFeophF2Zsy3LPOW2/qvYjX0uHVt8vb7EFw3sBmSQBXszANe/wADr77f38KxvzbNr8qiE3og4MXMLWBbiH+4A38yavoea0c96xYwOI07WeRES6Y89miAkEEkm/kPnWB/+HRLXW6m2KkpJJJrKzjd/wBv5O783NVRhFtNHqyEm5NzWrTRXTDorWF5IplOUnmTCBMqi7EKOpA+tMyUBYreeJMkvIemQ8zVLki2MWV7aW3ZZsmbhT3VuB8efxqpvJalgApRhxTSjHdACoA9RyDcEg8wbfSgCYwe9OKjyEpccn9f651AB0W3RPfjwUUxALMUHCwA1JsDUgBticA+sU0R/S3EKbYXcYfZuEb2MVw9HT73FNhC5Yy+7rH8OWKQdGplEVyA5dkYhPyN4qb/AENT0sjqQIZpkJzkUnW/EL+N9aMyRGzODtOX/MbzpuuXmL0ryGn2jL77edT1y8yOiPkMtjZD+dvOm65eYvRHyGXnf3m8zR1y8w6Y+Qy7nmfOjLJwhugCy7C3vmjljEjDsBZSiqqhRpcWHdrXnvEfw/p7qZuuP9R75bbbf/p106ucZLPBEYzaMk0kjNI7KWJALMQMzYAXtkK9B4XoKaIx6YJNJbpLOfcztbfKSxl7+oXu1hu0xeGS9rypna+hv9q1r5dNcn6HDRHqsivU+iK84ehM89ImF4Z0kFrOljre6nMn4Mvka0dJLMGvIztXHE0/MrkRrpZQggShRckAdaXGSc4IbaW1HL2jeyW7svHOkdFkntsMrq4rzI53ZvaJJ6kmmWkX7mQ9W/2o8qxaWpdit6mx9xZ86b8vV/xF/MWf8j0MedR+Xq/4k/mLf+R6JWpXo6n2HWrtXc7GJPeKploI/tZbHXPujtcSPCqJ6Kxcbl8dbW+dh1XB0Nc0oSj+pHTGcZcMRNKME7L2k0EiyL3aj3h3g1KFYbvHgVHDiIfwZc7e43ep+INNgjPYG2GY344ZAAZPYfvVhoL8jTRxwLLzIzF4do3ZGFmU2/qOlHAZyHQB+x7SKV+JSeNbnIdxFOs4yhHjOGDDbkw1YMOoU1KnIhwR3isYRbtYYzxC4I76scscorUc8MjcZLGwHAhU3zzuKVuL4QyUlywM0oDbUxBwaAOTUgc1JDCQvCLVqVQ6I4Mu2fXLJcPRPgu1x3aWPDCjN/uYcCg/BmPwrn18+mrHmdGhh1W58jaqxDaK16QMLxYRnAJMRD2HLRvIG/gDXTpJYsx5nNq45rz5GSvtBjp6v1rX6EZPW+wwCSQW9bxJz6VLWU0nghPfL3Lxs3dmG6zIWZSvEqNbIkZX52r5t4h+J9ZHq0dqUZKWJTj3Wd8LfGe//R6Cjw2rKtjlrGyZUMZgXja0iFT17/A6GvoGk1lGprU6JqS9P++6+piW0zreJrAzwV05K8C4KMhgXBRkMHhSpyRg4KUEYOSlTkjBwRRyHB0JiOtc89JXL09johq7I+vuOLOD0ris0k47rdHbXq4S2ezJvYG0VHFDLnDJkf0nuI5VQvJl780R21ME0MhQ92anmO4ihrAJ5D5W/aor/wDPiGf615+NPjqXqJnpZE4DGmJ+IeBHMd4qIywyZLKO9rYQKQ8ecb5joeVPKON1wVxlnZnODxAZexk0PsH3T/Kmg0/lYslj5kATI0b2ORU/2aVpxY2VJD+LUSL2i6/mH3q6S611L6lKfS+l/QjDVRacUAXTZW55xGFQsDDKHaxYe0hscxrztXktb+IY6TWyjH54OK4fEt//ADJ316R2VpvZ5/sVrbWGjhmaOJmfg9Vma2bD2rAaAaV63wZ3aiiOouio9W8UvJ8Z9e5ka6cYydcHnHJHs162zONi9D2y+DCvMwsZn9XT2VyH8XF5Vj+IWZmo+Rr+HwxBy8y/1nneNzwq6sjAFWBBB7wciKlNp5RDSawzCdq7OaCaSJhYoxA6j8pHiLGt6E1OKkjDnDok4sbgsGBIDW7jofGlti5wcVJrPdcr2CLSeWslmwe8zlZA9geA9mVFrEDIf3yrx2q/ClEbKp0pv5l1pvOU+/8Ak1qvE5uMlPbbbHmQE0jubuzMf1En6162nT00Lpqgor0SX8GXKc5vMm37nPZ1cLgXZ0Bg87OgMHhSjJGDhkqcgNslTkjA2yVJGBtlqci4GytSQeBiKqsohZyty6u+dfDJo7USaERzHhkT2HIuCOTGuSekljbc6YauLe+xHYTFmNw6nMHz5g1y9MoPdHX1RmtmF7XgUgTR+w+o91u8VMo90LF9mM7OxQzik9h/4TzFNB9nwLNd1yBY2AxsVPwPMdxqJRcXgaMsrI+jiZeFvxFGR94cjVscWLD5KX8jyuAKKYxt8iOfSlhJwY0oqSOccij1lIs3dyq2VLlvBbMqjaltNg8MzIwZCVYaEGxHhTfkVZHpsxh9uRJatRfycly2RvlImFlaVu0mDqIw1tCMybZkCx868tr/AMJ0W66qNMeivpbm15p7Y9Xn7HbT4pONEpTeZZ2K1tzagxDiTsljc+2VJs/IkHQ9a9T4X4e9BV8FWOUV+nPMfTPl/BmarUK+XX04ffHcG2dgnmlSJBdnYKPj3noNfAVoykoRcn2OeMXJqK7n0js3BrDFHEvsooUfAa15qcnKTk+56OEVGKiuwTSjCoAovpK2NxKuIUZr6smWoPst8Dcf7uld+itw3B/Q4dZVlKaKCqV3nBgcVKjJJ0I6MgE4XBF+K35VLH4VyavWV6bo6/3yUV7stqplZnHZZGezrqK8HhjqQOSlGSCQ2Nu9LieLswAF1LEgE+6DbWq7Lo18ltdMrOAPaWypYDaVCvI9x8DoaeFkZ7xYk65R5RHMlWZKxpkqci4GmWmFGmFSA2wqSBsip5F4OkxLqCoY8J1HcaX4UH2H+LNdxpnPOq/y1Xl/I/5m3z/g9nxjsAGN+HTIfWnenrfKFWosXDGVkIzBN6Fp61wiHfY+WcySEm5JJp+iOc4F65Y5HxgHMJmt6gcIT1Iv5VQ9XUtQtNn5nHq+mcDKqTr+L2zgFrpKz2gBUAab6Htg3Z8W4yF0j8fzt8Bl8T0rN8Qu2Va+po+H07ux+yNVrJNUVACoAbxEKurI4BVgQQe8GpTaeUQ0msMyPbWyGw8zRm5Gqn3lOh8e49Qa167FOOTJsrcJYBVjp8iYHY1sQR3Uk4qcXF9/oNHZ5RcNl8JjDcCoXyIAA4ta+T+Nq+vVyrjZKca2mm9+nOP9yek0vRKtS6Um/wC5XtqBeIqkYQKSOp/pX0LwevUKhW33Obkk+2Fn6ZyYuqcOtxhHGAEx1sZOXAXsnZDYiQIuQ1Y9yjnSWWqCyxoVObwjTsDhY4ESNMhoObHUk8zlesuUnNts1IxUFhEJ6QZbYS3vOo+/2q/SL+oUap4rMuZa1DMGXWpFGHWmFGWFMKNsKkgaYUxDG2FSQE7P2TPP+DFJJ1VSR56Uk7IQ/U8DQrnP9Kyc7S2PPB+NFJHfQsMvPSphbCf6XkJ1Th+pYI+rCsewUqK4Midonetyt/Ajvrn1NdtlbjVPpl2eE/7MsqlGMk5rK8jWtl4HDthVVIrRSAOEbU6HO510r47r9br6/EJTst+eD6epcLseuoqolQlGPyvfDMr2ziQ8rcMSwqpICKLWtl63M19b8PonTQlOx2Se7k+/t5I8rqbFObxFRS7f5AK7igkt3tkPip44U1Yi591fzMfAfyqu2xVwcmPVW7JqKPofZmASCJIoxZEFgPqfEm5+NednNzk5PuehhBQiorhBVKMKgBUAKgCI3k2KMTHlYSLmp/8Aqehq6m34b9Cm6rrXqZyYCCQwII1Byt41pZyZ+GjtYqjIYHyWJBJOWnTw5Vzx09MYuKisS525z5+ZY5zbTzweSgsSTqdaamqFNargsJcBNub6nydYbBNIwRBck/2T0qxzUVliqDbwjQdlbOTDRWuObscr9fCs6ybskaEIKuJFbJx5xOLZ8xHGhCDqTbiPUi9XWQ+HXjuyqufXZnsgL0jSZQp1Zj8LAfU0+jXLE1b4RTMFs9ppFjS3E2l9OeddspqKyzijBylhD+1t2cRAvE6grcC6kHM6C2tLXfCbwhrKJwWWRWK2XMi8TxSKvNkYDpmRVsbIt4TRU65JZaYCsDMeFVLE6AAkn4CrMpbsTDfA7iNi4hbcUEq8RAF0YXJyAzFQrYPhr7g6prlMdxO62LSNpHhZEQXYkqLDwveojqK2+lMaWnsUXJrZD+427oxmIs9+yjHE/XOwXpfPypdVf8KGVyydNR8We/CNH3i3pw+zeyiERPELhIwqhVva/wDfKs2nTzvzLP3NK7UQoxHH2JjC4iDG4cMAskUgzBAPiGHcRVEozqnjhoujKFsM8pmJb8bunBYkoLmJhxRnp3qeoOXlW7pb/iwz37mJqafhTx27FdNdBzhs+15mdG42UoAqcJICAZALbwrgq8N0tdcq+hNTbcsrPU3zn/dux0T1NspKWcY4x2BcTOXZnbNmNydLnvNdVVUaoKuHC2XsVTm5ycnyzmOMsQACSe4C5PhVnApuno+3WGDh4nH7+UAvp6g1CDzz5nwFYWr1HxZYXCNvSaf4Ucvl8/4LZXIdYqAFQAqAFQAqAIDeTYfa/vIx+8AzHvD+ddFN3Ts+Ci6rq3XJUhDzrsycmBwQ0uScHS4ck2AuTpRkMFx2FskQrc+22p5dBXFbZ1v0OyqvpXqdT7ZhDmNz0JIuvhQqpY6kDtjnDHtn4GKPiaIAB7XsbjLly1pZzk9pDQhFbxKfv0/FOB7qD53NdulWIHHqXmQNuRh74oH3UY/RfvTamX9MXTR/qF+x+JjjQvKQFXO57joLdc6z4xcnhHfKSisso+929EOIw5ii4+Ist7ra4GeXyru0+nlCfVI4r74zh0xLHunsFMNCuQ7Vhd2788+EcgK5r7nZL0OiilVx9QHCb8QS4gQBWszcKueHhYjTLUA2yPhVktJOMOsSOrhKfQSm98fFgcSP+i58gT9qq07xbH3RZqFmqS9GUn0PzLxYhPzEIw8BcH5kedd3iCeIs4/D2syQ96YNklkjxKj2PUfoGPqnzuPjS+HWYbh57h4hXlKflsRvog2qVmkw5PquvGo5MutvEH5Vb4hWnFT8ivw+zEnAlfTRCP2eB/zCXhHgVYn/AMRVPhrfW16F3iK+RP1MjrYMg5NAHqregDW/RvuV2YGJxC+vrEp/Ll7bD3uXKsjWarq+SHHc1tHpen5589jRqzTRFQAqAFQAqAFQAqAFQBEbX2OJPXTJ+8e9/Wrq7enZlNlWd0V84cg2IsRXR1FHSdIhBBFwRoRUZyCWA87Xl4CpsSRYN3ik+HHOSz4ksYIWSKr0ylouGwIeGBBzufM3riteZs66liKKVvI3FiJDyNvLKu2naCOO7ebJbcPD5yv/AKV+5+1VaqXCLdKuWcekef1Ik5ksfhkPrU6Nbtkax7JFChADrfTiX6iu98HAuUbXMt0IHept8RlWItmbT3RhGzWKTRE5FZEv0swvW9PeL9jDhtJe5uW0o+OGVfejceakVhQeJJm3NZi0YTu/tZsJOkyi/Dkw95T7Q/vvAretrVkHFmFVY65KSNuwmLgxkBKlZInFmHjqrDUGsOUZ1S32aNuMoWx23TIbYu52FwMj4gO2QNu0ZeGMHM2yHmavt1Vl0VDH2KatLXTJzTM89I+9C4yVUiN4Yr2b32ORYdO4Vo6PTuqOZcsztZqFbLEeEUyu04zqKIsQqgkkgADMknIAczUN4JSyazuFuCI+GfFD19VjNiF5M/6undWTqtZ1fJDjzNXS6Pp+efPkaLWaaIqAFQAqAFQAqAFQAqAFQAqABsXglfXI8/500ZNCyimRM+BK6j41cp5KXDAM8NMmRgFlip0xGh7C7XkjsPaUdx+xpZVxkTGxxILGHiZmPeSfM3rojssFMt2WPdPFxRxFWkRXLEkEgdBrXNfGTllI6KJRUcNkDv3iA86gEEKg0N8yST9qv0scQKNS8yKnKK60cjNP3Q26s8SozASoLMpOZtkGHPurL1FLhLK4NPT2qccPkaxe5+F7f9oclQDxstwEvrc30zzpo6mzp6ERLTV9XWyxhgy3GYIyPMGubhnRyj54x0fDI45Ow8ia9FF5SZ5+S3aG8NjJIjeKR4zzRmXzsamUYy/UsiqUovZ4PMdtKaX8WaWTo7sw8ibVMa4x/SkiJTlL9TbAmp0IH7D2FNipAkKFubWPCvfdm0H3qu26FazJlldUrHiKNj3Q3JiwYDtaWf3yMkyzCA6a66npWNqNXK3ZbI2dPpY1bvd/7wWquQ6hUAKgBUAKgBUAKgBUAKgBUAKgBUAeEXoAExGBB9nLpTqfmI4eRE4rDldRaroyyVSjgi5kq1MqaAJlqxFbAZlp0IwKUVYhGByinQjCNj7ImxDMIbBkAa5JXU2yI76SyyMF8w1dcpv5SYTc3HSkLPJaO+d5C+XQc/GqfzVUVmK39i78tbLaT29y+bTx0eFw5djZUWwHexAsqjqa4IQdk8Lud05quGX2MDncsxY6sST8Tet9LCwYLeXkHanFY5gsBJM4SFGdj3KL26nkOpqJTjBZk8BGEpvEVkv+73owJs+Maw/y0Of+5tB4C/dn3Vn3eIdq/uaFWg72fZGk4HAxwoEiRUUdyi3nzPU1mSnKTzJ5NKMIxWIoIpRhUAKgBUAKgBUAKgBUAKgBUAKgBUAKgBUAKgDxlB1zoAj8VshH0up6aeVWRtaK5VpkNjN3pPyWb5H51fG+PcplTLsQeM2bKvtRt5X+lXxsi+GUShJdiIxCEGxBB6i1XJlTQFLTorYTsbb8uF4uyCHitfiBOmmhHOkspjZyPXdKvgPm3+xZyVYgeiMT8LtSLR198jvWWdsENjcPjsW3E8c0hGl1IC35A2A0q6MqalhNIplG6x5abDMB6OsXJ+JwQj9TBj8Atx8xST11a43HhorHzsWfZXo1w6ENMzzEflyVfiBmfOuWzXze0Vg6YaGC3k8lxweDjiXgiRUXkoAHyrjlJyeWzsjFRWEh+lGFQAqAFQAqAFQAqAFQAqAFQAqAFQAqAFQAqAFQAqAFQAqAFQB4aAITeb8JvEVfT+pFN36WZ/idW8a0ImexiLQ/CmZCL1ul+H8RXBqOTuo4LTXKdIqAFQAqAFQAqAFQAqAFQAqAFQAqAFQB/9k="/>
          <p:cNvSpPr>
            <a:spLocks noChangeAspect="1" noChangeArrowheads="1"/>
          </p:cNvSpPr>
          <p:nvPr/>
        </p:nvSpPr>
        <p:spPr bwMode="auto">
          <a:xfrm>
            <a:off x="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3017" name="Picture 9" descr="https://encrypted-tbn1.gstatic.com/images?q=tbn:ANd9GcRl-kL5esA6ANkNR-yh2zt2L-cqlPLZZ85F71SkVlbtUHAH4fKqkw"/>
          <p:cNvPicPr>
            <a:picLocks noChangeAspect="1" noChangeArrowheads="1"/>
          </p:cNvPicPr>
          <p:nvPr/>
        </p:nvPicPr>
        <p:blipFill>
          <a:blip r:embed="rId14" cstate="print"/>
          <a:srcRect/>
          <a:stretch>
            <a:fillRect/>
          </a:stretch>
        </p:blipFill>
        <p:spPr bwMode="auto">
          <a:xfrm>
            <a:off x="6804248" y="4929066"/>
            <a:ext cx="673546" cy="444150"/>
          </a:xfrm>
          <a:prstGeom prst="rect">
            <a:avLst/>
          </a:prstGeom>
          <a:noFill/>
          <a:ln>
            <a:solidFill>
              <a:schemeClr val="tx1"/>
            </a:solidFill>
          </a:ln>
        </p:spPr>
      </p:pic>
      <p:pic>
        <p:nvPicPr>
          <p:cNvPr id="40" name="Picture 2" descr="Home">
            <a:hlinkClick r:id="rId15" tooltip="Home"/>
          </p:cNvPr>
          <p:cNvPicPr>
            <a:picLocks noChangeAspect="1" noChangeArrowheads="1"/>
          </p:cNvPicPr>
          <p:nvPr/>
        </p:nvPicPr>
        <p:blipFill>
          <a:blip r:embed="rId16" cstate="print"/>
          <a:srcRect/>
          <a:stretch>
            <a:fillRect/>
          </a:stretch>
        </p:blipFill>
        <p:spPr bwMode="auto">
          <a:xfrm>
            <a:off x="6056950" y="5017275"/>
            <a:ext cx="675290" cy="355941"/>
          </a:xfrm>
          <a:prstGeom prst="rect">
            <a:avLst/>
          </a:prstGeom>
          <a:solidFill>
            <a:schemeClr val="bg1"/>
          </a:solidFill>
          <a:ln>
            <a:solidFill>
              <a:schemeClr val="tx1"/>
            </a:solidFill>
          </a:ln>
        </p:spPr>
      </p:pic>
      <p:sp>
        <p:nvSpPr>
          <p:cNvPr id="4" name="AutoShape 2" descr="data:image/jpeg;base64,/9j/4AAQSkZJRgABAQAAAQABAAD/2wCEAAkGBhARERQQEhQUFBUTFRUXFBQVFBUUFRkQGBkXFhwWFBUYHCYeGBkjGRUVHy8gIycpLC4sGR4yNTAqNSYrLCkBCQoKDgwOGg8PGikkHyQpKSwsKSwpLC0qKSwsLCwsLCwsLSopLCwpLCwpLCwsLCwsKiksLCwqKSksLCwpLCwsKv/AABEIAIMBggMBIgACEQEDEQH/xAAcAAEAAgMBAQEAAAAAAAAAAAAABgcEBQgDAQL/xABOEAABAwIDAwgCDAsHBAMAAAABAAIDBBEFEiEGBzETIkFRYXGBkRSxIzI1QlJzgpKhsrPBJDM0VGJjcnSDk/AVF1Oio9HSFsLD8WSU0//EABoBAQADAQEBAAAAAAAAAAAAAAABAgMEBQb/xAAuEQACAQMDAgQFBAMAAAAAAAAAAQIDERIEITFRcRMyQWE0kaHB8BQjM4EFIkL/2gAMAwEAAhEDEQA/ALxREQBERAEREAREQBERAEXjRSF0bHHUljST2kAr2QELxPdNhspfI4Stc8uc54lcbOcbk86481Qsry1xDXkgEhrgSLtB0Nui41XQe87HPRcPlINnzews67vvmI7mBx8lQOE4a+onjp2e2le1g7LniewC58FnI8vVqKkoxW5ON3e719e01FQ+VsANmBriHSOHEgm9mjhfpN+FlauzmxlJQF5p2OaZA0OJe91w29tCbdJWzw3D2QRRwRizI2hrR2AW17TxKyVZKx20qMYJdeoREVjcIiIAiIgCIiAIiIAiIgCIiAIiIAiIgCIiAIiIAiIgCIiAIiIAiIgCIiAIiIAiIgCIiA8K6SRsb3RsEjw1xYwuDQ54GjS46C5sLqDYhtnjUDC+TDBlAuSyYSWHWQwEgKwEUMpKLfDsU/8A38SfmjP5zv8Agv3/AH8O/M2/zz/+awt8WyDIJGVkLcrJnFsrQLATWuHAdGYB1+1pPSq1VLtHmVK1anLFsunBN5uIVxcKXD2vDfbOM+VovwBc5oF+zip5hFTUPhD6iIQy87NG14kAsTYhw6xY+KrjcVigyVNMeIc2VvaCMjvItZ85WlUGzHfsn1K0TuoNyipN3MfBzenhP6qP6oWYsHAzemgP6mL6jV7YhWshikmebNjY57j+i0En1Kx0FM76sc5WrZStPNp23d8bJYnyYGeZWRuS2fzzSVrhpEOTj+NeOcR3M0+Wq8xGtfUTyTO1fK9ziB8JxvYedguh9l9lW0+Hso3XBcw8qWOLHco/V1ntNxa9gR0ALNbu55lFeLVc+n4iRIq5232M9Ho5aimqatjohnLTUyua5oIuDd1wba3HUqlG1FcNBVVP8+X/AJKzlY6Kmp8N2kjqBFSmH7H4/NFHMyrfllY17b1cwOVwDhcdBsV9n2J2jaLieV/Y2sff/M4Jf2J8eXODLqRU5ukhqDiU/pJlMkMLmuErnOc1zns0OY9QKsTF9hqKqkdLKx+d1rubNMzgA0WaHZRoB0KU7mkKjnHJI36Lmva2lloqyalbNK5sbhlJkdfI5rXtvY2vZwC2WxezFZiZly1ToxDkuXPlcSX5rZQD+genqVcjBapuWKjv3OgkVJ4tumxOFpkhn5fLrla97JPkgmx87qOYXt7idI+wnkOU2dHNeRunFpD9W+BBU5dSz1ODtOLR0eijGwu3EeJRE2yTR25SO9+PB7D0tNj2g6dRMnVjpjJSV0ERRva/bylw5vshzyuF2QtIzEdbjwY3tPgCglJRV2SRfCVRku3mM4nLyNLmZf3kHNIb1vmOo77tC2MG5yvn51VVNBPQTJO7xJIF+4lVy6HOtQ5eSLf0LhDx1hfpVDLuIkA5tWwnthLR5h5WhxXYXGKAGRjpHMbqX08r9B1los4d9iEu+gdapHdw+pfiKi9htu8SkrKendUOeySQBwe1jiWak84jNwB6VcmM4JHVMayR0jQ12YGOV8RvYjUsIuNeClO5pTqqorxRsEVN7zsElw9sUtPVVWSRxY5jqiR2VwGYFpvexAOh6lCqHHsQlkZCyqqM0j2sbeolAzOIaLnNoLlRkYz1WEsXE6ZRU2dgtovzp3/3Jv8AZYGKbK7Qwsc90k8jWi7uTqnvNv2cwcfAFMvYs68l/wAMvNFXu5RhNFLK4kukqHakkkhrIxqT23VhKU7m8JZxUgiIpLhERAEREAREQBERAEREAREQBERAabbDAhW0c1P75zbxnqlbzm92oA7iVzK5pBsRYjiDxB6ius1z5vVwD0Wve5osyo9lb1ZieePn3Pc4Kkl6nn6ynspmFu9xz0TEIZCbMc7k5OrI/m3PYHZXfJXRNc60Uh6mO9RXKS6M2bx70vChOTd/IvbJ8axpa4nvtm8Uixop8xNxs/8AklP8TF9Rqhu+jHeRo20zTzql1j8Uyznebsg8Spjs5+R03xEX1Gqit6OO+lYhJY3ZB7Czq5pOY/PLvABTJ7G+qnjT7nvum2e9KrmyOF46YCR3UZL2YPnc75Cv9Q7dXs96LQMc4WkqPZX9YaRzG+DbHvcVMUirInTU8IL3NFt17m1n7vJ9UrmldLbd+5tX8RJ9UrmnpVZcnJrfMjprYx18Poz/APGh+o1blaXYr3Oo/wB2h+o1bpXR6MPKjS0ez/J19RW3FpoomZbahzM1yT2jJ5LdIiklJLg553r+6tR/B+xjUu3DcKzvg9UqiO9f3VqP4P2Mal24bhWd8HqlWa8x5dP4j+39y2FS++zZ9sU8VWwW5cFslv8AFZazu8tNvkq6FW+/JzfQ4B08vp3cm+/3K0uDt1MU6bK/3XYk6HE4LXtKXROHW1wNvJwafBdELnvdThpmxOEgaQh8jj1ANLR/mc1dCJHgz0d8P7I5t3ta3DqUy6GV/NhYeBf1n9Fo1PgOlc/MFRXVIBJkmnkAu48XuNrnqA8gB2KT73saM+IOivzKdojaOjOQHPPfcgfJCytyuGCSudMRpBESPjHnIP8ALnVXuznqydWrh6Ft7LbMQ0EDYIhroZH25z5OlzvuHQFuERaHppJKyCItViuNiIEMyucLXBNrX7OJWVWtClHKbsjSEJTdokGxPZllNj9FNE0NZUGVxaNAJWRvzEDoBDmnvurOUJMdRVSxzgNzU5dybjzWtdIMpHaSO9e9Ftq5r8lQ0DW2caWPDnDoXJS19GbXKvw2tmW/RzpZcc329DSb8/ySD4//AMb1VGzH5bS/vEP2jVau++QOo6cg3Bn0P8N6qrZn8tpf3iH7Rq7Jcnian+b5HUKIi0PWNLsns+aKB0NwbzTSDKCAGveS0a9TbBbpEQhJJWQREQkIiIAiIgCIiAIiIAiIgCIiAIiIAoLvfwD0ihMzRd9Mc46+SOjx5Wd8hTpfiaFr2uY4Xa4EOB4FpFiD4KHuUnHOLizk5WPuqx3LDXUbjo6CSaMfpNYWvA7SMh+SVC9pMGdR1U1Mb+xvIaT0xnVrvFpBXlglW+OdjmGxN2H9h7Sxw+a4rNbM8ek3TqIvyoxz0PB21HvmU0YZ2yloawfOI8AVSexeBGurooTctLs8p/VN5zrnt9r3uCk+8nH70lBRNPCFksnzcjB9c+Ske5PZ/k4JKxw50xyR/FMOpHe+/wAwKz3Z11P3ayj6IssC2i+oiuegaLbv3Nq/iJPqlc0rpbbv3Nq/iJPqlc0lZy5PM1vmRYOE74amngip208TmxRsYCS+5DQG3NunRZTt+VX+bwDvMn+6tDY/3PpP3aH7Nq2dRTMkaWva17SLEOAcCOogq1n1OhUqllaf0ILus2iqa51XUTuvzomsY24jYAHkhjSTbiLniVP1Ed32AGkNbGGOYw1buSuCLw5WZcpPFouRfsUuUrg2opqCvyc871/dWo/g/YxqXbhuFZ3weqVRHev7q1H8H7GNeGxOzNfVmR9FIInRZczuVfEedmsAWjX2pVPU82MnGu2lfdnRqpDezj/ptXFSU95BDdvM52aoeQC1tuNg0DvLl4bV4Tj1LBnqaiR8ROV2Soe4C/DONDY8OkdHSFrd220sNFWB8zWljxkMhF3RX9+3qHQ7s7rE3fY2rVs2qbVrltbudihh9OS+xnlsZSNQ0DhG09QubnpJPRZS5fGuBFxqDwI6l9WiO+MVFWRzBtVMX1tU49NRN9o4Kxtw7BasPT7APD2UqvdsaUxV9Uw9E8pHc5xePocFNtxdcG1FTCeMkbHj+G4g/aLJcnlUdq+/VlyoiLU9c8K6o5ON7/ggkd6h4oy6Iy6ucXAaa6km9+s8PNSzFYS6F7RxLStdhjIqdgc97TnsWm1zqBcC3EX9a8b/ACFB1qsVLaNnv0fU79NU8ODa5utup6Bz7QsazLZwJ5rsobb32mpufMXUN2tonMkfn98S4HTVpJ10VgDEWXtrqW204h2lwOq+hPQVpNqZXzNfTRQmR/NGctGVubiQ48CBbXt7FGp00Z09p3ae3y4su3IpVXGXHcqravFXSYbFE43MVTYfs8m+yhlDVGKWOUAExvY8A8CWuDrHyUo2koXso8zvzot01F2seDY9IvdaPZj8tpf3iD7Rq9CnfBZc2R87rfiHYnX9+NX+bQ/OkXjLvwriCBDTtJ4G0ht22zaq7bLT7U4DFV00sT4w8ljshtzhIAS0tPEG9vUuiz6nRKlVttP6GJu8qJZMOglle575M73Ocbk5pHkdwtYWGgUjWl2KpHRYfSxvaWubCzM1wIIda5BB4G5W6Urg6IbRXYIiKS4REQBERAEREAREQBERAEREAREQBERAVJvwwDWGuaOPsUv0uYfrj5qrPD4ufGet/wBAsuktp8GbWUs1KbXezm/oyDnMd84ArnuGmLDCHAgh5BB4hwuCD4iyo1uefWpfu5fnKPs1JLV1DYgcz3ythZfoaGta3wa0DyKv+n5OChywaMhiysJ6mCwJ7+Piqv3c00ZqamZ/GFsroz0B7gxl++ziPlKa1WMBtFyZH41kwB7G5W3/AMwUpHRRhZuXUl7Zrvcy3ANN+8uH/avVYENS3lpTfRsbL+DpgfUvtXibW2tY6j1s+54VjoMDbv3Nq/iJPqlc0ldEbx64NoqiP4UEh8rAfSVzus5cnma3zLsdN7H+59J+7Q/UatwopsxibTh1Dbi5tOzxa5jTfvsVKDM3Q3HONh03P9BaI9GHlR+0Ub2x2hdTtpmwuaH1FVBGNA68ZcM5APZpfozBSRCU03Y553r+6tR/B+xjUx3D+0q/2ofVIoZvUeDitTbo5IeIijCl+4Z+lYPiD9qFmvMeXS+Ifd/ctKuoY5o3wyNDmSNLXNPS0rm3a/ZiTD6l0Drlvton/CiPA944HtB7F0yoxt/se3EKYsFhNHd0Lj8LpYT8FwFu+x6FaSudmoo+JHblEP3Rbd3DcOndqPyd56R/hE9Y972adAVrrlF7JIpCDmY+N1iNWua9p8wQQr63cbetr4uSlIFTGOeOHKNGnKNHrHQewhRF+hlpa9/9JckH31bPmOpZWNHMnaGvPVMwW172AfNKh2ymOmiq4qkXIY7ngdMTua4d9ibdoC6Nx/A4qyB9PKLteOI4tcODm9RB1XOm1Gy1RQTGKYaG/JyAcx7etp6+scR5ExJWdzHU03CfiR/GdLUtUyVjZGODmPaHNcOBaRcEL1VDbvN5LqH8HnzPpydLauiJ4lo6WniW+I6Qbvw3FIaiMSwyNkYeDmm47j1HsOqunc7qVaNRbcmUVE8e2fkaTJCLg6lo4g9bVLEJWVehCvHGaOqnUlTd4lU1O0E1OWgl7CXFrQWnnPf0cOcT9y96OlxSttEXyRQWAPvLs4W01OnWV9xraKKvxiipICHx08pkkeNWulY0usD0hoaRfrcepWaG2XLQ0MKT2bfd7EvVurfZbepVe97DGU+H00TBYNm/8b1WezH5bS/vEP2jVae/WT8Hpm9czj5MI/7lVWzkgbV0zibATwkk9AEjdV2S5PE1P83yOo0RFoesEUbkx95xZlExwyNpnyytsCc5e0MueI0ubfpdykiEKSfAREQkIiIAiIgCIiAIiIDA/tdunsc+v6l/frp/XmgxcXI5KfQf4TvoWeiA1k+OhrSeSn00/FO7uPVdYcu1RDXOFPPzXW/Fm1gQD48bDsHWt+lkBH27WiziYJgGtcTzeFiRr1cP66Um1hDQ4U8+pcNW20F7EE8btBNuixUgXwhAROs20c06Qyt/F2DgLG7iXc7W12D19SwHbZytlkdkcG5mAhwvltcEC3TqT25VOpIw4FpFwRYjsWudgjHSSveARJYW+TlN0BDMP2ulEjnWJEjWtj045Q4Ak68CT32UQ2opJHTMqchDJpHyMIHtr3abAa5i8+1tfXgrVotm2RsY4jnRxvFu11zr3AkLDqKMMGGNHvZR5mJzj9KFZK6InDQuhYQxpBEZhm6/TOV5d7T12iZxFxzQL3X4mdI9gAaTluziLZpHMIt4RP8ALuUmip7irPVWTn/Qf/yXiMNIjDsuj6hvjlM1/oIQsYU20DnSP5EF3KtfG02tflXvkZoeF2yM49q/BxiRxLrOIuS3ToziRv8ApNB8FINntnzGIyW65KdxJFrOawBwHk1fqDBRliDhY5om34c0UwafpagK7202onq2OZHBOAQGPc6MgaltwBra7gB4qF/9NVmn4PLzrZeY7XNa1u+481fFZsywAgcSHPNhxs+Mgd+iy5cD5sJtqzkg75L4/uaVVxuctTTeI7yZR2F4nilK0NjEoYx3KBroi5oLTe+o0F2m/RoVtnbcY2A1mRwyEOH4Obi12dI4XB8bqy6fZtrmxl2nKFzTYD2pZKbrfVGCxOtpYi2vYHZz5knzTH3C07SspsozAJa6fEKaaobNJyL2uAc0gBjcz7MFgB7Qmw42PUrNxPeEYWs9gncSHFxZEXAc6zbHhrlkFv0bqUNwlgcx4vdgaO8NZIwfRK5ZL6VhFi0EaaW6jcfSpSsaU6WCaT36nOW0VHW1VTPUmlnbykly3kpOaCBlaTl45cq3O7vF6jDZpHSUtQ+ORlnZInZgWF3OsbAgEPB1FteqyvZkQBJA9sbnvsB6gF+I6ONt7NGpcTpfVxc4/S53moxMVpbSyUtyKU23YmaPYaiJzHRl4fC9oy+/AJ0vmD224nKVns2vbb2jy67nWDXfiDcxvva3OzQgjoz62sVv5ImuFiLjQ27Qb+tefoUeXLlAGUsH7BAFr9wHkFY61f1Kv3gbOQ15bUUzHsndo4uYWsk940E/Dz5WZuGuuguK6o8Lr4JGyxRTtew3a9jHGxGa9iAQRzXdlgV0x6O2wbYWbaw6i0gjyIC/WQdQVXG5zVNNGbyWzK2wXevMGsFZRztNruljicWubbR2R1reBIW+nx2jrabLUU8rmWvIx8ThydiQSffNILXi415p8ZTyDbWyiwFgLD2vC3cvrYGi9mgXvfQa3JJv4uJ8SpsbRi0rSdykMf3bRB7vRJJAOiOaGW+a5zND2t97pxGt+JsVpaTZnF6aQmCOoa8GxdCXd9jl1tboIXRdl9UYoxlpYN3W3YouHabaWwAFSQQLH0Vjrg8CHclrdYeJf9QVLS2ZtWWm+ZpYY2kAXN2gNB06wr/svqYj9NfZyZUW7XZGSjnNVUteHBjmRxtilec5IBLnBuUWAI49J10Vj1W0kbGF/JVLzewYynkLieBA0A0seno7r7ZFKVjaFNQjjEpveVU1uJGFsNDWNZFnN3wODnPdYcG3sAG9fSoUdicStf0So/lP9Vl0xZfbKMTnnpVN5NlI0O0W0sLQzkqh4HDlKVzzb9rLc+JK+1O2m0bgRyUrO1tG6/m5pV2omPuW8CXGbKl3U4fVMqaisqo6jM9gYHPjkzPe5wJ4j9FoudNew2s8YiCbBkvfybgPpt2f0DbLRSlY2pwwjYw/7SF7ZJf5bvX/AF618/tRvwJu/knn1C/SPPsNs1FJoYZxMf4cp/hu1/of1fRfs1w+DJ1/i38PL6OKyUQGN6cNebJp+rdw7NPo4r42vHwJPmO/9eSykQGOa0fBk+Y5fk146GSH+G4addzYeHFZSIDHFa3qf/LePuRZCIAiIgCIiAIiIAiIgPjm3Fj0rU4vCOUowODZ9O7kZf8AZbdYOIR3fAeqUn/SlH3oDV4VHzK7p/CJz/psWXHTgtha4actJp3csR9y+4CzWpv01MnqYtnyTdNBoSR3m9z9J80B+gLaIWg2uOGo7+H3lfUQBERAfnkxppw4dmhHqJX6REAREQBERAEREAREQBERAEREAREQBERAEREAREQBERAEREAREQBERAEREAREQBERAEREAREQBERAF+Xxg2J6Dcd9iPUSv0iA12DN/Hds8n3D7lsViYc23Kdsrz9Ky0AREQBERAEREAREQBERAEREAREQBERAEREAREQBERAEREAREQBERAEREAREQBERAEREAREQBERAEREAREQBERAEREB4Ug0d+271r3REAREQBERAEREAREQBERAEREAREQBERAEREAREQBERAEREAREQBERAEREAREQBERAEREAREQH/2Q=="/>
          <p:cNvSpPr>
            <a:spLocks noChangeAspect="1" noChangeArrowheads="1"/>
          </p:cNvSpPr>
          <p:nvPr/>
        </p:nvSpPr>
        <p:spPr bwMode="auto">
          <a:xfrm>
            <a:off x="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 name="Picture 4" descr="http://t1.gstatic.com/images?q=tbn:ANd9GcT14FKGy2ayk7SlcrTKubTR7SHESedTwIvPM742WwyqJhXt52ztbEgqzs8xVA"/>
          <p:cNvPicPr>
            <a:picLocks noChangeAspect="1" noChangeArrowheads="1"/>
          </p:cNvPicPr>
          <p:nvPr/>
        </p:nvPicPr>
        <p:blipFill>
          <a:blip r:embed="rId17" cstate="print"/>
          <a:srcRect/>
          <a:stretch>
            <a:fillRect/>
          </a:stretch>
        </p:blipFill>
        <p:spPr bwMode="auto">
          <a:xfrm>
            <a:off x="7020272" y="4149080"/>
            <a:ext cx="1080120" cy="366569"/>
          </a:xfrm>
          <a:prstGeom prst="rect">
            <a:avLst/>
          </a:prstGeom>
          <a:noFill/>
          <a:ln>
            <a:solidFill>
              <a:schemeClr val="tx1"/>
            </a:solidFill>
          </a:ln>
        </p:spPr>
      </p:pic>
      <p:sp>
        <p:nvSpPr>
          <p:cNvPr id="7170" name="AutoShape 2" descr="data:image/jpeg;base64,/9j/4AAQSkZJRgABAQAAAQABAAD/2wCEAAkGBhESERQUExAWFRMWFx4YGRcYGBccHhkWGBcbGB8dGRgfHyoeGiElHBcYIDMgIygpLSwsFx4xNTAqNSgrLCkBCQoKDgwNGg8PGjUkHyQ1Myw2LDU1NTUxLzUpNjUsLTUpNjE2NCsqNCkuMDUvKSwvLCwsLCksLiwsLCwtLCwsKv/AABEIAHwAoAMBIgACEQEDEQH/xAAcAAEAAgMBAQEAAAAAAAAAAAAABQYCBAcDAQj/xABBEAACAQIEAwQFCAgGAwAAAAABAhEAAwQFEiEGMUETUWGRInGBkqEHFDJTcrHB0RYjQkNSVGLSFSQzgrLhRGPx/8QAGgEBAQADAQEAAAAAAAAAAAAAAAUCBAYDAf/EAC8RAAEEAAQEBAYCAwAAAAAAAAEAAgMRBBIhUQUxQcEGExSxMmFxgdHhkaEiI/D/2gAMAwEAAhEDEQA/AO40pSiJSsL15UEswUDqTArRPEGG+uX41g6RrfiNL4SBzUjSvFcZbKaw66P4pED1mtJuJsIP36fGvVjHPFtFrF0jW/EaUnSvDDY+3cUslxWUcyCNvX3e2tN+JcKDBxCewz8RX0RvJoAoZGAWSFJ0rWweY2roPZ3FeOcHl6xzFeVzPMOpg3ln1z91eUjhH8Zr66L0jaZPgF/Rb1K1sLmNq59C4rHuB38qwv5xYQw11QR0nl645Vj5sYbmzCt7WflPvLlNrcpWphs1s3DCXVJ7p38q26ya9rxbTaxc1zTThSUpSslilKUoiUpSiJSlKIq9xo36lPG4P+LH8Kp9X/Psr7e2F1BSragTy5Eb+w1VTka/zdj3xUDHwvM2botaVpLljrIy69B/fKPYdFVyr+nDQOEe0bgl216hykRHrHoiqzc4dRSQcbhgR0LgfCa7Lgr2xYQRv5qRj4JC8OrSq91lkLkYfHQf3affcFQlXrJOGAti8puq/bKBqTcACY367sajDwDe+tT41vsxUIkfZ6j2AXm/CTGNgDd/cla/CDkPeIMHsWPtEVoCrbw/wq1g3DccNrTRCzsDz38qi7/DgQwcVZH2mAPlNcV4kY7ETtfFqAK9t12Ph5wggLJNDf8A3JY8LH/Mr6j91ROoncmSdye8nerXw7kgS52nbI4AI9AzufGovMcktWWhsZYtgzpFx1Ux7TvUM4HEOgZlbep261+FcZiYjO4A9B0PS/ytXJD/AJi19r8K6HVP4fym210OmKs3Qhki2wbeNpg7VZsZmlizHa3rdueWt1WfM1Z4Vh5IY3CQUSeymcScJZgGamltUrTwecYe6YtYi1cI6I6sfIGtyqyluaWmnCkpSlFilKUoiUpSiKv8aORZQdDcAPj6LH7wKp1X3iHK2v2wqkBlbUJ5ciPxqs/otiP6Pf8A+qgY6CR0xcBYWtK0lywF4jLbwB27VV9jaJHxNVuKva8MOcG9ksA7OHG+0jTAmP6ar54OxP8A6/f/AOq7HgsjYsIGSGipGOgldICBYr8qT+TxvSxA6QhjxOsE/AeVXOq9wlkNzDi41wrL6QApnZdXX/cfKp83B3jzrwxjg+dxbqNPZVMCxzIGtdodfdeeMci25HMKSPWAa5oBXTbqB1ZZ2YESPERVLfhS+NpQ/wC6PwrleLwSSOYWNur7LpuFzRxhwca5LHhUxiV8VP3VzFrpcl2Mu5LMe9mMk+ZrsXD/AA/ct3dblYAI2M7mqVi/kyxaOQjWmSfRLPB09JEc4rf4PG6KAh4rVWsHjMO2d+Zw1Df6u/cKJ4PcjH4YjY649hU7V4cR3S+MxLMZbtnWfBWKgewKB7KtvC/AGJt4q3dum2EtnV6L6iTBAHLx+FeWf/JziWxF17Rtslxy41PpILHUQRHeTVfMLWz67DervOPhq/vytU7L7hW9aYGCLiQe70hX6BrlOV/Jti+2tm4bQRXVmIeTCkGAI6xFdVLRWDyConHcRFM9nluur5L7SsQ47xWVea51KUpREpSlEUDxjfZbKhTGpwDHdpY/eBVLKjuq98TZa960AgllbVEgTsR19dVb9HcV9QfeT+6ue4hE9015SR9LWtKCXL3XHXFy69DmRcCgyZCtomD05mqsyAmSJPeau68O3jgrlsiLjOHCyP2dO08t9NV39F8Z/Lt71v8AurtOCPbHhAHmj89Co3EIpHSD/EkVte63OHcdcXDYyHPoopXfkTrBju5DyqvOs7nc953PmauOScNXhYxKuuhrqhVBIP0dR3gkCS0eyoM8LYz+Xb3rf91UopohI8hw5jr8gvCWGUxMBaTz6Hc9lvcGYpla8ATAtFgOkry25dajmYnckk953qf4W4evobpupoDWygkqd28ATyj41pHhvFDbsSfUy/nXD+J2OmxDTGMwrprtsu28NubFhyJDlN9dPde3Cl0jEAAmCDI6eVczxeNe+xuXWLMxLbkkDUZhQeQ8BXWeHcjvJeDumlQDzK7k+omqJifk+x6OyrYLqDCuGt+kvQwWkbdKy4Mx0cBDxWvVdTgsRh24h5LgDQ1sfO9f4WvwViGTHWAjFQzwwBIBBU8xyNWrOL7PeuajMOQB0ABgQPZUdwpwTjExdm5dsm2lttRJZDyBAAAJPMirBmnDuI7VytvUrMWBBXqZ5E+NeXG2PkY3ICd6WOKxEBxVhw+HnY33UVgbpS4hUkHUOXr61v8AE2IZsQ4JMLAA6cgeXtrLB8N4g3F1W9K6gSSV2AM9DW3n2Q32vM6JqVoOxUQYiNz4VDbh5/TOGU8xpR2PT+Fqunh9QDmHI639FXVcrupIPeNq6bZaVUnqAfhVEXhrFEx2UT1LLA9e9Xy2kADuEeVU+DRSRl+ZpA056bqfxSRj8uUg81lSlKvqKlKUoihOLMY9uyuhipZwCRsYgn8KppxL/wAbe8aufFWBe7aXQuoq8wO6CPxqp/4Rf+pfyNc/j2yGbQGlqy3mUvhc1ujA3W1ksLgUGdwDp6+01BHFOebt7xqwYbJrvzK4mgh2cMF6wNP5VDf4Pf8AqX8jXjO2Yhlg8u5/S+OB0UllOa3Vw+KOskogKyZgnUNvIVV3x10mTdcn7TfnVsyzJL3zfEqUKtcUBQepXUfxFVs5FifqH8q7TgBDcL/s52efOuil45shLaBqlM8H5ndDXQXZlW0WAYkwVqPfHXW3a45P2jUrwnkt4NdL2yga2VBbaS3/AMrQOTYgbGy/lXPeJg52Ib5VkV0302XWeHCG4c+Zob6/tSHC2NuduFLsVIMgkmudY3iHE3nLtfuDUSQA7AKCZgAHkOVdK4ayq6t8M1tlUA7nvNc9xHBuNtsU+bO2kkBlAIYAwCN+vOsuDBwgPmb9f2upwT8OMQ8ki6G3zvstvg3Ob64yyvbOVd9LKzMQRB6E15cUZ/iLmKvg3nVUuMiqrMAAjFeh6xPtre4S4XxYxll3w7oiNqZmgAAKfHvivHiLhLGDFXiuHd1a4zqygEEOxbv6THsqxpa2c+G9ZdtvL8t/f+6UblGeYi3etlb9z6agguxBBYAggmr9xJmFw33XWwVYAAJA5Az8apeV8I4xr1oHDXFHaKSxAAChgSefcDV44gyi8b7stssrQQR6o/Co3Gg8wjy99aWtjH4c4hpBF0dtxXdRCY66plbjAj+o10ey8qD3gH4Vz5clxB2Flt/CPjXQraQAO4R5VpcHbIC/ODWnP7qHxUsOXLV6rKlKVfUVKUpREpSlEUVxPmD2cM7oYaQAdttTATvt1qgNneJP/kXffYfAbVe+LsI9zCuqCTKmBzhWBMVzz5nc+qf3G/KrnDmsMRJAu1A4k6QSgAmq/Ks+Q8Q3+wxRZy5tIrKTEjVqHPr9EHeoF88xJMnEXJ8GI+AgVLZBlV04bF+gwLooUEESV1ExPrFQJwdz6p/cb8q2YmReY+gOY9h3WtK+bymWT19z2Vn4Szy8TdD3C6rbLgNuQV8ee/jUe+dYhtzef2GPgIrZ4Qy64WvEoyg2ioLAiS3r9VR5wdwbG24P2T+VcP4nLm4hoj0FdN9Nl2vhsNdhyZNTfX9qc4ZzW814I1xmUg7MZ3Hid6jcRn192J7VlBMgKYgd20TW7wtg3+cBijAAGSQRUVdy66hKm20jbZTG3cYqA98/pmamrO/yrurrWQ+e7Qch3vspLI84vdsim6zKxghjPTx3FY5vnd83XAuMqqxACmORjmNzymsMiwVw4i2dDAAySQRAArzzbAXFvXPQbdyQQCQQTPP20zz+l5ms3z2TJD6jkOXdfcDnd9bi/rWILAEMZBE+PL2Vu8RZzeF5kW4yqsCFMbxMzz61GYLAXGuIBbb6Q/ZOwnnW7xHgbnzhzoYhoIIBPQD8KNfP6Z2pqxvsf0jmQ+oGg5HstO3nWIUyLz+0kjyNdCtPKg94B865suCuHYW3JP8ASa6RaSFA7gB5CqfBnSEvzE1pz+6n8VDBly1eqzpSlX1FSlKURaeOxbI1lQJ7S5pPgAjOf+NQ2Z8UNbuKFWbc3C7bSFtNbt6VBIks90QfA1NY7K7d7TrBJWdJDupEiDupB5Vi+TWDM2x6QIPPkX7QwZ29L0pHWO4URa4zZ3wzXbdo6xIC7HcGJEEahG43E+Fa+WcQ9pCqe3Ik3HVRbFtdbJDqzatUpcED6tpjaZR8utm2LZDaREem8yDM651TPWa8VyHDiItxCldiwlTJOqD6W7MZad2J5miKJsca2ysm3cOm3rY6QIPY9tET0UgFuWrbvjatcSlnNsYa52wYgpqt7Kq22LFgxUf6qLHOSegmtxsisHV+r2ddLDUwUiAu6g6ZgATEwKyfJrJcP2cOGLBgWBltMyQdwdCSDsdA22oi1sq4iS/cZERoAJD7QQraTy5TIInmN+hqOHFRFsYh2UW3tPdt2QjG49tYgh5jUZWVjbWBPUz2Dy63aLaFK6uY1MRzJ9FSYUSx2Ec68LeQYdW1C0J6btC+kHIQTCAsqkhYBgTRFG4zizsxd/UOz2w7G2NGy2raXHJctp/e21ieZ7pI2ruOvzYsjSt57RuXH06lXs9AYBdQJJa4I6QGnpPvj+HcNe/1bKtOoGZ3FwAODB3DaVkHY6V7hXrj8ps3ipuJLKCFYEqwDRqAZSDBhZEwdInkKIo7F8TCwrm4jMLatLqAA1y2mtlVNRbfkOe+1eV/jAW+07TDXV0a+ts6mtorwoDEmdQWY+lt3EyhyWxrL9kNR9ccwdhMCdKzHPSJmKzfKbJYMbYLAkgydizKx69Si+7RFFvxXpYq+GuKfSA3tnUyadlAad9YE9+3dPpieKFW5oFl3jVqIKQoV0tyZMmWdoA+rbwneu5LYYybYLQwDSZHaMrtDTIlraHb+EUsZNYQELbAmJ3O+lzcEmZPpszT1J3oijLfEjdq4KA2kUMzyARrvPbXbui2xnuIqYwOMF1NYBCknTMekoMBh4HmPAitLF8NWHRkAKB0Ft9JPpWwSdJnb9phq5jUYIqTRAAAAAAIAHIAdwoiypSlESlKURKUpREpSlESlKURKUpREpSlESlKURKUpREpSlESlKURf//Z"/>
          <p:cNvSpPr>
            <a:spLocks noChangeAspect="1" noChangeArrowheads="1"/>
          </p:cNvSpPr>
          <p:nvPr/>
        </p:nvSpPr>
        <p:spPr bwMode="auto">
          <a:xfrm>
            <a:off x="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7173" name="Picture 5"/>
          <p:cNvPicPr>
            <a:picLocks noChangeAspect="1" noChangeArrowheads="1"/>
          </p:cNvPicPr>
          <p:nvPr/>
        </p:nvPicPr>
        <p:blipFill>
          <a:blip r:embed="rId18" cstate="print"/>
          <a:srcRect/>
          <a:stretch>
            <a:fillRect/>
          </a:stretch>
        </p:blipFill>
        <p:spPr bwMode="auto">
          <a:xfrm>
            <a:off x="4355976" y="3933056"/>
            <a:ext cx="843494" cy="667321"/>
          </a:xfrm>
          <a:prstGeom prst="rect">
            <a:avLst/>
          </a:prstGeom>
          <a:noFill/>
          <a:ln w="9525">
            <a:solidFill>
              <a:schemeClr val="tx1"/>
            </a:solidFill>
            <a:miter lim="800000"/>
            <a:headEnd/>
            <a:tailEnd/>
          </a:ln>
        </p:spPr>
      </p:pic>
      <p:pic>
        <p:nvPicPr>
          <p:cNvPr id="1026" name="Picture 2" descr="http://www.biomedbridges.eu/sites/biomedbridges.eu/themes/custom/biomedbridges/logo.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524328" y="5784815"/>
            <a:ext cx="1273749" cy="274346"/>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Arrow Connector 41"/>
          <p:cNvCxnSpPr/>
          <p:nvPr/>
        </p:nvCxnSpPr>
        <p:spPr>
          <a:xfrm flipV="1">
            <a:off x="1979712" y="1916832"/>
            <a:ext cx="0" cy="3528392"/>
          </a:xfrm>
          <a:prstGeom prst="straightConnector1">
            <a:avLst/>
          </a:prstGeom>
          <a:ln w="762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2483768" y="6525344"/>
            <a:ext cx="3024336" cy="0"/>
          </a:xfrm>
          <a:prstGeom prst="straightConnector1">
            <a:avLst/>
          </a:prstGeom>
          <a:ln w="762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2195736" y="1052736"/>
            <a:ext cx="3456384" cy="25922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latin typeface="Segoe UI" panose="020B0502040204020203" pitchFamily="34" charset="0"/>
                <a:cs typeface="Segoe UI" panose="020B0502040204020203" pitchFamily="34" charset="0"/>
              </a:rPr>
              <a:t>User Support Teams </a:t>
            </a:r>
          </a:p>
          <a:p>
            <a:pPr algn="ctr"/>
            <a:r>
              <a:rPr lang="en-GB" sz="2000" b="1" dirty="0" smtClean="0">
                <a:solidFill>
                  <a:schemeClr val="tx1"/>
                </a:solidFill>
                <a:latin typeface="Segoe UI" panose="020B0502040204020203" pitchFamily="34" charset="0"/>
                <a:cs typeface="Segoe UI" panose="020B0502040204020203" pitchFamily="34" charset="0"/>
              </a:rPr>
              <a:t>of the </a:t>
            </a:r>
          </a:p>
          <a:p>
            <a:pPr algn="ctr"/>
            <a:r>
              <a:rPr lang="en-GB" sz="2000" b="1" dirty="0" smtClean="0">
                <a:solidFill>
                  <a:schemeClr val="tx1"/>
                </a:solidFill>
                <a:latin typeface="Segoe UI" panose="020B0502040204020203" pitchFamily="34" charset="0"/>
                <a:cs typeface="Segoe UI" panose="020B0502040204020203" pitchFamily="34" charset="0"/>
              </a:rPr>
              <a:t>National Grid Infrastructures</a:t>
            </a:r>
            <a:endParaRPr lang="en-GB" sz="2000" b="1" dirty="0">
              <a:solidFill>
                <a:schemeClr val="tx1"/>
              </a:solidFill>
              <a:latin typeface="Segoe UI" panose="020B0502040204020203" pitchFamily="34" charset="0"/>
              <a:cs typeface="Segoe UI" panose="020B0502040204020203" pitchFamily="34" charset="0"/>
            </a:endParaRPr>
          </a:p>
        </p:txBody>
      </p:sp>
      <p:sp>
        <p:nvSpPr>
          <p:cNvPr id="51" name="Rectangle 50"/>
          <p:cNvSpPr/>
          <p:nvPr/>
        </p:nvSpPr>
        <p:spPr>
          <a:xfrm>
            <a:off x="2195736" y="3645024"/>
            <a:ext cx="3456384" cy="25922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Segoe UI" panose="020B0502040204020203" pitchFamily="34" charset="0"/>
                <a:cs typeface="Segoe UI" panose="020B0502040204020203" pitchFamily="34" charset="0"/>
              </a:rPr>
              <a:t>EGI.eu </a:t>
            </a:r>
            <a:br>
              <a:rPr lang="en-GB" b="1" dirty="0" smtClean="0">
                <a:solidFill>
                  <a:schemeClr val="tx1"/>
                </a:solidFill>
                <a:latin typeface="Segoe UI" panose="020B0502040204020203" pitchFamily="34" charset="0"/>
                <a:cs typeface="Segoe UI" panose="020B0502040204020203" pitchFamily="34" charset="0"/>
              </a:rPr>
            </a:br>
            <a:r>
              <a:rPr lang="en-GB" b="1" dirty="0" smtClean="0">
                <a:solidFill>
                  <a:schemeClr val="tx1"/>
                </a:solidFill>
                <a:latin typeface="Segoe UI" panose="020B0502040204020203" pitchFamily="34" charset="0"/>
                <a:cs typeface="Segoe UI" panose="020B0502040204020203" pitchFamily="34" charset="0"/>
              </a:rPr>
              <a:t>User Community Support Team</a:t>
            </a:r>
          </a:p>
          <a:p>
            <a:pPr algn="ctr"/>
            <a:r>
              <a:rPr lang="en-GB" b="1" dirty="0" smtClean="0">
                <a:solidFill>
                  <a:schemeClr val="tx1"/>
                </a:solidFill>
                <a:latin typeface="Segoe UI" panose="020B0502040204020203" pitchFamily="34" charset="0"/>
                <a:cs typeface="Segoe UI" panose="020B0502040204020203" pitchFamily="34" charset="0"/>
              </a:rPr>
              <a:t/>
            </a:r>
            <a:br>
              <a:rPr lang="en-GB" b="1" dirty="0" smtClean="0">
                <a:solidFill>
                  <a:schemeClr val="tx1"/>
                </a:solidFill>
                <a:latin typeface="Segoe UI" panose="020B0502040204020203" pitchFamily="34" charset="0"/>
                <a:cs typeface="Segoe UI" panose="020B0502040204020203" pitchFamily="34" charset="0"/>
              </a:rPr>
            </a:br>
            <a:r>
              <a:rPr lang="en-GB" b="1" dirty="0" smtClean="0">
                <a:solidFill>
                  <a:schemeClr val="tx1"/>
                </a:solidFill>
                <a:latin typeface="Segoe UI" panose="020B0502040204020203" pitchFamily="34" charset="0"/>
                <a:cs typeface="Segoe UI" panose="020B0502040204020203" pitchFamily="34" charset="0"/>
              </a:rPr>
              <a:t>&amp;</a:t>
            </a:r>
          </a:p>
          <a:p>
            <a:pPr algn="ctr"/>
            <a:r>
              <a:rPr lang="en-GB" b="1" dirty="0" smtClean="0">
                <a:solidFill>
                  <a:schemeClr val="tx1"/>
                </a:solidFill>
                <a:latin typeface="Segoe UI" panose="020B0502040204020203" pitchFamily="34" charset="0"/>
                <a:cs typeface="Segoe UI" panose="020B0502040204020203" pitchFamily="34" charset="0"/>
              </a:rPr>
              <a:t/>
            </a:r>
            <a:br>
              <a:rPr lang="en-GB" b="1" dirty="0" smtClean="0">
                <a:solidFill>
                  <a:schemeClr val="tx1"/>
                </a:solidFill>
                <a:latin typeface="Segoe UI" panose="020B0502040204020203" pitchFamily="34" charset="0"/>
                <a:cs typeface="Segoe UI" panose="020B0502040204020203" pitchFamily="34" charset="0"/>
              </a:rPr>
            </a:br>
            <a:r>
              <a:rPr lang="en-GB" b="1" dirty="0" smtClean="0">
                <a:solidFill>
                  <a:schemeClr val="tx1"/>
                </a:solidFill>
                <a:latin typeface="Segoe UI" panose="020B0502040204020203" pitchFamily="34" charset="0"/>
                <a:cs typeface="Segoe UI" panose="020B0502040204020203" pitchFamily="34" charset="0"/>
              </a:rPr>
              <a:t>Technology/community-specific </a:t>
            </a:r>
          </a:p>
          <a:p>
            <a:pPr algn="ctr"/>
            <a:r>
              <a:rPr lang="en-GB" b="1" dirty="0" smtClean="0">
                <a:solidFill>
                  <a:schemeClr val="tx1"/>
                </a:solidFill>
                <a:latin typeface="Segoe UI" panose="020B0502040204020203" pitchFamily="34" charset="0"/>
                <a:cs typeface="Segoe UI" panose="020B0502040204020203" pitchFamily="34" charset="0"/>
              </a:rPr>
              <a:t>Support teams</a:t>
            </a:r>
            <a:endParaRPr lang="en-GB" b="1"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9024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par>
                          <p:cTn id="9" fill="hold">
                            <p:stCondLst>
                              <p:cond delay="0"/>
                            </p:stCondLst>
                            <p:childTnLst>
                              <p:par>
                                <p:cTn id="10" presetID="6" presetClass="emph" presetSubtype="0" fill="hold" nodeType="afterEffect">
                                  <p:stCondLst>
                                    <p:cond delay="0"/>
                                  </p:stCondLst>
                                  <p:childTnLst>
                                    <p:animScale>
                                      <p:cBhvr>
                                        <p:cTn id="11" dur="2000" fill="hold"/>
                                        <p:tgtEl>
                                          <p:spTgt spid="48"/>
                                        </p:tgtEl>
                                      </p:cBhvr>
                                      <p:by x="150000" y="150000"/>
                                    </p:animScale>
                                  </p:childTnLst>
                                </p:cTn>
                              </p:par>
                              <p:par>
                                <p:cTn id="12" presetID="6" presetClass="emph" presetSubtype="0" fill="hold" nodeType="withEffect">
                                  <p:stCondLst>
                                    <p:cond delay="0"/>
                                  </p:stCondLst>
                                  <p:childTnLst>
                                    <p:animScale>
                                      <p:cBhvr>
                                        <p:cTn id="13" dur="2000" fill="hold"/>
                                        <p:tgtEl>
                                          <p:spTgt spid="42"/>
                                        </p:tgtEl>
                                      </p:cBhvr>
                                      <p:by x="150000" y="150000"/>
                                    </p:animScale>
                                  </p:childTnLst>
                                </p:cTn>
                              </p:par>
                              <p:par>
                                <p:cTn id="14" presetID="1"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Doing it: Engagement</a:t>
            </a:r>
            <a:endParaRPr lang="en-GB" dirty="0"/>
          </a:p>
        </p:txBody>
      </p:sp>
      <p:sp>
        <p:nvSpPr>
          <p:cNvPr id="3" name="Content Placeholder 2"/>
          <p:cNvSpPr>
            <a:spLocks noGrp="1"/>
          </p:cNvSpPr>
          <p:nvPr>
            <p:ph sz="half" idx="2"/>
          </p:nvPr>
        </p:nvSpPr>
        <p:spPr>
          <a:prstGeom prst="rect">
            <a:avLst/>
          </a:prstGeom>
        </p:spPr>
        <p:txBody>
          <a:bodyPr/>
          <a:lstStyle/>
          <a:p>
            <a:r>
              <a:rPr lang="en-GB" sz="2000" dirty="0"/>
              <a:t>Engagement strategy</a:t>
            </a:r>
          </a:p>
          <a:p>
            <a:pPr lvl="1"/>
            <a:r>
              <a:rPr lang="en-US" sz="1800" dirty="0">
                <a:hlinkClick r:id="rId3"/>
              </a:rPr>
              <a:t>http://go.egi.eu/engagementstrategy</a:t>
            </a:r>
            <a:r>
              <a:rPr lang="en-US" sz="1800" dirty="0"/>
              <a:t> </a:t>
            </a:r>
            <a:endParaRPr lang="en-GB" sz="1800" dirty="0"/>
          </a:p>
          <a:p>
            <a:pPr lvl="1"/>
            <a:r>
              <a:rPr lang="en-GB" sz="1800" dirty="0" smtClean="0"/>
              <a:t>To define what</a:t>
            </a:r>
            <a:r>
              <a:rPr lang="en-GB" sz="1800" dirty="0"/>
              <a:t>, </a:t>
            </a:r>
            <a:r>
              <a:rPr lang="en-GB" sz="1800" dirty="0" smtClean="0"/>
              <a:t>why, who</a:t>
            </a:r>
            <a:r>
              <a:rPr lang="en-GB" sz="1800" dirty="0"/>
              <a:t>, how, </a:t>
            </a:r>
            <a:r>
              <a:rPr lang="en-GB" sz="1800" dirty="0" smtClean="0"/>
              <a:t>when</a:t>
            </a:r>
          </a:p>
          <a:p>
            <a:pPr lvl="1"/>
            <a:r>
              <a:rPr lang="en-US" sz="1800" dirty="0" smtClean="0"/>
              <a:t>Monthly Engagement meetings</a:t>
            </a:r>
            <a:endParaRPr lang="en-GB" sz="2000" dirty="0"/>
          </a:p>
          <a:p>
            <a:r>
              <a:rPr lang="en-US" sz="2000" dirty="0" smtClean="0"/>
              <a:t>Coordination, implementation and support from EGI-Engage</a:t>
            </a:r>
            <a:endParaRPr lang="en-US" sz="2000" dirty="0"/>
          </a:p>
        </p:txBody>
      </p:sp>
      <p:sp>
        <p:nvSpPr>
          <p:cNvPr id="5" name="Footer Placeholder 4"/>
          <p:cNvSpPr>
            <a:spLocks noGrp="1"/>
          </p:cNvSpPr>
          <p:nvPr>
            <p:ph type="ftr" sz="quarter" idx="11"/>
          </p:nvPr>
        </p:nvSpPr>
        <p:spPr/>
        <p:txBody>
          <a:bodyPr/>
          <a:lstStyle/>
          <a:p>
            <a:pPr>
              <a:defRPr/>
            </a:pPr>
            <a:r>
              <a:rPr lang="en-GB" smtClean="0"/>
              <a:t>NeIC 2015 conference, May 5-8 2015 Espoo Finland</a:t>
            </a:r>
            <a:endParaRPr lang="en-US"/>
          </a:p>
        </p:txBody>
      </p:sp>
      <p:sp>
        <p:nvSpPr>
          <p:cNvPr id="7" name="Rectangle 6"/>
          <p:cNvSpPr/>
          <p:nvPr/>
        </p:nvSpPr>
        <p:spPr>
          <a:xfrm>
            <a:off x="6516216" y="4005064"/>
            <a:ext cx="2153928" cy="3362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solidFill>
                  <a:schemeClr val="bg1"/>
                </a:solidFill>
              </a:rPr>
              <a:t>NGI International Liaisons</a:t>
            </a:r>
            <a:endParaRPr lang="en-GB" sz="1200" dirty="0">
              <a:solidFill>
                <a:schemeClr val="bg1"/>
              </a:solidFill>
            </a:endParaRPr>
          </a:p>
        </p:txBody>
      </p:sp>
      <p:sp>
        <p:nvSpPr>
          <p:cNvPr id="8" name="Rectangle 7"/>
          <p:cNvSpPr/>
          <p:nvPr/>
        </p:nvSpPr>
        <p:spPr>
          <a:xfrm>
            <a:off x="6516216" y="4437112"/>
            <a:ext cx="2153928" cy="3362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solidFill>
                  <a:schemeClr val="tx1"/>
                </a:solidFill>
              </a:rPr>
              <a:t>Champions</a:t>
            </a:r>
            <a:endParaRPr lang="en-GB" sz="1200" dirty="0">
              <a:solidFill>
                <a:schemeClr val="tx1"/>
              </a:solidFill>
            </a:endParaRPr>
          </a:p>
        </p:txBody>
      </p:sp>
      <p:sp>
        <p:nvSpPr>
          <p:cNvPr id="9" name="Rectangle 8"/>
          <p:cNvSpPr/>
          <p:nvPr/>
        </p:nvSpPr>
        <p:spPr>
          <a:xfrm>
            <a:off x="6522520" y="4897377"/>
            <a:ext cx="2153928" cy="3362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solidFill>
                  <a:schemeClr val="tx1"/>
                </a:solidFill>
              </a:rPr>
              <a:t>Heavy User Communities </a:t>
            </a:r>
            <a:br>
              <a:rPr lang="en-US" sz="1200" dirty="0" smtClean="0">
                <a:solidFill>
                  <a:schemeClr val="tx1"/>
                </a:solidFill>
              </a:rPr>
            </a:br>
            <a:r>
              <a:rPr lang="en-US" sz="1200" dirty="0" smtClean="0">
                <a:solidFill>
                  <a:schemeClr val="tx1"/>
                </a:solidFill>
              </a:rPr>
              <a:t>(User Community Board)</a:t>
            </a:r>
            <a:endParaRPr lang="en-GB" sz="1200" dirty="0">
              <a:solidFill>
                <a:schemeClr val="tx1"/>
              </a:solidFill>
            </a:endParaRPr>
          </a:p>
        </p:txBody>
      </p:sp>
      <p:sp>
        <p:nvSpPr>
          <p:cNvPr id="11" name="Rectangle 10"/>
          <p:cNvSpPr/>
          <p:nvPr/>
        </p:nvSpPr>
        <p:spPr>
          <a:xfrm>
            <a:off x="6516216" y="3573016"/>
            <a:ext cx="2153928" cy="3362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t>EGI.eu teams</a:t>
            </a:r>
            <a:endParaRPr lang="en-GB" sz="1200" dirty="0"/>
          </a:p>
        </p:txBody>
      </p:sp>
      <p:sp>
        <p:nvSpPr>
          <p:cNvPr id="13" name="Oval 12"/>
          <p:cNvSpPr/>
          <p:nvPr/>
        </p:nvSpPr>
        <p:spPr>
          <a:xfrm>
            <a:off x="4205838" y="4564616"/>
            <a:ext cx="1446282" cy="48353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wrap="none" lIns="0" rIns="0" rtlCol="0" anchor="ctr"/>
          <a:lstStyle/>
          <a:p>
            <a:pPr algn="ctr"/>
            <a:r>
              <a:rPr lang="en-US" sz="1200" dirty="0" smtClean="0">
                <a:solidFill>
                  <a:schemeClr val="tx1"/>
                </a:solidFill>
              </a:rPr>
              <a:t>Technologies</a:t>
            </a:r>
            <a:endParaRPr lang="en-GB" sz="1200" dirty="0">
              <a:solidFill>
                <a:schemeClr val="tx1"/>
              </a:solidFill>
            </a:endParaRPr>
          </a:p>
        </p:txBody>
      </p:sp>
      <p:sp>
        <p:nvSpPr>
          <p:cNvPr id="14" name="Oval 13"/>
          <p:cNvSpPr/>
          <p:nvPr/>
        </p:nvSpPr>
        <p:spPr>
          <a:xfrm>
            <a:off x="4202032" y="3937067"/>
            <a:ext cx="1449743" cy="48353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wrap="none" lIns="0" rIns="0" rtlCol="0" anchor="ctr"/>
          <a:lstStyle/>
          <a:p>
            <a:pPr algn="ctr"/>
            <a:r>
              <a:rPr lang="en-US" sz="1200" dirty="0" smtClean="0">
                <a:solidFill>
                  <a:schemeClr val="tx1"/>
                </a:solidFill>
              </a:rPr>
              <a:t>Coordination</a:t>
            </a:r>
            <a:endParaRPr lang="en-GB" sz="1200" dirty="0">
              <a:solidFill>
                <a:schemeClr val="tx1"/>
              </a:solidFill>
            </a:endParaRPr>
          </a:p>
        </p:txBody>
      </p:sp>
      <p:sp>
        <p:nvSpPr>
          <p:cNvPr id="15" name="Oval 14"/>
          <p:cNvSpPr/>
          <p:nvPr/>
        </p:nvSpPr>
        <p:spPr>
          <a:xfrm>
            <a:off x="4205838" y="5237378"/>
            <a:ext cx="1446282" cy="48353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wrap="none" lIns="0" rIns="0" rtlCol="0" anchor="ctr"/>
          <a:lstStyle/>
          <a:p>
            <a:pPr algn="ctr"/>
            <a:r>
              <a:rPr lang="en-US" sz="1200" dirty="0" smtClean="0">
                <a:solidFill>
                  <a:schemeClr val="tx1"/>
                </a:solidFill>
              </a:rPr>
              <a:t>Support</a:t>
            </a:r>
            <a:endParaRPr lang="en-GB" sz="1200" dirty="0">
              <a:solidFill>
                <a:schemeClr val="tx1"/>
              </a:solidFill>
            </a:endParaRPr>
          </a:p>
        </p:txBody>
      </p:sp>
      <p:sp>
        <p:nvSpPr>
          <p:cNvPr id="18" name="Rectangle 17"/>
          <p:cNvSpPr/>
          <p:nvPr/>
        </p:nvSpPr>
        <p:spPr>
          <a:xfrm>
            <a:off x="6516216" y="5829017"/>
            <a:ext cx="2153928" cy="33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Collaborating projects</a:t>
            </a:r>
            <a:endParaRPr lang="en-GB" sz="1200" dirty="0">
              <a:solidFill>
                <a:schemeClr val="bg1"/>
              </a:solidFill>
            </a:endParaRPr>
          </a:p>
        </p:txBody>
      </p:sp>
      <p:sp>
        <p:nvSpPr>
          <p:cNvPr id="22" name="Right Arrow 21"/>
          <p:cNvSpPr/>
          <p:nvPr/>
        </p:nvSpPr>
        <p:spPr>
          <a:xfrm>
            <a:off x="5724128" y="3861048"/>
            <a:ext cx="648072" cy="1999712"/>
          </a:xfrm>
          <a:prstGeom prst="rightArrow">
            <a:avLst>
              <a:gd name="adj1" fmla="val 76777"/>
              <a:gd name="adj2"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600" dirty="0"/>
          </a:p>
        </p:txBody>
      </p:sp>
      <p:sp>
        <p:nvSpPr>
          <p:cNvPr id="24" name="Rectangle 23"/>
          <p:cNvSpPr/>
          <p:nvPr/>
        </p:nvSpPr>
        <p:spPr>
          <a:xfrm>
            <a:off x="2195736" y="4276584"/>
            <a:ext cx="1171089" cy="10816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schemeClr val="tx1"/>
                </a:solidFill>
              </a:rPr>
              <a:t>EGI-Engage</a:t>
            </a:r>
            <a:endParaRPr lang="en-GB" sz="1600" dirty="0">
              <a:solidFill>
                <a:schemeClr val="tx1"/>
              </a:solidFill>
            </a:endParaRPr>
          </a:p>
        </p:txBody>
      </p:sp>
      <p:cxnSp>
        <p:nvCxnSpPr>
          <p:cNvPr id="26" name="Straight Arrow Connector 25"/>
          <p:cNvCxnSpPr>
            <a:endCxn id="14" idx="2"/>
          </p:cNvCxnSpPr>
          <p:nvPr/>
        </p:nvCxnSpPr>
        <p:spPr>
          <a:xfrm flipV="1">
            <a:off x="3366825" y="4178834"/>
            <a:ext cx="835207" cy="241766"/>
          </a:xfrm>
          <a:prstGeom prst="straightConnector1">
            <a:avLst/>
          </a:prstGeom>
          <a:ln>
            <a:tailEnd type="triangle" w="med"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4" idx="3"/>
            <a:endCxn id="13" idx="2"/>
          </p:cNvCxnSpPr>
          <p:nvPr/>
        </p:nvCxnSpPr>
        <p:spPr>
          <a:xfrm flipV="1">
            <a:off x="3366825" y="4806383"/>
            <a:ext cx="839013" cy="11040"/>
          </a:xfrm>
          <a:prstGeom prst="straightConnector1">
            <a:avLst/>
          </a:prstGeom>
          <a:ln>
            <a:tailEnd type="triangle" w="med"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5" idx="2"/>
          </p:cNvCxnSpPr>
          <p:nvPr/>
        </p:nvCxnSpPr>
        <p:spPr>
          <a:xfrm>
            <a:off x="3366825" y="5237378"/>
            <a:ext cx="839013" cy="241767"/>
          </a:xfrm>
          <a:prstGeom prst="straightConnector1">
            <a:avLst/>
          </a:prstGeom>
          <a:ln>
            <a:tailEnd type="triangle" w="med" len="lg"/>
          </a:ln>
        </p:spPr>
        <p:style>
          <a:lnRef idx="1">
            <a:schemeClr val="accent1"/>
          </a:lnRef>
          <a:fillRef idx="0">
            <a:schemeClr val="accent1"/>
          </a:fillRef>
          <a:effectRef idx="0">
            <a:schemeClr val="accent1"/>
          </a:effectRef>
          <a:fontRef idx="minor">
            <a:schemeClr val="tx1"/>
          </a:fontRef>
        </p:style>
      </p:cxnSp>
      <p:sp>
        <p:nvSpPr>
          <p:cNvPr id="34" name="Right Bracket 33"/>
          <p:cNvSpPr/>
          <p:nvPr/>
        </p:nvSpPr>
        <p:spPr>
          <a:xfrm>
            <a:off x="8670144" y="3501008"/>
            <a:ext cx="150328" cy="273630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36" name="Elbow Connector 35"/>
          <p:cNvCxnSpPr>
            <a:stCxn id="34" idx="2"/>
            <a:endCxn id="1026" idx="1"/>
          </p:cNvCxnSpPr>
          <p:nvPr/>
        </p:nvCxnSpPr>
        <p:spPr>
          <a:xfrm rot="10800000" flipV="1">
            <a:off x="395538" y="4869160"/>
            <a:ext cx="8424935" cy="108808"/>
          </a:xfrm>
          <a:prstGeom prst="bentConnector5">
            <a:avLst>
              <a:gd name="adj1" fmla="val -1794"/>
              <a:gd name="adj2" fmla="val -1404730"/>
              <a:gd name="adj3" fmla="val 102713"/>
            </a:avLst>
          </a:prstGeom>
          <a:ln>
            <a:tailEnd type="triangle" w="med" len="lg"/>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7" y="3862639"/>
            <a:ext cx="1512168" cy="223065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cxnSp>
        <p:nvCxnSpPr>
          <p:cNvPr id="49" name="Straight Arrow Connector 48"/>
          <p:cNvCxnSpPr>
            <a:endCxn id="24" idx="1"/>
          </p:cNvCxnSpPr>
          <p:nvPr/>
        </p:nvCxnSpPr>
        <p:spPr>
          <a:xfrm flipV="1">
            <a:off x="1907705" y="4817423"/>
            <a:ext cx="288031" cy="17"/>
          </a:xfrm>
          <a:prstGeom prst="straightConnector1">
            <a:avLst/>
          </a:prstGeom>
          <a:ln>
            <a:tailEnd type="triangle" w="med" len="lg"/>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522520" y="5378114"/>
            <a:ext cx="2153928" cy="3362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solidFill>
                  <a:schemeClr val="bg1"/>
                </a:solidFill>
              </a:rPr>
              <a:t>Distributed Competence Centre</a:t>
            </a:r>
            <a:endParaRPr lang="en-GB" sz="1200" dirty="0">
              <a:solidFill>
                <a:schemeClr val="bg1"/>
              </a:solidFill>
            </a:endParaRPr>
          </a:p>
        </p:txBody>
      </p:sp>
    </p:spTree>
    <p:extLst>
      <p:ext uri="{BB962C8B-B14F-4D97-AF65-F5344CB8AC3E}">
        <p14:creationId xmlns:p14="http://schemas.microsoft.com/office/powerpoint/2010/main" val="1905952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From needs to solutions</a:t>
            </a:r>
            <a:endParaRPr lang="en-GB" sz="4800" dirty="0"/>
          </a:p>
        </p:txBody>
      </p:sp>
      <p:sp>
        <p:nvSpPr>
          <p:cNvPr id="12" name="Flowchart: Process 11"/>
          <p:cNvSpPr/>
          <p:nvPr/>
        </p:nvSpPr>
        <p:spPr bwMode="auto">
          <a:xfrm>
            <a:off x="7092280" y="4691742"/>
            <a:ext cx="1506420" cy="781031"/>
          </a:xfrm>
          <a:prstGeom prst="flowChartProcess">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charset="0"/>
              </a:rPr>
              <a:t>Excellent science</a:t>
            </a:r>
          </a:p>
        </p:txBody>
      </p:sp>
      <p:sp>
        <p:nvSpPr>
          <p:cNvPr id="6" name="Right Arrow 5"/>
          <p:cNvSpPr/>
          <p:nvPr/>
        </p:nvSpPr>
        <p:spPr bwMode="auto">
          <a:xfrm>
            <a:off x="1630572" y="3381591"/>
            <a:ext cx="7333916" cy="748170"/>
          </a:xfrm>
          <a:prstGeom prst="rightArrow">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7" name="Down Arrow Callout 6"/>
          <p:cNvSpPr/>
          <p:nvPr/>
        </p:nvSpPr>
        <p:spPr bwMode="auto">
          <a:xfrm>
            <a:off x="1475656" y="2069262"/>
            <a:ext cx="1729792" cy="1629168"/>
          </a:xfrm>
          <a:prstGeom prst="downArrowCallout">
            <a:avLst>
              <a:gd name="adj1" fmla="val 23980"/>
              <a:gd name="adj2" fmla="val 25825"/>
              <a:gd name="adj3" fmla="val 25000"/>
              <a:gd name="adj4" fmla="val 67411"/>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0" bIns="4572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effectLst/>
                <a:latin typeface="Arial" charset="0"/>
              </a:rPr>
              <a:t>Events and communication</a:t>
            </a:r>
          </a:p>
        </p:txBody>
      </p:sp>
      <p:sp>
        <p:nvSpPr>
          <p:cNvPr id="8" name="Down Arrow Callout 7"/>
          <p:cNvSpPr/>
          <p:nvPr/>
        </p:nvSpPr>
        <p:spPr bwMode="auto">
          <a:xfrm>
            <a:off x="4214292" y="2089978"/>
            <a:ext cx="1653852" cy="1660645"/>
          </a:xfrm>
          <a:prstGeom prst="downArrowCallout">
            <a:avLst>
              <a:gd name="adj1" fmla="val 25000"/>
              <a:gd name="adj2" fmla="val 25000"/>
              <a:gd name="adj3" fmla="val 25000"/>
              <a:gd name="adj4" fmla="val 65021"/>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effectLst/>
                <a:latin typeface="Arial" charset="0"/>
              </a:rPr>
              <a:t>Consultancy and support</a:t>
            </a:r>
            <a:endParaRPr lang="en-GB" sz="1600" b="1" dirty="0" smtClean="0">
              <a:latin typeface="Arial" charset="0"/>
            </a:endParaRPr>
          </a:p>
        </p:txBody>
      </p:sp>
      <p:sp>
        <p:nvSpPr>
          <p:cNvPr id="9" name="Striped Right Arrow 8"/>
          <p:cNvSpPr/>
          <p:nvPr/>
        </p:nvSpPr>
        <p:spPr bwMode="auto">
          <a:xfrm rot="5400000">
            <a:off x="2098386" y="3817104"/>
            <a:ext cx="907622" cy="727237"/>
          </a:xfrm>
          <a:prstGeom prst="stripedRightArrow">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11" name="Striped Right Arrow 10"/>
          <p:cNvSpPr/>
          <p:nvPr/>
        </p:nvSpPr>
        <p:spPr bwMode="auto">
          <a:xfrm rot="5400000">
            <a:off x="7433476" y="3855773"/>
            <a:ext cx="907622" cy="727237"/>
          </a:xfrm>
          <a:prstGeom prst="stripedRightArrow">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36" name="Down Arrow Callout 35"/>
          <p:cNvSpPr/>
          <p:nvPr/>
        </p:nvSpPr>
        <p:spPr bwMode="auto">
          <a:xfrm>
            <a:off x="6808652" y="2089978"/>
            <a:ext cx="1723788" cy="1660645"/>
          </a:xfrm>
          <a:prstGeom prst="downArrowCallout">
            <a:avLst>
              <a:gd name="adj1" fmla="val 25000"/>
              <a:gd name="adj2" fmla="val 25000"/>
              <a:gd name="adj3" fmla="val 25000"/>
              <a:gd name="adj4" fmla="val 65522"/>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effectLst/>
                <a:latin typeface="Arial" charset="0"/>
              </a:rPr>
              <a:t>Virtual Teams </a:t>
            </a:r>
            <a:r>
              <a:rPr kumimoji="0" lang="en-GB" sz="1600" b="1" i="0" u="none" strike="noStrike" cap="none" normalizeH="0" dirty="0" smtClean="0">
                <a:ln>
                  <a:noFill/>
                </a:ln>
                <a:effectLst/>
                <a:latin typeface="Arial" charset="0"/>
              </a:rPr>
              <a:t>and</a:t>
            </a:r>
            <a:r>
              <a:rPr kumimoji="0" lang="en-GB" sz="1600" b="1" i="0" u="none" strike="noStrike" cap="none" normalizeH="0" baseline="0" dirty="0" smtClean="0">
                <a:ln>
                  <a:noFill/>
                </a:ln>
                <a:effectLst/>
                <a:latin typeface="Arial" charset="0"/>
              </a:rPr>
              <a:t/>
            </a:r>
            <a:br>
              <a:rPr kumimoji="0" lang="en-GB" sz="1600" b="1" i="0" u="none" strike="noStrike" cap="none" normalizeH="0" baseline="0" dirty="0" smtClean="0">
                <a:ln>
                  <a:noFill/>
                </a:ln>
                <a:effectLst/>
                <a:latin typeface="Arial" charset="0"/>
              </a:rPr>
            </a:br>
            <a:r>
              <a:rPr kumimoji="0" lang="en-GB" sz="1600" b="1" u="none" strike="noStrike" cap="none" normalizeH="0" baseline="0" dirty="0" smtClean="0">
                <a:ln>
                  <a:noFill/>
                </a:ln>
                <a:effectLst/>
                <a:latin typeface="Arial" charset="0"/>
              </a:rPr>
              <a:t>Competence Centres</a:t>
            </a:r>
            <a:endParaRPr lang="en-GB" sz="1600" b="1" dirty="0" smtClean="0">
              <a:latin typeface="Arial" charset="0"/>
            </a:endParaRPr>
          </a:p>
        </p:txBody>
      </p:sp>
      <p:sp>
        <p:nvSpPr>
          <p:cNvPr id="18" name="TextBox 17"/>
          <p:cNvSpPr txBox="1"/>
          <p:nvPr/>
        </p:nvSpPr>
        <p:spPr>
          <a:xfrm>
            <a:off x="1619672" y="1630244"/>
            <a:ext cx="1535998" cy="461665"/>
          </a:xfrm>
          <a:prstGeom prst="rect">
            <a:avLst/>
          </a:prstGeom>
          <a:noFill/>
        </p:spPr>
        <p:txBody>
          <a:bodyPr wrap="none" rtlCol="0">
            <a:spAutoFit/>
          </a:bodyPr>
          <a:lstStyle/>
          <a:p>
            <a:r>
              <a:rPr lang="en-GB" sz="2400" b="1" dirty="0" smtClean="0"/>
              <a:t>Outreach</a:t>
            </a:r>
            <a:endParaRPr lang="en-GB" sz="2400" b="1" dirty="0"/>
          </a:p>
        </p:txBody>
      </p:sp>
      <p:sp>
        <p:nvSpPr>
          <p:cNvPr id="19" name="TextBox 18"/>
          <p:cNvSpPr txBox="1"/>
          <p:nvPr/>
        </p:nvSpPr>
        <p:spPr>
          <a:xfrm>
            <a:off x="4067944" y="1260912"/>
            <a:ext cx="1997663" cy="830997"/>
          </a:xfrm>
          <a:prstGeom prst="rect">
            <a:avLst/>
          </a:prstGeom>
          <a:noFill/>
        </p:spPr>
        <p:txBody>
          <a:bodyPr wrap="none" rtlCol="0">
            <a:spAutoFit/>
          </a:bodyPr>
          <a:lstStyle/>
          <a:p>
            <a:pPr algn="ctr"/>
            <a:r>
              <a:rPr lang="en-GB" sz="2400" b="1" dirty="0" smtClean="0"/>
              <a:t>Technical</a:t>
            </a:r>
            <a:br>
              <a:rPr lang="en-GB" sz="2400" b="1" dirty="0" smtClean="0"/>
            </a:br>
            <a:r>
              <a:rPr lang="en-GB" sz="2400" b="1" dirty="0" smtClean="0"/>
              <a:t>engagement</a:t>
            </a:r>
            <a:endParaRPr lang="en-GB" sz="2400" b="1" dirty="0"/>
          </a:p>
        </p:txBody>
      </p:sp>
      <p:sp>
        <p:nvSpPr>
          <p:cNvPr id="20" name="TextBox 19"/>
          <p:cNvSpPr txBox="1"/>
          <p:nvPr/>
        </p:nvSpPr>
        <p:spPr>
          <a:xfrm>
            <a:off x="6515397" y="1625572"/>
            <a:ext cx="1895659" cy="394329"/>
          </a:xfrm>
          <a:prstGeom prst="rect">
            <a:avLst/>
          </a:prstGeom>
          <a:noFill/>
        </p:spPr>
        <p:txBody>
          <a:bodyPr wrap="none" rtlCol="0">
            <a:spAutoFit/>
          </a:bodyPr>
          <a:lstStyle/>
          <a:p>
            <a:r>
              <a:rPr lang="en-GB" sz="2400" b="1" dirty="0" smtClean="0"/>
              <a:t>Implementation</a:t>
            </a:r>
            <a:endParaRPr lang="en-GB" sz="2400" b="1" dirty="0"/>
          </a:p>
        </p:txBody>
      </p:sp>
      <p:sp>
        <p:nvSpPr>
          <p:cNvPr id="22" name="Striped Right Arrow 21"/>
          <p:cNvSpPr/>
          <p:nvPr/>
        </p:nvSpPr>
        <p:spPr bwMode="auto">
          <a:xfrm rot="5400000">
            <a:off x="4769840" y="3881631"/>
            <a:ext cx="907622" cy="727237"/>
          </a:xfrm>
          <a:prstGeom prst="stripedRightArrow">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34" name="TextBox 33"/>
          <p:cNvSpPr txBox="1"/>
          <p:nvPr/>
        </p:nvSpPr>
        <p:spPr>
          <a:xfrm>
            <a:off x="251520" y="4634534"/>
            <a:ext cx="785365" cy="289175"/>
          </a:xfrm>
          <a:prstGeom prst="rect">
            <a:avLst/>
          </a:prstGeom>
          <a:noFill/>
        </p:spPr>
        <p:txBody>
          <a:bodyPr wrap="none" rtlCol="0">
            <a:spAutoFit/>
          </a:bodyPr>
          <a:lstStyle/>
          <a:p>
            <a:r>
              <a:rPr lang="en-GB" sz="1600" i="1" dirty="0" smtClean="0"/>
              <a:t>Outcome</a:t>
            </a:r>
            <a:endParaRPr lang="en-GB" sz="1600" i="1" dirty="0"/>
          </a:p>
        </p:txBody>
      </p:sp>
      <p:sp>
        <p:nvSpPr>
          <p:cNvPr id="21" name="Flowchart: Process 20"/>
          <p:cNvSpPr/>
          <p:nvPr/>
        </p:nvSpPr>
        <p:spPr bwMode="auto">
          <a:xfrm>
            <a:off x="5244231" y="4706542"/>
            <a:ext cx="1199977" cy="781031"/>
          </a:xfrm>
          <a:prstGeom prst="flowChartProcess">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400" b="1" dirty="0" smtClean="0">
                <a:latin typeface="Arial" charset="0"/>
              </a:rPr>
              <a:t>Joint activity plan</a:t>
            </a:r>
            <a:endParaRPr kumimoji="0" lang="en-GB" sz="1400" b="1" i="0" u="none" strike="noStrike" cap="none" normalizeH="0" baseline="0" dirty="0" smtClean="0">
              <a:ln>
                <a:noFill/>
              </a:ln>
              <a:solidFill>
                <a:schemeClr val="tx1"/>
              </a:solidFill>
              <a:effectLst/>
              <a:latin typeface="Arial" charset="0"/>
            </a:endParaRPr>
          </a:p>
        </p:txBody>
      </p:sp>
      <p:sp>
        <p:nvSpPr>
          <p:cNvPr id="10" name="Flowchart: Process 9"/>
          <p:cNvSpPr/>
          <p:nvPr/>
        </p:nvSpPr>
        <p:spPr bwMode="auto">
          <a:xfrm>
            <a:off x="1769436" y="4691742"/>
            <a:ext cx="1506420" cy="781031"/>
          </a:xfrm>
          <a:prstGeom prst="flowChartProcess">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charset="0"/>
              </a:rPr>
              <a:t>Awareness and interest in EGI</a:t>
            </a:r>
          </a:p>
        </p:txBody>
      </p:sp>
      <p:cxnSp>
        <p:nvCxnSpPr>
          <p:cNvPr id="30" name="Elbow Connector 29"/>
          <p:cNvCxnSpPr>
            <a:stCxn id="12" idx="2"/>
            <a:endCxn id="7" idx="1"/>
          </p:cNvCxnSpPr>
          <p:nvPr/>
        </p:nvCxnSpPr>
        <p:spPr>
          <a:xfrm rot="5400000" flipH="1">
            <a:off x="3233377" y="860660"/>
            <a:ext cx="2854392" cy="6369834"/>
          </a:xfrm>
          <a:prstGeom prst="bentConnector4">
            <a:avLst>
              <a:gd name="adj1" fmla="val -8009"/>
              <a:gd name="adj2" fmla="val 103589"/>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019078" y="5713511"/>
            <a:ext cx="4289226" cy="307777"/>
          </a:xfrm>
          <a:prstGeom prst="rect">
            <a:avLst/>
          </a:prstGeom>
          <a:noFill/>
        </p:spPr>
        <p:txBody>
          <a:bodyPr wrap="square" rtlCol="0">
            <a:spAutoFit/>
          </a:bodyPr>
          <a:lstStyle/>
          <a:p>
            <a:r>
              <a:rPr lang="en-GB" sz="1400" i="1" dirty="0" smtClean="0"/>
              <a:t>Success cases, tools, champions</a:t>
            </a:r>
            <a:r>
              <a:rPr lang="en-GB" sz="1400" i="1" dirty="0"/>
              <a:t>, etc</a:t>
            </a:r>
            <a:r>
              <a:rPr lang="en-GB" sz="1400" i="1" dirty="0" smtClean="0"/>
              <a:t>.</a:t>
            </a:r>
            <a:endParaRPr lang="en-GB" sz="1400" i="1" dirty="0"/>
          </a:p>
        </p:txBody>
      </p:sp>
      <p:sp>
        <p:nvSpPr>
          <p:cNvPr id="31" name="Flowchart: Process 30"/>
          <p:cNvSpPr/>
          <p:nvPr/>
        </p:nvSpPr>
        <p:spPr bwMode="auto">
          <a:xfrm>
            <a:off x="4020095" y="4706542"/>
            <a:ext cx="1199977" cy="781031"/>
          </a:xfrm>
          <a:prstGeom prst="flowChartProcess">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400" b="1" dirty="0" smtClean="0">
                <a:latin typeface="Arial" charset="0"/>
              </a:rPr>
              <a:t>Existing solutions</a:t>
            </a:r>
            <a:endParaRPr kumimoji="0" lang="en-GB" sz="1400" b="1" i="0" u="none" strike="noStrike" cap="none" normalizeH="0" baseline="0" dirty="0" smtClean="0">
              <a:ln>
                <a:noFill/>
              </a:ln>
              <a:effectLst/>
              <a:latin typeface="Arial" charset="0"/>
            </a:endParaRPr>
          </a:p>
        </p:txBody>
      </p:sp>
      <p:sp>
        <p:nvSpPr>
          <p:cNvPr id="3" name="Isosceles Triangle 2"/>
          <p:cNvSpPr/>
          <p:nvPr/>
        </p:nvSpPr>
        <p:spPr>
          <a:xfrm rot="5400000">
            <a:off x="338157" y="2867565"/>
            <a:ext cx="1306572" cy="1832521"/>
          </a:xfrm>
          <a:prstGeom prst="triangle">
            <a:avLst>
              <a:gd name="adj" fmla="val 50001"/>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solidFill>
                <a:schemeClr val="accent4">
                  <a:lumMod val="75000"/>
                </a:schemeClr>
              </a:solidFill>
            </a:endParaRPr>
          </a:p>
        </p:txBody>
      </p:sp>
      <p:cxnSp>
        <p:nvCxnSpPr>
          <p:cNvPr id="25" name="Elbow Connector 24"/>
          <p:cNvCxnSpPr>
            <a:stCxn id="12" idx="2"/>
            <a:endCxn id="8" idx="1"/>
          </p:cNvCxnSpPr>
          <p:nvPr/>
        </p:nvCxnSpPr>
        <p:spPr>
          <a:xfrm rot="5400000" flipH="1">
            <a:off x="4608435" y="2235719"/>
            <a:ext cx="2842911" cy="3631198"/>
          </a:xfrm>
          <a:prstGeom prst="bentConnector4">
            <a:avLst>
              <a:gd name="adj1" fmla="val -8041"/>
              <a:gd name="adj2" fmla="val 114307"/>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AutoShape 2" descr="data:image/jpeg;base64,/9j/4AAQSkZJRgABAQAAAQABAAD/2wCEAAkGBxQTEhUUEhMWFRQWFxsYFxUUFyEeFhoYIxkWHhkaHyAYHSggJBsnHSEYIjMhJik3Li4uFx8zODMsOigtLywBCgoKDg0OGxAQGy8mICQvNCwsLCw3LDYsLCwsLi80LCwsLS8vLCw0LCwsLCwsLCwsLCwsLCwsLCwsLCwsLCwsLP/AABEIAGIAoAMBEQACEQEDEQH/xAAbAAEAAQUBAAAAAAAAAAAAAAAAAwECBAYHBf/EAEUQAAEDAQQEBw4DBgcAAAAAAAEAAgMRBAUSIRMxQVEGByJhcZGxFDI0QlJTcoGSobLB0dIjguEzc3Sis/AIFhdik9Px/8QAGgEBAAMBAQEAAAAAAAAAAAAAAAECAwUEBv/EADURAAIBAgQCBwYGAwEAAAAAAAABAgMRBBIhMQVREzJBcYGhsRQiNDXB8DNSYZHR4SNC8RX/2gAMAwEAAhEDEQA/AO4oAgCAIC17gAScgNaAiE7jqY6nPQdpVrLmRcuZI4nNhHPUfJRZApJK4OoGEjLlVHzNVjKclKyjdc9DWMYtXcvDUvkcRqbX1j5rZGZZpXebPWPqllzIGld5s9Y+qWXMDSu82esfVLLmBpXebPWPqllzA0rvNnrH1Sy5gaV3mz1j6pZcwNK7zZ6x9UsuYLo3k6209Y+SNEkigBAEAJQGN3YNYa4t8oDLp30VspFzIa4EVGYKqSVQGPbdQ9JvaFaJDJJ5cNKCpJoAoSuSUjL65hoHMST2I7AtkdJi5LWluVSXEHnyw/NYydXN7qVu/X0NIqnl1bv3f2SSF3igHpNOwFbK3aZkeKTyWe0ftTQjUYpPJZ7R+1NBqMUnks9o/amg1GKTyWe0ftTQajFJ5LPaP2poNRik8lntH7U0GoxSeSz2j9qaDUYpPJZ7R+1NBqXML65htOYmvYmhJKoAQENsYSxwGsj+wpi7MhlrbWzDXEBzHWOam9TldxcrYmkMFRTWabgSSAktwidVJMe2ah6Te0K0SGJu/Z+bsRbMGQqkniXlfD47QyIBuFxbUkGuZodq4+L4jUo4qNGKVnbzZ0cPg4VKEqjbur+SPbXYOcEAQBAEAQBAEAQBAEAQBAY7mDSg0FcJ7Wq3+pHaZCqSEBj2zUPSb2hWiQys3fs/N2ItmCdVJNTv3w2Lpj+JfL8S+Y0++PqdzB/CT8fQ2xfUHDCAIAgCAIAgCAIAgCAIAgIHftR6Du1qt/qR2k6qSEBBbBkPSb2hWiQxN37PzdiLZgnVSTU798Ni6Y/iXy/EvmNPvj6ncwfwk/H0NsX1BwwgOc8b/Cy1WEWcWajGyY8cpbizbgwtFchWpPPTLUV0MBh6dW+fs7DKpJx2Nm4B3tLarDDNO3DI4GtBQOoSA4DYCM/WvNiacadVxjsXg7q7PE41OGU93NgNnZE4yl4dpWuNMIaRTC9u9b4LDQrt5r6citSbjsbjdVpMkEUjqBz42PIGqpaCaV2LxzWWTRdbGUqkhAEAQBAEAQGPOcLmuPe0IJ3VoQejJWWqsQXd1M8tvtBRlfIXPO4S8I4LDFpbQ/CDk1oze87mjb8lpRozqyyxQlJJXZzCfjetkrj3HYQWDymySO9eioB0VK6a4dSiv8k/Repj0sn1Ue1wM4z3Wq0Ns1osjmSu1OjBIG8ua4YmjnzWOIwKpwzwldFo1LuzR0xc01NTv3w2Lpj+JfL8S+Y0++PqdzB/CT8fQ2xfUHDCA8Dhnwhs1jha+1tL43vwABgdysLnajzArfD0Z1ZWhuVk0lqejZbyY6zNtDQRGY9IBTPDhrq302LNwanle+xN9LnDONXhnZ7xZZxZ8f4ZeXY2074NAp1FdvA4adByz9p56s1LY6DwN4xrJN3NZGaTSljY82cnE1meddWRXgxGCqRzVHsaxqJ6G73jb44I3SzPDI2irnOOQ/XmXihCU3litTRuxy28ON+WSQsu+xOlp4zw5zj+SMEgdJ9S6cOHRir1ZW++bMXVv1ULv44JI5Ay8LE6GvjMDmuH5JACR0H1JPh0ZK9KV/vmgqtusjqV3W+OeNssL2vjcKtc05H9eZcycJQeWS1Nk7mSqgIAgCAt0Y3DqU3BxC3wG+b8fDI49zwFzaNPiMIDwNxc/Ku4LtRfsuGUlu/r/R5+vOx1Wa97BYcMDpoLPRoLYy5rOTqBoejXzLlKnVq+8k3+ptdLQxv83XXj0ndlkx0w49IzFTdWtaK/s1e1srF0epdV/Wa0lws9oimLQC4RvDqA6q0KynSnDrJolNM8S/fDYumP4l8nxL5jT74+p3cH8JPx9DbF9QcMIDmHH94FZ/4kf0pl0+F/iS7vqjKt1TdOB7AbvswIqDAwEHURhFQvFX0qy7zSOxzDj0uqGBll0MTI6ulrgaBWjWUrRdPhk5TcszvsYVklY6TwXuOzNgs0jYIxJoozjDBiqWCprv19a5tarNykm9Lm0UrHP+NieS2XjZbtjdhacJduxOqcR34WAkDeTzU6GBUaVGVZ/f8A0zqXcsp0SyRWK7IWR44bOzUDK9rS8jWSXEYnbT0rnydWvJuzb/Q0SUVY8+/r2um1xOhntlkc0jI6ePE0+U04siN6vSp4inLNGL/Zh5WrM0biavIwW20WDStmiOJ0b2GrC5pze0g0o5pBIG1vTX3cQgp041bWfaZU3Z5Tsy45uEAQEFoJJa0Glakka6Cn1CsuZBdHZ2g1Az37feobbJscVuC0i7r/AJ2TnAyZ7wHuyFJHY2Gu6vJquzVj0+Ei47r6GC92ep0DhZxeWa3zCaaSZrgwMpG5obQEnxmE1z3rwUMZOjHLFLxLypqTuzU+EXFhdtks8k8s9pDWDIGRnKd4rR+HrJoF6qWPr1JqKS8/5KOlFK5H/h/u54FptDhRrsETTsJbic+nMKtHXuVuKTXuwXeTRXabnfvhsXTH8S+A4l8xp98fU+iwfwk/H0NsX1BwwgOYcf3gVn/iR/SmXT4X+JLu+qMq3VN24GeAWX9xH8IXixH4su80jsc6/wAQn7OyelL8LF0OFby8DGv2HTeDvgln/cx/A1c2r15d7Nlscq4w5u4r8stskB0Tg0kgbGhzJOkgOa6nQuphF0uFlTW/3b0MZ6TTOhcKeCtnvSOHSSPwMJex0Lm0diFK1LXAim5eChiJ4duy/c0lFSRrn+jFh87av+Rn/WvR/wCnV5Lz/kp0MT1eDPFtZbDaBaIXzueGuaBI5pbQ68gwGvrWVbG1KsMski0aai7o3JeM0CAjnkwtLtwUpXdgQdzvPKL6OpqAGEast+7aputrEWJrPLibUih1Ec41qGrMlGq8YHASO8WA4tHOwEMkpUEHxXja33j1lerC4uVB80yk4ZjQYW8IrCNExrpmDJpAbK2nMSQ8DpXvfsVX3np5f0ZrpEXQ8Cr1vORr7ykMUTTUBxbiG/AxnJB53ZqHisPQVqSu/vtGSUusdfui7I7NCyGFuGNgo0fMnaTrquTUnKcnKW7NkrKyPC4Q2SU2hr42F2ENIIGVQSV8vxTD4iWKjUpRbtb90dvA1qSoOE5Wvcp3dbvN/wAn6qPauK/k8h0GB/N5ju63eb/k/VPauKfk8iegwH5vM8Ljwu+WayQNhiklcLRUiNhcQNFKKkNByqRnzr7fhs4xqNydtPqjgVU3HQ3DgjE5tiszXNLXCFgLXChBwioIO1eOu06kmuZeOxofHtds0zLLoYZJcLpcWiY51KtZSuEGi9/DJxi5ZnbYyrJu1jolwsLbLAHAgiGMEEUIOBtQQdq51R3m+81WxicLODUNvgMMwIzqx7e+Y7Y4V942hXoV5UZZoiUU1ZnMYLjv27Pw7IRaINgGFzR+SQhzehpouk6uEr6z0ZiozjsZl3WbhFaZ43yvFmYx2Kjw0MO8FkZLnZZcojXkVSbwUItR1v8Ae5KU2zri5RsEAQFksYcCDqIopTsCEaUClGn/AHV99FPukaksEWFoGvn3naVDdySRQCFx/EaNmF3a1T2ECyGrc957SktwiZQSUxKLomxTGN6jMr2FmVDq5hSmmroNNDEEzIWZTSDeozx5jKyjpWggEgEgkAnOgpU9AqOsK9mQW90sw4sQw0rXYRStRvy3JlewKmdoIbUVOzq+o60s9wXB4OohQAXjeOtLAB4OohAWsnaagEZEj1jWFNmC9prmFAKoAgCAICMx8oO3AjrLfopvoCyx976z8RSW5CJ1BJE+Ktc//VnKne5dSsWx2elSdZ/X6qsaSTu9yZVL6Idyjn1U9VP7PqToI/f34k9KxoKatfu2J0VtiOkvuGWcAAbqZ9X0SNFKKQdRttkNvhjJDpHYaZCpAy8Zuex2QI3BemLeyMmRy3c1wa0O8UjUDyaMFRXbk3Pn6KSptaixa+yRtcHukAHKA1DvnBxz1nMepFJtWSFi5t0MwhpJyINW5VoABXqaeloTpHe4sJLpaRQuNKZ1AxE4S2tabaknnRVGLErbIxjy+oAzOew0oc91BqUZm1YWLZLuaXE1pU1OXPXI7DXbtRTdhYy4Yg1oa0UDQABzBVbu7kl6gBAEAQBAUa0DUgKoAgCAIAgCAxrTZyXNc0ioDm0O44a5jMHIe9WT0syDHbdlAOViI14hk48nXTo96tnFi9lic0MwltWsLOUMqGmYzqNWquajMne4sUN3VdUkUrUinfZg0OeoUy6Uz6CxA+6TyQ0imEgk1qCQwBwz15E1Vuk5kWJpbuLq4neiaZjv89evle5Qp2JsWS3eRm2jqmpa7UT+Ian2h1Ip8xYzrLGWsa0mpa0AneQAKqknd3JJVACAIAgCAIAgCAIAgCAIAgCAIAgCAIAgC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 name="TextBox 12"/>
          <p:cNvSpPr txBox="1"/>
          <p:nvPr/>
        </p:nvSpPr>
        <p:spPr>
          <a:xfrm>
            <a:off x="-47390" y="3501008"/>
            <a:ext cx="1451038" cy="584775"/>
          </a:xfrm>
          <a:prstGeom prst="rect">
            <a:avLst/>
          </a:prstGeom>
          <a:noFill/>
        </p:spPr>
        <p:txBody>
          <a:bodyPr wrap="none" rtlCol="0">
            <a:spAutoFit/>
          </a:bodyPr>
          <a:lstStyle/>
          <a:p>
            <a:pPr algn="ctr"/>
            <a:r>
              <a:rPr lang="en-US" sz="1600" b="1" dirty="0" smtClean="0"/>
              <a:t>User</a:t>
            </a:r>
            <a:br>
              <a:rPr lang="en-US" sz="1600" b="1" dirty="0" smtClean="0"/>
            </a:br>
            <a:r>
              <a:rPr lang="en-US" sz="1600" b="1" dirty="0" smtClean="0"/>
              <a:t>communities</a:t>
            </a:r>
            <a:endParaRPr lang="en-GB" sz="1600" b="1" dirty="0"/>
          </a:p>
        </p:txBody>
      </p:sp>
      <p:sp>
        <p:nvSpPr>
          <p:cNvPr id="5" name="Footer Placeholder 4"/>
          <p:cNvSpPr>
            <a:spLocks noGrp="1"/>
          </p:cNvSpPr>
          <p:nvPr>
            <p:ph type="ftr" sz="quarter" idx="11"/>
          </p:nvPr>
        </p:nvSpPr>
        <p:spPr/>
        <p:txBody>
          <a:bodyPr/>
          <a:lstStyle/>
          <a:p>
            <a:pPr>
              <a:defRPr/>
            </a:pPr>
            <a:r>
              <a:rPr lang="en-GB" smtClean="0"/>
              <a:t>NeIC 2015 conference, May 5-8 2015 Espoo Finland</a:t>
            </a:r>
            <a:endParaRPr lang="en-US"/>
          </a:p>
        </p:txBody>
      </p:sp>
    </p:spTree>
    <p:extLst>
      <p:ext uri="{BB962C8B-B14F-4D97-AF65-F5344CB8AC3E}">
        <p14:creationId xmlns:p14="http://schemas.microsoft.com/office/powerpoint/2010/main" val="867539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lowchart: Alternate Process 30"/>
          <p:cNvSpPr/>
          <p:nvPr/>
        </p:nvSpPr>
        <p:spPr>
          <a:xfrm>
            <a:off x="1671762" y="4971365"/>
            <a:ext cx="1332656" cy="129614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smtClean="0">
                <a:solidFill>
                  <a:schemeClr val="bg1"/>
                </a:solidFill>
              </a:rPr>
              <a:t>The EGI Community</a:t>
            </a:r>
            <a:endParaRPr lang="en-GB" sz="1400" b="1" dirty="0">
              <a:solidFill>
                <a:schemeClr val="bg1"/>
              </a:solidFill>
            </a:endParaRPr>
          </a:p>
        </p:txBody>
      </p:sp>
      <p:sp>
        <p:nvSpPr>
          <p:cNvPr id="2" name="Title 1"/>
          <p:cNvSpPr>
            <a:spLocks noGrp="1"/>
          </p:cNvSpPr>
          <p:nvPr>
            <p:ph type="title"/>
          </p:nvPr>
        </p:nvSpPr>
        <p:spPr>
          <a:xfrm>
            <a:off x="340053" y="188640"/>
            <a:ext cx="8552427" cy="850106"/>
          </a:xfrm>
        </p:spPr>
        <p:txBody>
          <a:bodyPr>
            <a:normAutofit/>
          </a:bodyPr>
          <a:lstStyle/>
          <a:p>
            <a:r>
              <a:rPr lang="en-GB" dirty="0" smtClean="0"/>
              <a:t>Requirement gathering and tracking</a:t>
            </a:r>
            <a:endParaRPr lang="en-GB" dirty="0"/>
          </a:p>
        </p:txBody>
      </p:sp>
      <p:sp>
        <p:nvSpPr>
          <p:cNvPr id="9" name="Rectangle 8"/>
          <p:cNvSpPr/>
          <p:nvPr/>
        </p:nvSpPr>
        <p:spPr>
          <a:xfrm>
            <a:off x="2735288" y="2047136"/>
            <a:ext cx="2628800" cy="1309856"/>
          </a:xfrm>
          <a:prstGeom prst="rect">
            <a:avLst/>
          </a:prstGeom>
        </p:spPr>
        <p:style>
          <a:lnRef idx="2">
            <a:schemeClr val="accent1"/>
          </a:lnRef>
          <a:fillRef idx="1">
            <a:schemeClr val="lt1"/>
          </a:fillRef>
          <a:effectRef idx="0">
            <a:schemeClr val="accent1"/>
          </a:effectRef>
          <a:fontRef idx="minor">
            <a:schemeClr val="dk1"/>
          </a:fontRef>
        </p:style>
        <p:txBody>
          <a:bodyPr anchor="ctr" anchorCtr="0"/>
          <a:lstStyle/>
          <a:p>
            <a:pPr algn="ctr">
              <a:defRPr/>
            </a:pPr>
            <a:r>
              <a:rPr lang="en-GB" b="1" dirty="0" smtClean="0">
                <a:solidFill>
                  <a:schemeClr val="tx1"/>
                </a:solidFill>
              </a:rPr>
              <a:t/>
            </a:r>
            <a:br>
              <a:rPr lang="en-GB" b="1" dirty="0" smtClean="0">
                <a:solidFill>
                  <a:schemeClr val="tx1"/>
                </a:solidFill>
              </a:rPr>
            </a:br>
            <a:r>
              <a:rPr lang="en-GB" b="1" dirty="0" smtClean="0">
                <a:solidFill>
                  <a:schemeClr val="tx1"/>
                </a:solidFill>
              </a:rPr>
              <a:t>Requirements Tracker</a:t>
            </a:r>
            <a:endParaRPr lang="en-GB" b="1" dirty="0">
              <a:solidFill>
                <a:schemeClr val="tx1"/>
              </a:solidFill>
            </a:endParaRPr>
          </a:p>
        </p:txBody>
      </p:sp>
      <p:sp>
        <p:nvSpPr>
          <p:cNvPr id="13" name="TextBox 15"/>
          <p:cNvSpPr txBox="1">
            <a:spLocks noChangeArrowheads="1"/>
          </p:cNvSpPr>
          <p:nvPr/>
        </p:nvSpPr>
        <p:spPr bwMode="auto">
          <a:xfrm>
            <a:off x="140734" y="2874422"/>
            <a:ext cx="636713" cy="369332"/>
          </a:xfrm>
          <a:prstGeom prst="rect">
            <a:avLst/>
          </a:prstGeom>
          <a:noFill/>
          <a:ln w="9525">
            <a:noFill/>
            <a:miter lim="800000"/>
            <a:headEnd/>
            <a:tailEnd/>
          </a:ln>
        </p:spPr>
        <p:txBody>
          <a:bodyPr wrap="none">
            <a:spAutoFit/>
          </a:bodyPr>
          <a:lstStyle/>
          <a:p>
            <a:pPr algn="ctr"/>
            <a:r>
              <a:rPr lang="en-US" b="1" dirty="0">
                <a:solidFill>
                  <a:schemeClr val="tx2"/>
                </a:solidFill>
              </a:rPr>
              <a:t>NGIs</a:t>
            </a:r>
          </a:p>
        </p:txBody>
      </p:sp>
      <p:sp>
        <p:nvSpPr>
          <p:cNvPr id="16" name="TextBox 15"/>
          <p:cNvSpPr txBox="1">
            <a:spLocks noChangeArrowheads="1"/>
          </p:cNvSpPr>
          <p:nvPr/>
        </p:nvSpPr>
        <p:spPr bwMode="auto">
          <a:xfrm>
            <a:off x="176695" y="2276872"/>
            <a:ext cx="662297" cy="369332"/>
          </a:xfrm>
          <a:prstGeom prst="rect">
            <a:avLst/>
          </a:prstGeom>
          <a:noFill/>
          <a:ln w="9525">
            <a:noFill/>
            <a:miter lim="800000"/>
            <a:headEnd/>
            <a:tailEnd/>
          </a:ln>
        </p:spPr>
        <p:txBody>
          <a:bodyPr wrap="none">
            <a:spAutoFit/>
          </a:bodyPr>
          <a:lstStyle/>
          <a:p>
            <a:pPr algn="ctr"/>
            <a:r>
              <a:rPr lang="en-US" b="1" smtClean="0">
                <a:solidFill>
                  <a:schemeClr val="tx2"/>
                </a:solidFill>
              </a:rPr>
              <a:t>VRCs</a:t>
            </a:r>
            <a:endParaRPr lang="en-US" b="1" dirty="0">
              <a:solidFill>
                <a:schemeClr val="tx2"/>
              </a:solidFill>
            </a:endParaRPr>
          </a:p>
        </p:txBody>
      </p:sp>
      <p:sp>
        <p:nvSpPr>
          <p:cNvPr id="17" name="TextBox 15"/>
          <p:cNvSpPr txBox="1">
            <a:spLocks noChangeArrowheads="1"/>
          </p:cNvSpPr>
          <p:nvPr/>
        </p:nvSpPr>
        <p:spPr bwMode="auto">
          <a:xfrm>
            <a:off x="355922" y="1988840"/>
            <a:ext cx="563296" cy="369332"/>
          </a:xfrm>
          <a:prstGeom prst="rect">
            <a:avLst/>
          </a:prstGeom>
          <a:noFill/>
          <a:ln w="9525">
            <a:noFill/>
            <a:miter lim="800000"/>
            <a:headEnd/>
            <a:tailEnd/>
          </a:ln>
        </p:spPr>
        <p:txBody>
          <a:bodyPr wrap="none">
            <a:spAutoFit/>
          </a:bodyPr>
          <a:lstStyle/>
          <a:p>
            <a:pPr algn="ctr"/>
            <a:r>
              <a:rPr lang="en-US" b="1" dirty="0">
                <a:solidFill>
                  <a:schemeClr val="tx2"/>
                </a:solidFill>
              </a:rPr>
              <a:t>VOs</a:t>
            </a:r>
          </a:p>
        </p:txBody>
      </p:sp>
      <p:cxnSp>
        <p:nvCxnSpPr>
          <p:cNvPr id="19" name="Straight Arrow Connector 18"/>
          <p:cNvCxnSpPr/>
          <p:nvPr/>
        </p:nvCxnSpPr>
        <p:spPr>
          <a:xfrm rot="5400000">
            <a:off x="3250017" y="5038830"/>
            <a:ext cx="648072" cy="813430"/>
          </a:xfrm>
          <a:prstGeom prst="bentConnector2">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4644008" y="1412702"/>
            <a:ext cx="865187" cy="792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200" b="1" dirty="0" smtClean="0"/>
              <a:t>EGI Engagement Board</a:t>
            </a:r>
            <a:endParaRPr lang="en-US" sz="1200" b="1" dirty="0"/>
          </a:p>
        </p:txBody>
      </p:sp>
      <p:sp>
        <p:nvSpPr>
          <p:cNvPr id="25" name="Oval 24"/>
          <p:cNvSpPr/>
          <p:nvPr/>
        </p:nvSpPr>
        <p:spPr>
          <a:xfrm>
            <a:off x="5974941" y="2023631"/>
            <a:ext cx="1333363" cy="133336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anchor="ctr"/>
          <a:lstStyle/>
          <a:p>
            <a:pPr algn="ctr">
              <a:defRPr/>
            </a:pPr>
            <a:r>
              <a:rPr lang="en-US" b="1" dirty="0" smtClean="0">
                <a:solidFill>
                  <a:schemeClr val="tx1"/>
                </a:solidFill>
              </a:rPr>
              <a:t>Virtual Teams</a:t>
            </a:r>
            <a:endParaRPr lang="en-US" b="1" dirty="0">
              <a:solidFill>
                <a:schemeClr val="tx1"/>
              </a:solidFill>
            </a:endParaRPr>
          </a:p>
        </p:txBody>
      </p:sp>
      <p:sp>
        <p:nvSpPr>
          <p:cNvPr id="26" name="Rounded Rectangle 25"/>
          <p:cNvSpPr/>
          <p:nvPr/>
        </p:nvSpPr>
        <p:spPr>
          <a:xfrm>
            <a:off x="8064501" y="1723425"/>
            <a:ext cx="935037" cy="177758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0" rIns="0" anchor="ctr"/>
          <a:lstStyle/>
          <a:p>
            <a:pPr algn="ctr">
              <a:defRPr/>
            </a:pPr>
            <a:r>
              <a:rPr lang="en-US" sz="1400" b="1" dirty="0" smtClean="0">
                <a:solidFill>
                  <a:schemeClr val="bg1"/>
                </a:solidFill>
              </a:rPr>
              <a:t>Technology </a:t>
            </a:r>
            <a:r>
              <a:rPr lang="en-US" sz="1400" b="1" dirty="0">
                <a:solidFill>
                  <a:schemeClr val="bg1"/>
                </a:solidFill>
              </a:rPr>
              <a:t>providers</a:t>
            </a:r>
          </a:p>
        </p:txBody>
      </p:sp>
      <p:sp>
        <p:nvSpPr>
          <p:cNvPr id="27" name="Left-Right Arrow 26"/>
          <p:cNvSpPr/>
          <p:nvPr/>
        </p:nvSpPr>
        <p:spPr>
          <a:xfrm>
            <a:off x="7164288" y="2354789"/>
            <a:ext cx="899790" cy="557212"/>
          </a:xfrm>
          <a:prstGeom prst="leftRightArrow">
            <a:avLst>
              <a:gd name="adj1" fmla="val 50415"/>
              <a:gd name="adj2" fmla="val 35772"/>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sz="1100" b="1" dirty="0">
              <a:solidFill>
                <a:schemeClr val="tx1"/>
              </a:solidFill>
            </a:endParaRPr>
          </a:p>
        </p:txBody>
      </p:sp>
      <p:sp>
        <p:nvSpPr>
          <p:cNvPr id="30" name="Right Arrow 29"/>
          <p:cNvSpPr/>
          <p:nvPr/>
        </p:nvSpPr>
        <p:spPr>
          <a:xfrm rot="2769559">
            <a:off x="1387419" y="1240753"/>
            <a:ext cx="1901342" cy="1364203"/>
          </a:xfrm>
          <a:prstGeom prst="rightArrow">
            <a:avLst>
              <a:gd name="adj1" fmla="val 72054"/>
              <a:gd name="adj2" fmla="val 71304"/>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sz="1200" dirty="0" smtClean="0">
                <a:solidFill>
                  <a:schemeClr val="tx1"/>
                </a:solidFill>
              </a:rPr>
              <a:t>Channels </a:t>
            </a:r>
            <a:r>
              <a:rPr lang="en-GB" sz="1200" dirty="0">
                <a:solidFill>
                  <a:schemeClr val="tx1"/>
                </a:solidFill>
              </a:rPr>
              <a:t>for </a:t>
            </a:r>
            <a:r>
              <a:rPr lang="en-GB" sz="1200" dirty="0" smtClean="0">
                <a:solidFill>
                  <a:schemeClr val="tx1"/>
                </a:solidFill>
              </a:rPr>
              <a:t>Operation requirements</a:t>
            </a:r>
          </a:p>
        </p:txBody>
      </p:sp>
      <p:sp>
        <p:nvSpPr>
          <p:cNvPr id="32" name="Up-Down Arrow 31"/>
          <p:cNvSpPr/>
          <p:nvPr/>
        </p:nvSpPr>
        <p:spPr>
          <a:xfrm>
            <a:off x="3743400" y="3442648"/>
            <a:ext cx="612576" cy="922456"/>
          </a:xfrm>
          <a:prstGeom prst="upDownArrow">
            <a:avLst>
              <a:gd name="adj1" fmla="val 50000"/>
              <a:gd name="adj2" fmla="val 40380"/>
            </a:avLst>
          </a:prstGeom>
          <a:solidFill>
            <a:schemeClr val="bg1"/>
          </a:solid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6421466" y="4212377"/>
            <a:ext cx="1366578" cy="64698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GB" sz="1600" b="1" dirty="0" smtClean="0"/>
              <a:t>EGI members</a:t>
            </a:r>
          </a:p>
          <a:p>
            <a:r>
              <a:rPr lang="en-GB" sz="1600" b="1" dirty="0" smtClean="0"/>
              <a:t>External</a:t>
            </a:r>
            <a:endParaRPr lang="en-GB" sz="1600" b="1" dirty="0"/>
          </a:p>
        </p:txBody>
      </p:sp>
      <p:sp>
        <p:nvSpPr>
          <p:cNvPr id="37" name="Up-Down Arrow 36"/>
          <p:cNvSpPr/>
          <p:nvPr/>
        </p:nvSpPr>
        <p:spPr>
          <a:xfrm rot="5400000">
            <a:off x="5367023" y="3749593"/>
            <a:ext cx="432048" cy="1519053"/>
          </a:xfrm>
          <a:prstGeom prst="upDownArrow">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15"/>
          <p:cNvSpPr txBox="1">
            <a:spLocks noChangeArrowheads="1"/>
          </p:cNvSpPr>
          <p:nvPr/>
        </p:nvSpPr>
        <p:spPr bwMode="auto">
          <a:xfrm>
            <a:off x="-21476" y="2564904"/>
            <a:ext cx="952890" cy="369332"/>
          </a:xfrm>
          <a:prstGeom prst="rect">
            <a:avLst/>
          </a:prstGeom>
          <a:noFill/>
          <a:ln w="9525">
            <a:noFill/>
            <a:miter lim="800000"/>
            <a:headEnd/>
            <a:tailEnd/>
          </a:ln>
        </p:spPr>
        <p:txBody>
          <a:bodyPr wrap="none">
            <a:spAutoFit/>
          </a:bodyPr>
          <a:lstStyle/>
          <a:p>
            <a:pPr algn="ctr"/>
            <a:r>
              <a:rPr lang="en-US" b="1" dirty="0" smtClean="0">
                <a:solidFill>
                  <a:schemeClr val="tx2"/>
                </a:solidFill>
              </a:rPr>
              <a:t>projects</a:t>
            </a:r>
            <a:endParaRPr lang="en-US" b="1" dirty="0">
              <a:solidFill>
                <a:schemeClr val="tx2"/>
              </a:solidFill>
            </a:endParaRPr>
          </a:p>
        </p:txBody>
      </p:sp>
      <p:sp>
        <p:nvSpPr>
          <p:cNvPr id="40" name="Left-Up Arrow 39"/>
          <p:cNvSpPr/>
          <p:nvPr/>
        </p:nvSpPr>
        <p:spPr>
          <a:xfrm flipH="1">
            <a:off x="647056" y="3861048"/>
            <a:ext cx="2520280" cy="936104"/>
          </a:xfrm>
          <a:prstGeom prst="leftUpArrow">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15"/>
          <p:cNvSpPr txBox="1">
            <a:spLocks noChangeArrowheads="1"/>
          </p:cNvSpPr>
          <p:nvPr/>
        </p:nvSpPr>
        <p:spPr bwMode="auto">
          <a:xfrm>
            <a:off x="372105" y="3162454"/>
            <a:ext cx="519694" cy="369332"/>
          </a:xfrm>
          <a:prstGeom prst="rect">
            <a:avLst/>
          </a:prstGeom>
          <a:noFill/>
          <a:ln w="9525">
            <a:noFill/>
            <a:miter lim="800000"/>
            <a:headEnd/>
            <a:tailEnd/>
          </a:ln>
        </p:spPr>
        <p:txBody>
          <a:bodyPr wrap="none">
            <a:spAutoFit/>
          </a:bodyPr>
          <a:lstStyle/>
          <a:p>
            <a:pPr algn="ctr"/>
            <a:r>
              <a:rPr lang="en-US" b="1" smtClean="0">
                <a:solidFill>
                  <a:schemeClr val="tx2"/>
                </a:solidFill>
              </a:rPr>
              <a:t>CCs</a:t>
            </a:r>
            <a:endParaRPr lang="en-US" b="1" dirty="0">
              <a:solidFill>
                <a:schemeClr val="tx2"/>
              </a:solidFill>
            </a:endParaRPr>
          </a:p>
        </p:txBody>
      </p:sp>
      <p:sp>
        <p:nvSpPr>
          <p:cNvPr id="41" name="Rectangle 40"/>
          <p:cNvSpPr/>
          <p:nvPr/>
        </p:nvSpPr>
        <p:spPr>
          <a:xfrm>
            <a:off x="5040313" y="5232227"/>
            <a:ext cx="3996952" cy="1077218"/>
          </a:xfrm>
          <a:prstGeom prst="rect">
            <a:avLst/>
          </a:prstGeom>
        </p:spPr>
        <p:txBody>
          <a:bodyPr wrap="square">
            <a:spAutoFit/>
          </a:bodyPr>
          <a:lstStyle/>
          <a:p>
            <a:pPr>
              <a:buFont typeface="Arial" pitchFamily="34" charset="0"/>
              <a:buChar char="•"/>
            </a:pPr>
            <a:r>
              <a:rPr lang="en-GB" sz="1600" dirty="0" smtClean="0"/>
              <a:t> Submit your requirements</a:t>
            </a:r>
          </a:p>
          <a:p>
            <a:pPr>
              <a:buFont typeface="Arial" pitchFamily="34" charset="0"/>
              <a:buChar char="•"/>
            </a:pPr>
            <a:r>
              <a:rPr lang="en-GB" sz="1600" dirty="0" smtClean="0"/>
              <a:t> Browse requirements</a:t>
            </a:r>
          </a:p>
          <a:p>
            <a:pPr>
              <a:buFont typeface="Arial" pitchFamily="34" charset="0"/>
              <a:buChar char="•"/>
            </a:pPr>
            <a:r>
              <a:rPr lang="en-GB" sz="1600" dirty="0" smtClean="0"/>
              <a:t> Offer solution to requirements: </a:t>
            </a:r>
          </a:p>
          <a:p>
            <a:pPr marL="0" indent="0">
              <a:buNone/>
            </a:pPr>
            <a:r>
              <a:rPr lang="en-US" sz="1600" b="1" dirty="0">
                <a:hlinkClick r:id="rId3"/>
              </a:rPr>
              <a:t>http://</a:t>
            </a:r>
            <a:r>
              <a:rPr lang="en-US" sz="1600" b="1" dirty="0" smtClean="0">
                <a:hlinkClick r:id="rId3"/>
              </a:rPr>
              <a:t>go.egi.eu/requirements</a:t>
            </a:r>
            <a:endParaRPr lang="en-GB" sz="1600" b="1" dirty="0" smtClean="0"/>
          </a:p>
        </p:txBody>
      </p:sp>
      <p:sp>
        <p:nvSpPr>
          <p:cNvPr id="12" name="Right Arrow 11"/>
          <p:cNvSpPr/>
          <p:nvPr/>
        </p:nvSpPr>
        <p:spPr>
          <a:xfrm>
            <a:off x="935088" y="1988840"/>
            <a:ext cx="2088232" cy="1368152"/>
          </a:xfrm>
          <a:prstGeom prst="rightArrow">
            <a:avLst>
              <a:gd name="adj1" fmla="val 72054"/>
              <a:gd name="adj2" fmla="val 32424"/>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sz="1600" b="1" dirty="0" smtClean="0">
                <a:solidFill>
                  <a:schemeClr val="tx1"/>
                </a:solidFill>
              </a:rPr>
              <a:t>Channels </a:t>
            </a:r>
            <a:r>
              <a:rPr lang="en-GB" sz="1600" b="1">
                <a:solidFill>
                  <a:schemeClr val="tx1"/>
                </a:solidFill>
              </a:rPr>
              <a:t>for </a:t>
            </a:r>
            <a:r>
              <a:rPr lang="en-GB" sz="1600" b="1" smtClean="0">
                <a:solidFill>
                  <a:schemeClr val="tx1"/>
                </a:solidFill>
              </a:rPr>
              <a:t/>
            </a:r>
            <a:br>
              <a:rPr lang="en-GB" sz="1600" b="1" smtClean="0">
                <a:solidFill>
                  <a:schemeClr val="tx1"/>
                </a:solidFill>
              </a:rPr>
            </a:br>
            <a:r>
              <a:rPr lang="en-GB" sz="1600" b="1" smtClean="0">
                <a:solidFill>
                  <a:srgbClr val="C00000"/>
                </a:solidFill>
              </a:rPr>
              <a:t>User &amp; community requirements</a:t>
            </a:r>
            <a:endParaRPr lang="en-GB" sz="1600" b="1" dirty="0">
              <a:solidFill>
                <a:srgbClr val="C00000"/>
              </a:solidFill>
            </a:endParaRPr>
          </a:p>
        </p:txBody>
      </p:sp>
      <p:sp>
        <p:nvSpPr>
          <p:cNvPr id="33" name="TextBox 32"/>
          <p:cNvSpPr txBox="1"/>
          <p:nvPr/>
        </p:nvSpPr>
        <p:spPr>
          <a:xfrm>
            <a:off x="3168334" y="4386590"/>
            <a:ext cx="1624868"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GB" sz="2000" b="1" dirty="0" smtClean="0">
                <a:solidFill>
                  <a:schemeClr val="tx1"/>
                </a:solidFill>
              </a:rPr>
              <a:t>Helpdesks</a:t>
            </a:r>
          </a:p>
          <a:p>
            <a:pPr algn="ctr"/>
            <a:r>
              <a:rPr lang="en-GB" sz="1200" b="1" dirty="0" smtClean="0">
                <a:solidFill>
                  <a:schemeClr val="tx1"/>
                </a:solidFill>
              </a:rPr>
              <a:t>(EGI, NGIs, projects,...)</a:t>
            </a:r>
            <a:endParaRPr lang="en-GB" sz="1200" b="1" dirty="0">
              <a:solidFill>
                <a:schemeClr val="tx1"/>
              </a:solidFill>
            </a:endParaRPr>
          </a:p>
        </p:txBody>
      </p:sp>
      <p:sp>
        <p:nvSpPr>
          <p:cNvPr id="28" name="Right Arrow 27"/>
          <p:cNvSpPr/>
          <p:nvPr/>
        </p:nvSpPr>
        <p:spPr>
          <a:xfrm>
            <a:off x="5256337" y="2336061"/>
            <a:ext cx="899839" cy="576263"/>
          </a:xfrm>
          <a:prstGeom prst="rightArrow">
            <a:avLst>
              <a:gd name="adj1" fmla="val 72054"/>
              <a:gd name="adj2" fmla="val 60688"/>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sz="1100" b="1" dirty="0" smtClean="0">
                <a:solidFill>
                  <a:schemeClr val="tx1"/>
                </a:solidFill>
              </a:rPr>
              <a:t>  </a:t>
            </a:r>
            <a:endParaRPr lang="en-GB" sz="1100" b="1" dirty="0">
              <a:solidFill>
                <a:schemeClr val="tx1"/>
              </a:solidFill>
            </a:endParaRPr>
          </a:p>
        </p:txBody>
      </p:sp>
      <p:sp>
        <p:nvSpPr>
          <p:cNvPr id="3" name="Footer Placeholder 2"/>
          <p:cNvSpPr>
            <a:spLocks noGrp="1"/>
          </p:cNvSpPr>
          <p:nvPr>
            <p:ph type="ftr" sz="quarter" idx="11"/>
          </p:nvPr>
        </p:nvSpPr>
        <p:spPr/>
        <p:txBody>
          <a:bodyPr/>
          <a:lstStyle/>
          <a:p>
            <a:pPr>
              <a:defRPr/>
            </a:pPr>
            <a:r>
              <a:rPr lang="en-GB" smtClean="0"/>
              <a:t>NeIC 2015 conference, May 5-8 2015 Espoo Finland</a:t>
            </a:r>
            <a:endParaRPr lang="en-US"/>
          </a:p>
        </p:txBody>
      </p:sp>
      <p:pic>
        <p:nvPicPr>
          <p:cNvPr id="29" name="Picture 1"/>
          <p:cNvPicPr>
            <a:picLocks noChangeAspect="1" noChangeArrowheads="1"/>
          </p:cNvPicPr>
          <p:nvPr/>
        </p:nvPicPr>
        <p:blipFill>
          <a:blip r:embed="rId4" cstate="print"/>
          <a:srcRect/>
          <a:stretch>
            <a:fillRect/>
          </a:stretch>
        </p:blipFill>
        <p:spPr bwMode="auto">
          <a:xfrm>
            <a:off x="3517306" y="2118916"/>
            <a:ext cx="838670" cy="654466"/>
          </a:xfrm>
          <a:prstGeom prst="rect">
            <a:avLst/>
          </a:prstGeom>
          <a:noFill/>
          <a:ln w="9525">
            <a:noFill/>
            <a:miter lim="800000"/>
            <a:headEnd/>
            <a:tailEnd/>
          </a:ln>
        </p:spPr>
      </p:pic>
    </p:spTree>
    <p:extLst>
      <p:ext uri="{BB962C8B-B14F-4D97-AF65-F5344CB8AC3E}">
        <p14:creationId xmlns:p14="http://schemas.microsoft.com/office/powerpoint/2010/main" val="297680672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Virtual Team project life-cycle</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37168702"/>
              </p:ext>
            </p:extLst>
          </p:nvPr>
        </p:nvGraphicFramePr>
        <p:xfrm>
          <a:off x="179512" y="1279202"/>
          <a:ext cx="8964488" cy="4958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pPr>
              <a:defRPr/>
            </a:pPr>
            <a:r>
              <a:rPr lang="en-GB" smtClean="0"/>
              <a:t>NeIC 2015 conference, May 5-8 2015 Espoo Finland</a:t>
            </a:r>
            <a:endParaRPr lang="en-US"/>
          </a:p>
        </p:txBody>
      </p:sp>
    </p:spTree>
    <p:extLst>
      <p:ext uri="{BB962C8B-B14F-4D97-AF65-F5344CB8AC3E}">
        <p14:creationId xmlns:p14="http://schemas.microsoft.com/office/powerpoint/2010/main" val="2405756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Virtual Teams</a:t>
            </a:r>
            <a:endParaRPr lang="en-GB" dirty="0"/>
          </a:p>
        </p:txBody>
      </p:sp>
      <p:sp>
        <p:nvSpPr>
          <p:cNvPr id="3" name="Footer Placeholder 2"/>
          <p:cNvSpPr>
            <a:spLocks noGrp="1"/>
          </p:cNvSpPr>
          <p:nvPr>
            <p:ph type="ftr" sz="quarter" idx="11"/>
          </p:nvPr>
        </p:nvSpPr>
        <p:spPr/>
        <p:txBody>
          <a:bodyPr/>
          <a:lstStyle/>
          <a:p>
            <a:pPr>
              <a:defRPr/>
            </a:pPr>
            <a:r>
              <a:rPr lang="en-GB" smtClean="0"/>
              <a:t>NeIC 2015 conference, May 5-8 2015 Espoo Finland</a:t>
            </a: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428459440"/>
              </p:ext>
            </p:extLst>
          </p:nvPr>
        </p:nvGraphicFramePr>
        <p:xfrm>
          <a:off x="611560" y="1844824"/>
          <a:ext cx="7488832" cy="3888432"/>
        </p:xfrm>
        <a:graphic>
          <a:graphicData uri="http://schemas.openxmlformats.org/drawingml/2006/table">
            <a:tbl>
              <a:tblPr firstRow="1" bandRow="1">
                <a:tableStyleId>{5C22544A-7EE6-4342-B048-85BDC9FD1C3A}</a:tableStyleId>
              </a:tblPr>
              <a:tblGrid>
                <a:gridCol w="5616624"/>
                <a:gridCol w="1872208"/>
              </a:tblGrid>
              <a:tr h="538184">
                <a:tc>
                  <a:txBody>
                    <a:bodyPr/>
                    <a:lstStyle/>
                    <a:p>
                      <a:r>
                        <a:rPr lang="en-GB" sz="2000" dirty="0" smtClean="0"/>
                        <a:t>PROJECT</a:t>
                      </a:r>
                      <a:endParaRPr lang="en-GB" sz="2000" dirty="0"/>
                    </a:p>
                  </a:txBody>
                  <a:tcPr/>
                </a:tc>
                <a:tc>
                  <a:txBody>
                    <a:bodyPr/>
                    <a:lstStyle/>
                    <a:p>
                      <a:r>
                        <a:rPr lang="en-GB" sz="2000" dirty="0" smtClean="0"/>
                        <a:t>START DATE</a:t>
                      </a:r>
                      <a:endParaRPr lang="en-GB" sz="2000" dirty="0"/>
                    </a:p>
                  </a:txBody>
                  <a:tcPr/>
                </a:tc>
              </a:tr>
              <a:tr h="79960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Promoting Desktop Grids</a:t>
                      </a:r>
                    </a:p>
                  </a:txBody>
                  <a:tcPr/>
                </a:tc>
                <a:tc>
                  <a:txBody>
                    <a:bodyPr/>
                    <a:lstStyle/>
                    <a:p>
                      <a:r>
                        <a:rPr lang="en-GB" sz="2000" dirty="0" smtClean="0"/>
                        <a:t>Nov 2013 </a:t>
                      </a:r>
                      <a:endParaRPr lang="en-GB" sz="2000" dirty="0"/>
                    </a:p>
                  </a:txBody>
                  <a:tcPr/>
                </a:tc>
              </a:tr>
              <a:tr h="857640">
                <a:tc>
                  <a:txBody>
                    <a:bodyPr/>
                    <a:lstStyle/>
                    <a:p>
                      <a:r>
                        <a:rPr lang="en-US" sz="2000" dirty="0" smtClean="0"/>
                        <a:t>Support for genome analysis and protein folding</a:t>
                      </a:r>
                      <a:endParaRPr lang="en-GB" sz="2000" dirty="0"/>
                    </a:p>
                  </a:txBody>
                  <a:tcPr/>
                </a:tc>
                <a:tc>
                  <a:txBody>
                    <a:bodyPr/>
                    <a:lstStyle/>
                    <a:p>
                      <a:r>
                        <a:rPr lang="en-GB" sz="2000" dirty="0" smtClean="0"/>
                        <a:t>Apr2014</a:t>
                      </a:r>
                      <a:endParaRPr lang="en-GB" sz="2000" dirty="0"/>
                    </a:p>
                  </a:txBody>
                  <a:tcPr/>
                </a:tc>
              </a:tr>
              <a:tr h="83536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Platform for the long-tail of science</a:t>
                      </a:r>
                    </a:p>
                  </a:txBody>
                  <a:tcPr/>
                </a:tc>
                <a:tc>
                  <a:txBody>
                    <a:bodyPr/>
                    <a:lstStyle/>
                    <a:p>
                      <a:r>
                        <a:rPr lang="en-GB" sz="2000" dirty="0" smtClean="0"/>
                        <a:t>Oct</a:t>
                      </a:r>
                      <a:r>
                        <a:rPr lang="en-GB" sz="2000" baseline="0" dirty="0" smtClean="0"/>
                        <a:t> 2014</a:t>
                      </a:r>
                      <a:endParaRPr lang="en-GB" sz="2000" dirty="0"/>
                    </a:p>
                  </a:txBody>
                  <a:tcPr/>
                </a:tc>
              </a:tr>
              <a:tr h="8576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Integrating life science reference datasets into EGI</a:t>
                      </a:r>
                    </a:p>
                  </a:txBody>
                  <a:tcPr/>
                </a:tc>
                <a:tc>
                  <a:txBody>
                    <a:bodyPr/>
                    <a:lstStyle/>
                    <a:p>
                      <a:r>
                        <a:rPr lang="en-GB" sz="2000" dirty="0" smtClean="0"/>
                        <a:t>Dec</a:t>
                      </a:r>
                      <a:r>
                        <a:rPr lang="en-GB" sz="2000" baseline="0" dirty="0" smtClean="0"/>
                        <a:t> 2014</a:t>
                      </a:r>
                      <a:endParaRPr lang="en-GB" sz="2000" dirty="0"/>
                    </a:p>
                  </a:txBody>
                  <a:tcPr/>
                </a:tc>
              </a:tr>
            </a:tbl>
          </a:graphicData>
        </a:graphic>
      </p:graphicFrame>
    </p:spTree>
    <p:extLst>
      <p:ext uri="{BB962C8B-B14F-4D97-AF65-F5344CB8AC3E}">
        <p14:creationId xmlns:p14="http://schemas.microsoft.com/office/powerpoint/2010/main" val="3431729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ângulo 18"/>
          <p:cNvSpPr/>
          <p:nvPr/>
        </p:nvSpPr>
        <p:spPr>
          <a:xfrm>
            <a:off x="5076056" y="2276872"/>
            <a:ext cx="3635896" cy="2088232"/>
          </a:xfrm>
          <a:prstGeom prst="rect">
            <a:avLst/>
          </a:prstGeom>
        </p:spPr>
        <p:style>
          <a:lnRef idx="0">
            <a:schemeClr val="accent1"/>
          </a:lnRef>
          <a:fillRef idx="3">
            <a:schemeClr val="accent1"/>
          </a:fillRef>
          <a:effectRef idx="3">
            <a:schemeClr val="accent1"/>
          </a:effectRef>
          <a:fontRef idx="minor">
            <a:schemeClr val="lt1"/>
          </a:fontRef>
        </p:style>
        <p:txBody>
          <a:bodyPr rtlCol="0" anchor="t" anchorCtr="0"/>
          <a:lstStyle/>
          <a:p>
            <a:pPr algn="ctr"/>
            <a:r>
              <a:rPr lang="pt-PT" dirty="0" smtClean="0"/>
              <a:t>Life sciences</a:t>
            </a:r>
            <a:endParaRPr lang="pt-PT" dirty="0"/>
          </a:p>
        </p:txBody>
      </p:sp>
      <p:sp>
        <p:nvSpPr>
          <p:cNvPr id="2" name="Title 1"/>
          <p:cNvSpPr>
            <a:spLocks noGrp="1"/>
          </p:cNvSpPr>
          <p:nvPr>
            <p:ph type="title"/>
          </p:nvPr>
        </p:nvSpPr>
        <p:spPr/>
        <p:txBody>
          <a:bodyPr>
            <a:noAutofit/>
          </a:bodyPr>
          <a:lstStyle/>
          <a:p>
            <a:r>
              <a:rPr lang="en-GB" dirty="0"/>
              <a:t>Support for genome analysis and protein </a:t>
            </a:r>
            <a:r>
              <a:rPr lang="en-GB" dirty="0" smtClean="0"/>
              <a:t>folding VT</a:t>
            </a:r>
            <a:endParaRPr lang="en-GB" dirty="0"/>
          </a:p>
        </p:txBody>
      </p:sp>
      <p:sp>
        <p:nvSpPr>
          <p:cNvPr id="5" name="Rectangle 1"/>
          <p:cNvSpPr>
            <a:spLocks noGrp="1" noChangeArrowheads="1"/>
          </p:cNvSpPr>
          <p:nvPr>
            <p:ph idx="1"/>
          </p:nvPr>
        </p:nvSpPr>
        <p:spPr bwMode="auto">
          <a:xfrm>
            <a:off x="202668" y="1269617"/>
            <a:ext cx="8172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None/>
              <a:tabLst/>
            </a:pPr>
            <a:r>
              <a:rPr kumimoji="0" lang="en-GB" sz="2000" b="1" i="0" u="none" strike="noStrike" cap="none" normalizeH="0" baseline="0" dirty="0" smtClean="0">
                <a:ln>
                  <a:noFill/>
                </a:ln>
                <a:solidFill>
                  <a:schemeClr val="tx1"/>
                </a:solidFill>
                <a:effectLst/>
                <a:latin typeface="Segoe UI" panose="020B0502040204020203" pitchFamily="34" charset="0"/>
                <a:ea typeface="Calibri" pitchFamily="34" charset="0"/>
                <a:cs typeface="Segoe UI" panose="020B0502040204020203" pitchFamily="34" charset="0"/>
              </a:rPr>
              <a:t>Goals/Tasks:</a:t>
            </a:r>
          </a:p>
          <a:p>
            <a:pPr marL="0" marR="0" lvl="0" indent="0" algn="l" defTabSz="914400" rtl="0" eaLnBrk="0" fontAlgn="base" latinLnBrk="0" hangingPunct="0">
              <a:lnSpc>
                <a:spcPct val="100000"/>
              </a:lnSpc>
              <a:spcBef>
                <a:spcPct val="0"/>
              </a:spcBef>
              <a:spcAft>
                <a:spcPct val="0"/>
              </a:spcAft>
              <a:buClrTx/>
              <a:buSzTx/>
              <a:buNone/>
              <a:tabLst/>
            </a:pPr>
            <a:r>
              <a:rPr kumimoji="0" lang="en-GB" sz="2000" b="0" i="0" u="none" strike="noStrike" cap="none" normalizeH="0" baseline="0" dirty="0" smtClean="0">
                <a:ln>
                  <a:noFill/>
                </a:ln>
                <a:solidFill>
                  <a:schemeClr val="tx1"/>
                </a:solidFill>
                <a:effectLst/>
                <a:latin typeface="Segoe UI" panose="020B0502040204020203" pitchFamily="34" charset="0"/>
                <a:ea typeface="Calibri" pitchFamily="34" charset="0"/>
                <a:cs typeface="Segoe UI" panose="020B0502040204020203" pitchFamily="34" charset="0"/>
              </a:rPr>
              <a:t>1. Identify and integrate relevant tools from the domain</a:t>
            </a:r>
          </a:p>
          <a:p>
            <a:pPr marL="0" marR="0" lvl="0" indent="0" algn="l" defTabSz="914400" rtl="0" eaLnBrk="0" fontAlgn="base" latinLnBrk="0" hangingPunct="0">
              <a:lnSpc>
                <a:spcPct val="100000"/>
              </a:lnSpc>
              <a:spcBef>
                <a:spcPct val="0"/>
              </a:spcBef>
              <a:spcAft>
                <a:spcPct val="0"/>
              </a:spcAft>
              <a:buClrTx/>
              <a:buSzTx/>
              <a:buNone/>
              <a:tabLst/>
            </a:pPr>
            <a:r>
              <a:rPr kumimoji="0" lang="en-GB" sz="2000" b="0" i="0" u="none" strike="noStrike" cap="none" normalizeH="0" baseline="0" dirty="0" smtClean="0">
                <a:ln>
                  <a:noFill/>
                </a:ln>
                <a:solidFill>
                  <a:schemeClr val="tx1"/>
                </a:solidFill>
                <a:effectLst/>
                <a:latin typeface="Segoe UI" panose="020B0502040204020203" pitchFamily="34" charset="0"/>
                <a:ea typeface="Calibri" pitchFamily="34" charset="0"/>
                <a:cs typeface="Segoe UI" panose="020B0502040204020203" pitchFamily="34" charset="0"/>
              </a:rPr>
              <a:t>2.</a:t>
            </a:r>
            <a:r>
              <a:rPr kumimoji="0" lang="en-GB" sz="2000" b="0" i="0" u="none" strike="noStrike" cap="none" normalizeH="0" dirty="0" smtClean="0">
                <a:ln>
                  <a:noFill/>
                </a:ln>
                <a:solidFill>
                  <a:schemeClr val="tx1"/>
                </a:solidFill>
                <a:effectLst/>
                <a:latin typeface="Segoe UI" panose="020B0502040204020203" pitchFamily="34" charset="0"/>
                <a:ea typeface="Calibri" pitchFamily="34" charset="0"/>
                <a:cs typeface="Segoe UI" panose="020B0502040204020203" pitchFamily="34" charset="0"/>
              </a:rPr>
              <a:t> Raise awareness about EGI </a:t>
            </a:r>
            <a:r>
              <a:rPr kumimoji="0" lang="en-GB" sz="2000" b="0" i="0" u="none" strike="noStrike" cap="none" normalizeH="0" baseline="0" dirty="0" smtClean="0">
                <a:ln>
                  <a:noFill/>
                </a:ln>
                <a:solidFill>
                  <a:schemeClr val="tx1"/>
                </a:solidFill>
                <a:effectLst/>
                <a:latin typeface="Segoe UI" panose="020B0502040204020203" pitchFamily="34" charset="0"/>
                <a:ea typeface="Calibri" pitchFamily="34" charset="0"/>
                <a:cs typeface="Segoe UI" panose="020B0502040204020203" pitchFamily="34" charset="0"/>
              </a:rPr>
              <a:t>tools</a:t>
            </a:r>
            <a:r>
              <a:rPr kumimoji="0" lang="en-GB" sz="2000" b="0" i="0" u="none" strike="noStrike" cap="none" normalizeH="0" dirty="0" smtClean="0">
                <a:ln>
                  <a:noFill/>
                </a:ln>
                <a:solidFill>
                  <a:schemeClr val="tx1"/>
                </a:solidFill>
                <a:effectLst/>
                <a:latin typeface="Segoe UI" panose="020B0502040204020203" pitchFamily="34" charset="0"/>
                <a:ea typeface="Calibri" pitchFamily="34" charset="0"/>
                <a:cs typeface="Segoe UI" panose="020B0502040204020203" pitchFamily="34" charset="0"/>
              </a:rPr>
              <a:t> and support</a:t>
            </a:r>
          </a:p>
        </p:txBody>
      </p:sp>
      <p:sp>
        <p:nvSpPr>
          <p:cNvPr id="3" name="Footer Placeholder 2"/>
          <p:cNvSpPr>
            <a:spLocks noGrp="1"/>
          </p:cNvSpPr>
          <p:nvPr>
            <p:ph type="ftr" sz="quarter" idx="11"/>
          </p:nvPr>
        </p:nvSpPr>
        <p:spPr/>
        <p:txBody>
          <a:bodyPr/>
          <a:lstStyle/>
          <a:p>
            <a:pPr>
              <a:defRPr/>
            </a:pPr>
            <a:r>
              <a:rPr lang="en-GB" smtClean="0"/>
              <a:t>NeIC 2015 conference, May 5-8 2015 Espoo Finland</a:t>
            </a:r>
            <a:endParaRPr lang="en-US"/>
          </a:p>
        </p:txBody>
      </p:sp>
      <p:sp>
        <p:nvSpPr>
          <p:cNvPr id="11" name="Rectangle 1"/>
          <p:cNvSpPr txBox="1">
            <a:spLocks noChangeArrowheads="1"/>
          </p:cNvSpPr>
          <p:nvPr/>
        </p:nvSpPr>
        <p:spPr bwMode="auto">
          <a:xfrm>
            <a:off x="202668" y="4124106"/>
            <a:ext cx="8327132" cy="181588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Font typeface="Arial" pitchFamily="34" charset="0"/>
              <a:buNone/>
            </a:pPr>
            <a:r>
              <a:rPr lang="en-GB" sz="2000" b="1" dirty="0" smtClean="0">
                <a:latin typeface="Segoe UI" panose="020B0502040204020203" pitchFamily="34" charset="0"/>
                <a:ea typeface="Calibri" pitchFamily="34" charset="0"/>
                <a:cs typeface="Segoe UI" panose="020B0502040204020203" pitchFamily="34" charset="0"/>
              </a:rPr>
              <a:t>Achievements:</a:t>
            </a:r>
          </a:p>
          <a:p>
            <a:pPr marL="0" indent="0" eaLnBrk="0" hangingPunct="0">
              <a:spcBef>
                <a:spcPct val="0"/>
              </a:spcBef>
              <a:buFont typeface="Arial" pitchFamily="34" charset="0"/>
              <a:buNone/>
            </a:pPr>
            <a:r>
              <a:rPr lang="en-GB" sz="2000" dirty="0" smtClean="0">
                <a:latin typeface="Segoe UI" panose="020B0502040204020203" pitchFamily="34" charset="0"/>
                <a:ea typeface="Calibri" pitchFamily="34" charset="0"/>
                <a:cs typeface="Segoe UI" panose="020B0502040204020203" pitchFamily="34" charset="0"/>
              </a:rPr>
              <a:t>1. Integration of 4 tool from the domain with EGI</a:t>
            </a:r>
          </a:p>
          <a:p>
            <a:pPr marL="627063" indent="-163513" eaLnBrk="0" hangingPunct="0">
              <a:spcBef>
                <a:spcPct val="0"/>
              </a:spcBef>
            </a:pPr>
            <a:r>
              <a:rPr lang="pt-PT" sz="1600" dirty="0" smtClean="0">
                <a:latin typeface="Segoe UI" panose="020B0502040204020203" pitchFamily="34" charset="0"/>
                <a:cs typeface="Segoe UI" panose="020B0502040204020203" pitchFamily="34" charset="0"/>
              </a:rPr>
              <a:t>READemption (DE), Trufa (ES), Chipster (FI), RSTAT (FR)</a:t>
            </a:r>
          </a:p>
          <a:p>
            <a:pPr marL="0" indent="0" eaLnBrk="0" hangingPunct="0">
              <a:spcBef>
                <a:spcPct val="0"/>
              </a:spcBef>
              <a:buFont typeface="Arial" pitchFamily="34" charset="0"/>
              <a:buNone/>
            </a:pPr>
            <a:r>
              <a:rPr lang="en-GB" sz="2000" dirty="0" smtClean="0">
                <a:latin typeface="Segoe UI" panose="020B0502040204020203" pitchFamily="34" charset="0"/>
                <a:ea typeface="Calibri" pitchFamily="34" charset="0"/>
                <a:cs typeface="Segoe UI" panose="020B0502040204020203" pitchFamily="34" charset="0"/>
              </a:rPr>
              <a:t>2. Promotion of 17 applications/tools</a:t>
            </a:r>
          </a:p>
          <a:p>
            <a:pPr marL="630238" lvl="2" indent="-179388" eaLnBrk="0" hangingPunct="0">
              <a:spcBef>
                <a:spcPct val="0"/>
              </a:spcBef>
            </a:pPr>
            <a:r>
              <a:rPr lang="en-GB" sz="1600" dirty="0" smtClean="0">
                <a:latin typeface="Segoe UI" panose="020B0502040204020203" pitchFamily="34" charset="0"/>
                <a:ea typeface="Calibri" pitchFamily="34" charset="0"/>
                <a:cs typeface="Segoe UI" panose="020B0502040204020203" pitchFamily="34" charset="0"/>
              </a:rPr>
              <a:t>1 webinar and 3 face-to-face events</a:t>
            </a:r>
          </a:p>
          <a:p>
            <a:pPr marL="630238" lvl="2" indent="-179388" eaLnBrk="0" hangingPunct="0">
              <a:spcBef>
                <a:spcPct val="0"/>
              </a:spcBef>
            </a:pPr>
            <a:r>
              <a:rPr lang="en-GB" sz="1600" dirty="0" smtClean="0">
                <a:latin typeface="Segoe UI" panose="020B0502040204020203" pitchFamily="34" charset="0"/>
                <a:ea typeface="Calibri" pitchFamily="34" charset="0"/>
                <a:cs typeface="Segoe UI" panose="020B0502040204020203" pitchFamily="34" charset="0"/>
              </a:rPr>
              <a:t>Reaching approx. 100 scientists</a:t>
            </a:r>
            <a:endParaRPr lang="en-GB" sz="1600" dirty="0" smtClean="0">
              <a:latin typeface="Segoe UI" panose="020B0502040204020203" pitchFamily="34" charset="0"/>
              <a:cs typeface="Segoe UI" panose="020B0502040204020203" pitchFamily="34" charset="0"/>
            </a:endParaRPr>
          </a:p>
        </p:txBody>
      </p:sp>
      <p:sp>
        <p:nvSpPr>
          <p:cNvPr id="12" name="Rectangle 1"/>
          <p:cNvSpPr txBox="1">
            <a:spLocks noChangeArrowheads="1"/>
          </p:cNvSpPr>
          <p:nvPr/>
        </p:nvSpPr>
        <p:spPr bwMode="auto">
          <a:xfrm>
            <a:off x="202668" y="2661880"/>
            <a:ext cx="7823076" cy="163121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Font typeface="Arial" pitchFamily="34" charset="0"/>
              <a:buNone/>
            </a:pPr>
            <a:r>
              <a:rPr lang="en-GB" sz="2000" b="1" dirty="0" smtClean="0">
                <a:latin typeface="Segoe UI" panose="020B0502040204020203" pitchFamily="34" charset="0"/>
                <a:ea typeface="Calibri" pitchFamily="34" charset="0"/>
                <a:cs typeface="Segoe UI" panose="020B0502040204020203" pitchFamily="34" charset="0"/>
              </a:rPr>
              <a:t>Members:</a:t>
            </a:r>
          </a:p>
          <a:p>
            <a:pPr indent="-168275">
              <a:spcBef>
                <a:spcPct val="0"/>
              </a:spcBef>
            </a:pPr>
            <a:r>
              <a:rPr lang="en-GB" sz="2000" dirty="0" smtClean="0">
                <a:latin typeface="Segoe UI" panose="020B0502040204020203" pitchFamily="34" charset="0"/>
                <a:ea typeface="Calibri" pitchFamily="34" charset="0"/>
                <a:cs typeface="Segoe UI" panose="020B0502040204020203" pitchFamily="34" charset="0"/>
              </a:rPr>
              <a:t>2 EGI Champions</a:t>
            </a:r>
          </a:p>
          <a:p>
            <a:pPr indent="-168275">
              <a:spcBef>
                <a:spcPct val="0"/>
              </a:spcBef>
            </a:pPr>
            <a:r>
              <a:rPr lang="en-GB" sz="2000" dirty="0" smtClean="0">
                <a:latin typeface="Segoe UI" panose="020B0502040204020203" pitchFamily="34" charset="0"/>
                <a:ea typeface="Calibri" pitchFamily="34" charset="0"/>
                <a:cs typeface="Segoe UI" panose="020B0502040204020203" pitchFamily="34" charset="0"/>
              </a:rPr>
              <a:t>3 NGIs</a:t>
            </a:r>
          </a:p>
          <a:p>
            <a:pPr indent="-168275">
              <a:spcBef>
                <a:spcPct val="0"/>
              </a:spcBef>
            </a:pPr>
            <a:r>
              <a:rPr lang="en-GB" sz="2000" dirty="0" smtClean="0">
                <a:latin typeface="Segoe UI" panose="020B0502040204020203" pitchFamily="34" charset="0"/>
                <a:ea typeface="Calibri" pitchFamily="34" charset="0"/>
                <a:cs typeface="Segoe UI" panose="020B0502040204020203" pitchFamily="34" charset="0"/>
              </a:rPr>
              <a:t>3 scientific communities</a:t>
            </a:r>
          </a:p>
          <a:p>
            <a:pPr marL="0" indent="0">
              <a:spcBef>
                <a:spcPct val="0"/>
              </a:spcBef>
              <a:buFont typeface="Arial" pitchFamily="34" charset="0"/>
              <a:buNone/>
            </a:pPr>
            <a:endParaRPr lang="en-GB" sz="2000" dirty="0" smtClean="0">
              <a:latin typeface="Segoe UI" panose="020B0502040204020203" pitchFamily="34" charset="0"/>
              <a:ea typeface="Calibri" pitchFamily="34" charset="0"/>
              <a:cs typeface="Segoe UI" panose="020B0502040204020203" pitchFamily="34" charset="0"/>
            </a:endParaRPr>
          </a:p>
        </p:txBody>
      </p:sp>
      <p:sp>
        <p:nvSpPr>
          <p:cNvPr id="13" name="Oval 12"/>
          <p:cNvSpPr/>
          <p:nvPr/>
        </p:nvSpPr>
        <p:spPr>
          <a:xfrm>
            <a:off x="6270534" y="2580030"/>
            <a:ext cx="1520636" cy="632946"/>
          </a:xfrm>
          <a:prstGeom prst="ellipse">
            <a:avLst/>
          </a:prstGeom>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US" sz="1600" b="1" dirty="0" smtClean="0">
                <a:solidFill>
                  <a:schemeClr val="bg1"/>
                </a:solidFill>
              </a:rPr>
              <a:t>Genomics</a:t>
            </a:r>
            <a:endParaRPr lang="en-US" sz="1600" b="1" dirty="0">
              <a:solidFill>
                <a:schemeClr val="bg1"/>
              </a:solidFill>
            </a:endParaRPr>
          </a:p>
        </p:txBody>
      </p:sp>
      <p:sp>
        <p:nvSpPr>
          <p:cNvPr id="14" name="Oval 13"/>
          <p:cNvSpPr/>
          <p:nvPr/>
        </p:nvSpPr>
        <p:spPr>
          <a:xfrm>
            <a:off x="7083812" y="3084086"/>
            <a:ext cx="1520636" cy="632946"/>
          </a:xfrm>
          <a:prstGeom prst="ellipse">
            <a:avLst/>
          </a:prstGeom>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US" sz="1600" b="1" dirty="0" smtClean="0">
                <a:solidFill>
                  <a:schemeClr val="bg1"/>
                </a:solidFill>
              </a:rPr>
              <a:t>Structural Biology</a:t>
            </a:r>
            <a:endParaRPr lang="en-US" sz="1600" b="1" dirty="0">
              <a:solidFill>
                <a:schemeClr val="bg1"/>
              </a:solidFill>
            </a:endParaRPr>
          </a:p>
        </p:txBody>
      </p:sp>
      <p:sp>
        <p:nvSpPr>
          <p:cNvPr id="15" name="Oval 14"/>
          <p:cNvSpPr/>
          <p:nvPr/>
        </p:nvSpPr>
        <p:spPr>
          <a:xfrm>
            <a:off x="6256575" y="3588142"/>
            <a:ext cx="1519070" cy="632946"/>
          </a:xfrm>
          <a:prstGeom prst="ellipse">
            <a:avLst/>
          </a:prstGeom>
        </p:spPr>
        <p:style>
          <a:lnRef idx="0">
            <a:schemeClr val="accent6"/>
          </a:lnRef>
          <a:fillRef idx="3">
            <a:schemeClr val="accent6"/>
          </a:fillRef>
          <a:effectRef idx="3">
            <a:schemeClr val="accent6"/>
          </a:effectRef>
          <a:fontRef idx="minor">
            <a:schemeClr val="lt1"/>
          </a:fontRef>
        </p:style>
        <p:txBody>
          <a:bodyPr wrap="none" lIns="0" tIns="0" rIns="0" bIns="0" rtlCol="0" anchor="ctr"/>
          <a:lstStyle/>
          <a:p>
            <a:pPr algn="ctr"/>
            <a:r>
              <a:rPr lang="en-US" sz="1600" b="1" dirty="0" smtClean="0">
                <a:solidFill>
                  <a:schemeClr val="bg1"/>
                </a:solidFill>
              </a:rPr>
              <a:t>Bioinformatics</a:t>
            </a:r>
            <a:endParaRPr lang="en-US" sz="1600" b="1" dirty="0">
              <a:solidFill>
                <a:schemeClr val="bg1"/>
              </a:solidFill>
            </a:endParaRPr>
          </a:p>
        </p:txBody>
      </p:sp>
      <p:sp>
        <p:nvSpPr>
          <p:cNvPr id="16" name="Oval 15"/>
          <p:cNvSpPr/>
          <p:nvPr/>
        </p:nvSpPr>
        <p:spPr>
          <a:xfrm>
            <a:off x="5292080" y="3084086"/>
            <a:ext cx="1620373" cy="632946"/>
          </a:xfrm>
          <a:prstGeom prst="ellipse">
            <a:avLst/>
          </a:prstGeom>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US" sz="1600" b="1" dirty="0" smtClean="0">
                <a:solidFill>
                  <a:schemeClr val="bg1"/>
                </a:solidFill>
              </a:rPr>
              <a:t>Proteomics</a:t>
            </a:r>
            <a:endParaRPr lang="en-US" sz="1600" b="1" dirty="0">
              <a:solidFill>
                <a:schemeClr val="bg1"/>
              </a:solidFill>
            </a:endParaRPr>
          </a:p>
        </p:txBody>
      </p:sp>
    </p:spTree>
    <p:extLst>
      <p:ext uri="{BB962C8B-B14F-4D97-AF65-F5344CB8AC3E}">
        <p14:creationId xmlns:p14="http://schemas.microsoft.com/office/powerpoint/2010/main" val="1068232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Promoting Desktop Grids VT</a:t>
            </a:r>
            <a:endParaRPr lang="en-GB" dirty="0"/>
          </a:p>
        </p:txBody>
      </p:sp>
      <p:sp>
        <p:nvSpPr>
          <p:cNvPr id="7" name="Content Placeholder 2"/>
          <p:cNvSpPr>
            <a:spLocks noGrp="1"/>
          </p:cNvSpPr>
          <p:nvPr>
            <p:ph sz="half" idx="2"/>
          </p:nvPr>
        </p:nvSpPr>
        <p:spPr>
          <a:noFill/>
        </p:spPr>
        <p:txBody>
          <a:bodyPr/>
          <a:lstStyle/>
          <a:p>
            <a:r>
              <a:rPr lang="en-GB" sz="2400" b="1" dirty="0" smtClean="0"/>
              <a:t>Goals/Tasks:</a:t>
            </a:r>
            <a:endParaRPr lang="en-GB" sz="2400" b="1" dirty="0"/>
          </a:p>
          <a:p>
            <a:pPr marL="630238" lvl="1"/>
            <a:r>
              <a:rPr lang="en-GB" sz="2000" dirty="0" smtClean="0"/>
              <a:t>Promote DG technology and support uptake</a:t>
            </a:r>
          </a:p>
          <a:p>
            <a:r>
              <a:rPr lang="en-US" sz="2400" b="1" dirty="0" smtClean="0"/>
              <a:t>Members:</a:t>
            </a:r>
          </a:p>
          <a:p>
            <a:pPr marL="630238" lvl="1"/>
            <a:r>
              <a:rPr lang="en-US" sz="1800" dirty="0" smtClean="0"/>
              <a:t>Albania</a:t>
            </a:r>
            <a:r>
              <a:rPr lang="en-US" sz="1800" dirty="0"/>
              <a:t>, Bulgaria, Hungary (leader), Italy, Malaysia, </a:t>
            </a:r>
            <a:r>
              <a:rPr lang="en-US" sz="1800" dirty="0" smtClean="0"/>
              <a:t/>
            </a:r>
            <a:br>
              <a:rPr lang="en-US" sz="1800" dirty="0" smtClean="0"/>
            </a:br>
            <a:r>
              <a:rPr lang="en-US" sz="1800" dirty="0" smtClean="0"/>
              <a:t>Netherlands</a:t>
            </a:r>
            <a:r>
              <a:rPr lang="en-US" sz="1800" dirty="0"/>
              <a:t>, Serbia, Spain, Taiwan, UK, Ukraine</a:t>
            </a:r>
          </a:p>
          <a:p>
            <a:endParaRPr lang="en-GB" sz="2400" b="1" dirty="0" smtClean="0"/>
          </a:p>
          <a:p>
            <a:r>
              <a:rPr lang="en-GB" sz="2400" b="1" dirty="0" smtClean="0"/>
              <a:t>Achievements:</a:t>
            </a:r>
          </a:p>
          <a:p>
            <a:pPr marL="914400" lvl="1" indent="-457200">
              <a:buFont typeface="+mj-lt"/>
              <a:buAutoNum type="arabicPeriod"/>
            </a:pPr>
            <a:r>
              <a:rPr lang="en-GB" sz="2000" b="1" dirty="0" smtClean="0"/>
              <a:t>Integrating 5000 </a:t>
            </a:r>
            <a:r>
              <a:rPr lang="en-GB" sz="2000" b="1" dirty="0"/>
              <a:t>cores from 65 </a:t>
            </a:r>
            <a:r>
              <a:rPr lang="en-GB" sz="2000" b="1" dirty="0" smtClean="0"/>
              <a:t>countries</a:t>
            </a:r>
            <a:endParaRPr lang="en-GB" sz="2000" b="1" dirty="0"/>
          </a:p>
          <a:p>
            <a:pPr marL="1314450" lvl="2" indent="-236538"/>
            <a:r>
              <a:rPr lang="en-GB" sz="1800" dirty="0" smtClean="0"/>
              <a:t>New European </a:t>
            </a:r>
            <a:r>
              <a:rPr lang="en-GB" sz="1800" dirty="0"/>
              <a:t>DG Operations Centre</a:t>
            </a:r>
          </a:p>
          <a:p>
            <a:pPr marL="914400" lvl="1" indent="-457200">
              <a:buFont typeface="+mj-lt"/>
              <a:buAutoNum type="arabicPeriod"/>
            </a:pPr>
            <a:r>
              <a:rPr lang="en-GB" sz="2000" b="1" dirty="0" smtClean="0"/>
              <a:t>New applications from</a:t>
            </a:r>
          </a:p>
          <a:p>
            <a:pPr marL="1314450" lvl="2" indent="-236538"/>
            <a:r>
              <a:rPr lang="en-GB" sz="1800" dirty="0" smtClean="0"/>
              <a:t>Structural biology </a:t>
            </a:r>
          </a:p>
          <a:p>
            <a:pPr marL="1314450" lvl="2" indent="-236538"/>
            <a:r>
              <a:rPr lang="en-GB" sz="1800" dirty="0" smtClean="0"/>
              <a:t>Biodiversity science</a:t>
            </a:r>
            <a:endParaRPr lang="en-GB" sz="1800" dirty="0"/>
          </a:p>
          <a:p>
            <a:pPr marL="1314450" lvl="2" indent="-236538"/>
            <a:r>
              <a:rPr lang="en-GB" sz="1800" dirty="0" smtClean="0"/>
              <a:t>Mathematics (prime numbers; linear algebra) </a:t>
            </a:r>
          </a:p>
          <a:p>
            <a:pPr marL="1314450" lvl="2" indent="-457200">
              <a:buFont typeface="+mj-lt"/>
              <a:buAutoNum type="arabicPeriod"/>
            </a:pPr>
            <a:endParaRPr lang="en-GB" sz="2000" dirty="0"/>
          </a:p>
        </p:txBody>
      </p:sp>
      <p:sp>
        <p:nvSpPr>
          <p:cNvPr id="3" name="Footer Placeholder 2"/>
          <p:cNvSpPr>
            <a:spLocks noGrp="1"/>
          </p:cNvSpPr>
          <p:nvPr>
            <p:ph type="ftr" sz="quarter" idx="11"/>
          </p:nvPr>
        </p:nvSpPr>
        <p:spPr/>
        <p:txBody>
          <a:bodyPr/>
          <a:lstStyle/>
          <a:p>
            <a:pPr>
              <a:defRPr/>
            </a:pPr>
            <a:r>
              <a:rPr lang="en-GB" smtClean="0"/>
              <a:t>NeIC 2015 conference, May 5-8 2015 Espoo Finland</a:t>
            </a:r>
            <a:endParaRPr lang="en-US"/>
          </a:p>
        </p:txBody>
      </p:sp>
      <p:pic>
        <p:nvPicPr>
          <p:cNvPr id="1026" name="Picture 2" descr="International Desktop Grid Fed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9474" y="1052737"/>
            <a:ext cx="2268251" cy="6480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9698"/>
          <a:stretch/>
        </p:blipFill>
        <p:spPr bwMode="auto">
          <a:xfrm>
            <a:off x="6516216" y="1723218"/>
            <a:ext cx="2520280" cy="4514094"/>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21753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Platform for the long tail VT</a:t>
            </a:r>
            <a:endParaRPr lang="en-GB" dirty="0"/>
          </a:p>
        </p:txBody>
      </p:sp>
      <p:sp>
        <p:nvSpPr>
          <p:cNvPr id="5" name="Content Placeholder 4"/>
          <p:cNvSpPr>
            <a:spLocks noGrp="1"/>
          </p:cNvSpPr>
          <p:nvPr>
            <p:ph sz="half" idx="2"/>
          </p:nvPr>
        </p:nvSpPr>
        <p:spPr/>
        <p:txBody>
          <a:bodyPr/>
          <a:lstStyle/>
          <a:p>
            <a:pPr marL="0" indent="0">
              <a:buNone/>
            </a:pPr>
            <a:r>
              <a:rPr lang="en-US" sz="2400" b="1" dirty="0"/>
              <a:t>Long tail: </a:t>
            </a:r>
            <a:r>
              <a:rPr lang="en-GB" sz="2400" dirty="0" smtClean="0"/>
              <a:t>individual </a:t>
            </a:r>
            <a:r>
              <a:rPr lang="en-GB" sz="2400" dirty="0"/>
              <a:t>researchers and small research </a:t>
            </a:r>
            <a:r>
              <a:rPr lang="en-GB" sz="2400" dirty="0" smtClean="0"/>
              <a:t>teams</a:t>
            </a:r>
            <a:endParaRPr lang="en-US" sz="2400" dirty="0"/>
          </a:p>
          <a:p>
            <a:r>
              <a:rPr lang="en-US" sz="2400" b="1" dirty="0" smtClean="0"/>
              <a:t>National solutions exist in several countries. But we need</a:t>
            </a:r>
          </a:p>
          <a:p>
            <a:pPr lvl="1"/>
            <a:r>
              <a:rPr lang="en-US" sz="2000" dirty="0" smtClean="0"/>
              <a:t>More consistent support across all countries with simplified access</a:t>
            </a:r>
          </a:p>
          <a:p>
            <a:pPr lvl="1"/>
            <a:r>
              <a:rPr lang="en-US" sz="2000" dirty="0" smtClean="0"/>
              <a:t>Facilitation of interactions between researchers and NGIs</a:t>
            </a:r>
          </a:p>
          <a:p>
            <a:pPr lvl="1"/>
            <a:r>
              <a:rPr lang="en-US" sz="2000" dirty="0" smtClean="0"/>
              <a:t>Lower cost of operation</a:t>
            </a:r>
          </a:p>
          <a:p>
            <a:r>
              <a:rPr lang="en-US" sz="2400" b="1" dirty="0" smtClean="0"/>
              <a:t>Long tail platform</a:t>
            </a:r>
          </a:p>
          <a:p>
            <a:pPr lvl="1"/>
            <a:r>
              <a:rPr lang="en-US" sz="2000" dirty="0" smtClean="0"/>
              <a:t>User registration portal and science gateways</a:t>
            </a:r>
          </a:p>
          <a:p>
            <a:pPr lvl="1"/>
            <a:r>
              <a:rPr lang="en-US" sz="2000" dirty="0" smtClean="0"/>
              <a:t>Dedicated resources in a Global VO (grid and cloud)</a:t>
            </a:r>
          </a:p>
          <a:p>
            <a:pPr lvl="1"/>
            <a:r>
              <a:rPr lang="en-US" sz="2000" dirty="0" smtClean="0"/>
              <a:t>New security mechanism: User-specific robot proxies</a:t>
            </a:r>
          </a:p>
          <a:p>
            <a:r>
              <a:rPr lang="en-US" sz="2400" b="1" dirty="0" smtClean="0"/>
              <a:t>Development started in October 2014</a:t>
            </a:r>
            <a:endParaRPr lang="en-US" sz="2400" dirty="0" smtClean="0"/>
          </a:p>
          <a:p>
            <a:pPr lvl="1"/>
            <a:r>
              <a:rPr lang="en-US" sz="2000" dirty="0">
                <a:hlinkClick r:id="rId2"/>
              </a:rPr>
              <a:t>https://</a:t>
            </a:r>
            <a:r>
              <a:rPr lang="en-US" sz="2000" dirty="0" smtClean="0">
                <a:hlinkClick r:id="rId2"/>
              </a:rPr>
              <a:t>wiki.egi.eu/wiki/Long-tail_of_science_pilot</a:t>
            </a:r>
            <a:r>
              <a:rPr lang="en-US" sz="2000" dirty="0" smtClean="0"/>
              <a:t> </a:t>
            </a:r>
          </a:p>
          <a:p>
            <a:pPr lvl="1"/>
            <a:r>
              <a:rPr lang="en-US" sz="2000" dirty="0" smtClean="0"/>
              <a:t>Release at EGI Conference 2015 (May 18-22)</a:t>
            </a:r>
            <a:endParaRPr lang="en-GB" sz="2000" dirty="0"/>
          </a:p>
        </p:txBody>
      </p:sp>
      <p:sp>
        <p:nvSpPr>
          <p:cNvPr id="3" name="Footer Placeholder 2"/>
          <p:cNvSpPr>
            <a:spLocks noGrp="1"/>
          </p:cNvSpPr>
          <p:nvPr>
            <p:ph type="ftr" sz="quarter" idx="11"/>
          </p:nvPr>
        </p:nvSpPr>
        <p:spPr/>
        <p:txBody>
          <a:bodyPr/>
          <a:lstStyle/>
          <a:p>
            <a:pPr>
              <a:defRPr/>
            </a:pPr>
            <a:r>
              <a:rPr lang="en-GB" dirty="0" err="1" smtClean="0"/>
              <a:t>NeIC</a:t>
            </a:r>
            <a:r>
              <a:rPr lang="en-GB" dirty="0" smtClean="0"/>
              <a:t> 2015 conference, May 5-8 2015 Espoo Finland</a:t>
            </a:r>
            <a:endParaRPr lang="en-US" dirty="0"/>
          </a:p>
        </p:txBody>
      </p:sp>
    </p:spTree>
    <p:extLst>
      <p:ext uri="{BB962C8B-B14F-4D97-AF65-F5344CB8AC3E}">
        <p14:creationId xmlns:p14="http://schemas.microsoft.com/office/powerpoint/2010/main" val="3303170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EGI Conference 18-22 May 2015</a:t>
            </a:r>
            <a:endParaRPr lang="en-GB" dirty="0"/>
          </a:p>
        </p:txBody>
      </p:sp>
      <p:sp>
        <p:nvSpPr>
          <p:cNvPr id="4" name="Footer Placeholder 3"/>
          <p:cNvSpPr>
            <a:spLocks noGrp="1"/>
          </p:cNvSpPr>
          <p:nvPr>
            <p:ph type="ftr" sz="quarter" idx="11"/>
          </p:nvPr>
        </p:nvSpPr>
        <p:spPr/>
        <p:txBody>
          <a:bodyPr/>
          <a:lstStyle/>
          <a:p>
            <a:pPr>
              <a:defRPr/>
            </a:pPr>
            <a:r>
              <a:rPr lang="en-GB" smtClean="0"/>
              <a:t>NeIC 2015 conference, May 5-8 2015 Espoo Finland</a:t>
            </a:r>
            <a:endParaRPr lang="en-US"/>
          </a:p>
        </p:txBody>
      </p:sp>
      <p:pic>
        <p:nvPicPr>
          <p:cNvPr id="7" name="Content Placeholder 6" descr="EGI site - Mozilla Firefox"/>
          <p:cNvPicPr>
            <a:picLocks noGrp="1" noChangeAspect="1"/>
          </p:cNvPicPr>
          <p:nvPr>
            <p:ph idx="1"/>
          </p:nvPr>
        </p:nvPicPr>
        <p:blipFill rotWithShape="1">
          <a:blip r:embed="rId2">
            <a:extLst>
              <a:ext uri="{28A0092B-C50C-407E-A947-70E740481C1C}">
                <a14:useLocalDpi xmlns:a14="http://schemas.microsoft.com/office/drawing/2010/main" val="0"/>
              </a:ext>
            </a:extLst>
          </a:blip>
          <a:srcRect l="32122" t="30549" r="32121" b="34266"/>
          <a:stretch/>
        </p:blipFill>
        <p:spPr>
          <a:xfrm>
            <a:off x="1800375" y="1340768"/>
            <a:ext cx="5543251" cy="2937922"/>
          </a:xfrm>
        </p:spPr>
      </p:pic>
      <p:sp>
        <p:nvSpPr>
          <p:cNvPr id="8" name="TextBox 7"/>
          <p:cNvSpPr txBox="1"/>
          <p:nvPr/>
        </p:nvSpPr>
        <p:spPr>
          <a:xfrm>
            <a:off x="1439652" y="4365104"/>
            <a:ext cx="6264696" cy="1938992"/>
          </a:xfrm>
          <a:prstGeom prst="rect">
            <a:avLst/>
          </a:prstGeom>
          <a:noFill/>
        </p:spPr>
        <p:txBody>
          <a:bodyPr wrap="square" rtlCol="0">
            <a:spAutoFit/>
          </a:bodyPr>
          <a:lstStyle/>
          <a:p>
            <a:pPr algn="ctr"/>
            <a:r>
              <a:rPr lang="en-GB" sz="2400" b="1" i="1" dirty="0"/>
              <a:t>Engaging the Research Community towards an Open Science </a:t>
            </a:r>
            <a:r>
              <a:rPr lang="en-GB" sz="2400" b="1" i="1" dirty="0" smtClean="0"/>
              <a:t>Commons</a:t>
            </a:r>
            <a:endParaRPr lang="en-GB" sz="2400" b="1" dirty="0" smtClean="0">
              <a:hlinkClick r:id="rId3"/>
            </a:endParaRPr>
          </a:p>
          <a:p>
            <a:pPr algn="ctr"/>
            <a:r>
              <a:rPr lang="en-GB" sz="2400" dirty="0" smtClean="0">
                <a:hlinkClick r:id="rId3"/>
              </a:rPr>
              <a:t>http</a:t>
            </a:r>
            <a:r>
              <a:rPr lang="en-GB" sz="2400" dirty="0">
                <a:hlinkClick r:id="rId3"/>
              </a:rPr>
              <a:t>://conf2015.egi.eu</a:t>
            </a:r>
            <a:r>
              <a:rPr lang="en-GB" sz="2400" dirty="0" smtClean="0">
                <a:hlinkClick r:id="rId3"/>
              </a:rPr>
              <a:t>/</a:t>
            </a:r>
            <a:r>
              <a:rPr lang="en-GB" sz="2400" dirty="0" smtClean="0"/>
              <a:t> </a:t>
            </a:r>
          </a:p>
          <a:p>
            <a:pPr algn="ctr"/>
            <a:endParaRPr lang="en-GB" sz="2400" dirty="0" smtClean="0"/>
          </a:p>
          <a:p>
            <a:pPr algn="ctr"/>
            <a:r>
              <a:rPr lang="en-GB" sz="2400" b="1" dirty="0" smtClean="0"/>
              <a:t>Registration open until 11 May 2015</a:t>
            </a:r>
            <a:endParaRPr lang="en-GB" sz="2400" b="1" dirty="0"/>
          </a:p>
        </p:txBody>
      </p:sp>
    </p:spTree>
    <p:extLst>
      <p:ext uri="{BB962C8B-B14F-4D97-AF65-F5344CB8AC3E}">
        <p14:creationId xmlns:p14="http://schemas.microsoft.com/office/powerpoint/2010/main" val="4221588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Outline</a:t>
            </a:r>
            <a:endParaRPr lang="en-GB" dirty="0"/>
          </a:p>
        </p:txBody>
      </p:sp>
      <p:sp>
        <p:nvSpPr>
          <p:cNvPr id="7" name="Content Placeholder 6"/>
          <p:cNvSpPr>
            <a:spLocks noGrp="1"/>
          </p:cNvSpPr>
          <p:nvPr>
            <p:ph sz="half" idx="2"/>
          </p:nvPr>
        </p:nvSpPr>
        <p:spPr/>
        <p:txBody>
          <a:bodyPr/>
          <a:lstStyle/>
          <a:p>
            <a:r>
              <a:rPr lang="en-GB" sz="2400" b="1" dirty="0" smtClean="0">
                <a:solidFill>
                  <a:srgbClr val="0066B0"/>
                </a:solidFill>
              </a:rPr>
              <a:t>EGI – Enabling infrastructures for research</a:t>
            </a:r>
          </a:p>
          <a:p>
            <a:endParaRPr lang="en-GB" sz="2400" b="1" dirty="0" smtClean="0">
              <a:solidFill>
                <a:srgbClr val="0066B0"/>
              </a:solidFill>
            </a:endParaRPr>
          </a:p>
          <a:p>
            <a:r>
              <a:rPr lang="en-GB" sz="2400" b="1" dirty="0" smtClean="0">
                <a:solidFill>
                  <a:srgbClr val="0066B0"/>
                </a:solidFill>
              </a:rPr>
              <a:t>Open Science Commons vision</a:t>
            </a:r>
          </a:p>
          <a:p>
            <a:endParaRPr lang="en-GB" sz="2400" b="1" dirty="0" smtClean="0">
              <a:solidFill>
                <a:srgbClr val="0066B0"/>
              </a:solidFill>
            </a:endParaRPr>
          </a:p>
          <a:p>
            <a:r>
              <a:rPr lang="en-GB" sz="2400" b="1" dirty="0" smtClean="0">
                <a:solidFill>
                  <a:srgbClr val="0066B0"/>
                </a:solidFill>
              </a:rPr>
              <a:t>From potential to active user communities</a:t>
            </a:r>
          </a:p>
          <a:p>
            <a:pPr lvl="1"/>
            <a:r>
              <a:rPr lang="en-GB" sz="2000" dirty="0" smtClean="0"/>
              <a:t>EGI Engagement Strategy </a:t>
            </a:r>
          </a:p>
          <a:p>
            <a:pPr lvl="1"/>
            <a:endParaRPr lang="en-GB" sz="2000" dirty="0" smtClean="0"/>
          </a:p>
          <a:p>
            <a:r>
              <a:rPr lang="en-GB" sz="2400" b="1" dirty="0" smtClean="0">
                <a:solidFill>
                  <a:srgbClr val="0066B0"/>
                </a:solidFill>
              </a:rPr>
              <a:t>From </a:t>
            </a:r>
            <a:r>
              <a:rPr lang="en-GB" sz="2400" b="1" dirty="0">
                <a:solidFill>
                  <a:srgbClr val="0066B0"/>
                </a:solidFill>
              </a:rPr>
              <a:t>bright ideas to robust </a:t>
            </a:r>
            <a:r>
              <a:rPr lang="en-GB" sz="2400" b="1" dirty="0" smtClean="0">
                <a:solidFill>
                  <a:srgbClr val="0066B0"/>
                </a:solidFill>
              </a:rPr>
              <a:t>infrastructures</a:t>
            </a:r>
          </a:p>
          <a:p>
            <a:pPr lvl="1"/>
            <a:r>
              <a:rPr lang="en-GB" sz="2000" smtClean="0"/>
              <a:t>Virtual Teams</a:t>
            </a:r>
            <a:endParaRPr lang="en-GB" sz="2000" dirty="0" smtClean="0"/>
          </a:p>
        </p:txBody>
      </p:sp>
      <p:sp>
        <p:nvSpPr>
          <p:cNvPr id="5" name="Footer Placeholder 4"/>
          <p:cNvSpPr>
            <a:spLocks noGrp="1"/>
          </p:cNvSpPr>
          <p:nvPr>
            <p:ph type="ftr" sz="quarter" idx="11"/>
          </p:nvPr>
        </p:nvSpPr>
        <p:spPr/>
        <p:txBody>
          <a:bodyPr/>
          <a:lstStyle/>
          <a:p>
            <a:r>
              <a:rPr lang="en-GB" dirty="0" err="1" smtClean="0"/>
              <a:t>NeIC</a:t>
            </a:r>
            <a:r>
              <a:rPr lang="en-GB" dirty="0" smtClean="0"/>
              <a:t> 2015 conference, May 5-8 2015 Espoo Finland</a:t>
            </a:r>
            <a:endParaRPr lang="en-GB" dirty="0"/>
          </a:p>
        </p:txBody>
      </p:sp>
    </p:spTree>
    <p:extLst>
      <p:ext uri="{BB962C8B-B14F-4D97-AF65-F5344CB8AC3E}">
        <p14:creationId xmlns:p14="http://schemas.microsoft.com/office/powerpoint/2010/main" val="3742579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550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normAutofit/>
          </a:bodyPr>
          <a:lstStyle/>
          <a:p>
            <a:r>
              <a:rPr lang="en-GB" altLang="en-US" dirty="0" smtClean="0">
                <a:ea typeface="ＭＳ Ｐゴシック" pitchFamily="34" charset="-128"/>
              </a:rPr>
              <a:t>EGI</a:t>
            </a:r>
            <a:endParaRPr lang="en-GB" altLang="en-US" dirty="0" smtClean="0">
              <a:ea typeface="ＭＳ Ｐゴシック" pitchFamily="34" charset="-128"/>
            </a:endParaRPr>
          </a:p>
        </p:txBody>
      </p:sp>
      <p:sp>
        <p:nvSpPr>
          <p:cNvPr id="3" name="Content Placeholder 2"/>
          <p:cNvSpPr>
            <a:spLocks noGrp="1"/>
          </p:cNvSpPr>
          <p:nvPr>
            <p:ph sz="half" idx="2"/>
          </p:nvPr>
        </p:nvSpPr>
        <p:spPr/>
        <p:txBody>
          <a:bodyPr/>
          <a:lstStyle/>
          <a:p>
            <a:pPr>
              <a:defRPr/>
            </a:pPr>
            <a:r>
              <a:rPr lang="en-GB" sz="2400" dirty="0" smtClean="0"/>
              <a:t>25 participants </a:t>
            </a:r>
            <a:endParaRPr lang="en-GB" sz="2400" dirty="0"/>
          </a:p>
          <a:p>
            <a:pPr lvl="1">
              <a:defRPr/>
            </a:pPr>
            <a:r>
              <a:rPr lang="en-GB" sz="2000" dirty="0" smtClean="0"/>
              <a:t>National </a:t>
            </a:r>
            <a:r>
              <a:rPr lang="en-GB" sz="2000" dirty="0" smtClean="0"/>
              <a:t>Grid </a:t>
            </a:r>
            <a:r>
              <a:rPr lang="en-GB" sz="2000" dirty="0" smtClean="0"/>
              <a:t>Initiatives</a:t>
            </a:r>
          </a:p>
          <a:p>
            <a:pPr lvl="1">
              <a:defRPr/>
            </a:pPr>
            <a:r>
              <a:rPr lang="en-GB" sz="2000" dirty="0" smtClean="0"/>
              <a:t>EIROs</a:t>
            </a:r>
            <a:endParaRPr lang="en-GB" sz="2000" dirty="0" smtClean="0"/>
          </a:p>
          <a:p>
            <a:pPr>
              <a:defRPr/>
            </a:pPr>
            <a:r>
              <a:rPr lang="en-GB" sz="2400" b="1" dirty="0" smtClean="0">
                <a:solidFill>
                  <a:schemeClr val="tx2">
                    <a:lumMod val="60000"/>
                    <a:lumOff val="40000"/>
                  </a:schemeClr>
                </a:solidFill>
              </a:rPr>
              <a:t>Federation</a:t>
            </a:r>
            <a:endParaRPr lang="en-GB" sz="2400" dirty="0" smtClean="0">
              <a:solidFill>
                <a:schemeClr val="tx2">
                  <a:lumMod val="60000"/>
                  <a:lumOff val="40000"/>
                </a:schemeClr>
              </a:solidFill>
            </a:endParaRPr>
          </a:p>
          <a:p>
            <a:pPr lvl="1">
              <a:defRPr/>
            </a:pPr>
            <a:r>
              <a:rPr lang="en-GB" sz="2000" dirty="0" smtClean="0"/>
              <a:t>IT services and resources </a:t>
            </a:r>
            <a:endParaRPr lang="en-GB" sz="2000" b="1" i="1" dirty="0"/>
          </a:p>
          <a:p>
            <a:pPr marL="271463" indent="-271463">
              <a:defRPr/>
            </a:pPr>
            <a:r>
              <a:rPr lang="en-GB" sz="2400" b="1" dirty="0">
                <a:solidFill>
                  <a:schemeClr val="tx2">
                    <a:lumMod val="60000"/>
                    <a:lumOff val="40000"/>
                  </a:schemeClr>
                </a:solidFill>
              </a:rPr>
              <a:t>e</a:t>
            </a:r>
            <a:r>
              <a:rPr lang="en-GB" sz="2400" b="1" dirty="0" smtClean="0">
                <a:solidFill>
                  <a:schemeClr val="tx2">
                    <a:lumMod val="60000"/>
                    <a:lumOff val="40000"/>
                  </a:schemeClr>
                </a:solidFill>
              </a:rPr>
              <a:t>-Infrastructure</a:t>
            </a:r>
            <a:endParaRPr lang="en-GB" sz="2400" b="1" dirty="0">
              <a:solidFill>
                <a:schemeClr val="tx2">
                  <a:lumMod val="60000"/>
                  <a:lumOff val="40000"/>
                </a:schemeClr>
              </a:solidFill>
            </a:endParaRPr>
          </a:p>
          <a:p>
            <a:pPr lvl="1">
              <a:defRPr/>
            </a:pPr>
            <a:r>
              <a:rPr lang="en-GB" sz="1800" dirty="0" smtClean="0"/>
              <a:t>Computers, Data, Applications</a:t>
            </a:r>
          </a:p>
          <a:p>
            <a:pPr lvl="1">
              <a:defRPr/>
            </a:pPr>
            <a:r>
              <a:rPr lang="en-GB" sz="1800" dirty="0" smtClean="0"/>
              <a:t>Clouds, clusters, HTC,…. </a:t>
            </a:r>
          </a:p>
          <a:p>
            <a:pPr marL="457200" lvl="1" indent="0">
              <a:buNone/>
              <a:defRPr/>
            </a:pPr>
            <a:r>
              <a:rPr lang="en-GB" sz="1800" i="1" dirty="0" smtClean="0"/>
              <a:t>and</a:t>
            </a:r>
            <a:r>
              <a:rPr lang="en-GB" sz="1800" dirty="0" smtClean="0"/>
              <a:t> </a:t>
            </a:r>
            <a:r>
              <a:rPr lang="en-GB" sz="1800" i="1" dirty="0" smtClean="0"/>
              <a:t>beyond!!</a:t>
            </a:r>
          </a:p>
          <a:p>
            <a:pPr marL="271463" indent="-271463">
              <a:defRPr/>
            </a:pPr>
            <a:r>
              <a:rPr lang="en-GB" sz="2400" b="1" dirty="0">
                <a:solidFill>
                  <a:schemeClr val="tx2">
                    <a:lumMod val="60000"/>
                    <a:lumOff val="40000"/>
                  </a:schemeClr>
                </a:solidFill>
                <a:sym typeface="Wingdings" pitchFamily="2" charset="2"/>
              </a:rPr>
              <a:t>Sustainability</a:t>
            </a:r>
          </a:p>
          <a:p>
            <a:pPr lvl="1">
              <a:defRPr/>
            </a:pPr>
            <a:r>
              <a:rPr lang="en-GB" sz="1800" dirty="0" smtClean="0">
                <a:sym typeface="Wingdings" pitchFamily="2" charset="2"/>
              </a:rPr>
              <a:t>Sustainable operation</a:t>
            </a:r>
          </a:p>
          <a:p>
            <a:pPr lvl="1">
              <a:defRPr/>
            </a:pPr>
            <a:r>
              <a:rPr lang="en-GB" sz="1800" dirty="0" smtClean="0">
                <a:sym typeface="Wingdings" pitchFamily="2" charset="2"/>
              </a:rPr>
              <a:t>Project-driven innovation</a:t>
            </a:r>
            <a:endParaRPr lang="en-GB" sz="1800" dirty="0">
              <a:sym typeface="Wingdings" pitchFamily="2" charset="2"/>
            </a:endParaRPr>
          </a:p>
          <a:p>
            <a:pPr lvl="2">
              <a:defRPr/>
            </a:pPr>
            <a:r>
              <a:rPr lang="en-GB" sz="1400" dirty="0" smtClean="0">
                <a:sym typeface="Wingdings" pitchFamily="2" charset="2"/>
              </a:rPr>
              <a:t>EGI-Engage, AARC, INDIGO, etc.</a:t>
            </a:r>
          </a:p>
          <a:p>
            <a:pPr>
              <a:defRPr/>
            </a:pPr>
            <a:endParaRPr lang="en-GB" sz="2000" dirty="0" smtClean="0"/>
          </a:p>
        </p:txBody>
      </p:sp>
      <p:sp>
        <p:nvSpPr>
          <p:cNvPr id="2" name="Footer Placeholder 1"/>
          <p:cNvSpPr>
            <a:spLocks noGrp="1"/>
          </p:cNvSpPr>
          <p:nvPr>
            <p:ph type="ftr" sz="quarter" idx="11"/>
          </p:nvPr>
        </p:nvSpPr>
        <p:spPr/>
        <p:txBody>
          <a:bodyPr/>
          <a:lstStyle/>
          <a:p>
            <a:pPr>
              <a:defRPr/>
            </a:pPr>
            <a:r>
              <a:rPr lang="en-GB" smtClean="0"/>
              <a:t>NeIC 2015 conference, May 5-8 2015 Espoo Finland</a:t>
            </a:r>
            <a:endParaRPr lang="en-US"/>
          </a:p>
        </p:txBody>
      </p:sp>
      <p:pic>
        <p:nvPicPr>
          <p:cNvPr id="4" name="Picture 3" descr="Interactive Visited Countries Map | amCharts - Mozilla Firefox"/>
          <p:cNvPicPr>
            <a:picLocks noChangeAspect="1"/>
          </p:cNvPicPr>
          <p:nvPr/>
        </p:nvPicPr>
        <p:blipFill rotWithShape="1">
          <a:blip r:embed="rId3">
            <a:extLst>
              <a:ext uri="{28A0092B-C50C-407E-A947-70E740481C1C}">
                <a14:useLocalDpi xmlns:a14="http://schemas.microsoft.com/office/drawing/2010/main" val="0"/>
              </a:ext>
            </a:extLst>
          </a:blip>
          <a:srcRect l="28854" t="21763" r="36698" b="10935"/>
          <a:stretch/>
        </p:blipFill>
        <p:spPr>
          <a:xfrm>
            <a:off x="4906169" y="1428031"/>
            <a:ext cx="4237831" cy="4459480"/>
          </a:xfrm>
          <a:prstGeom prst="rect">
            <a:avLst/>
          </a:prstGeom>
        </p:spPr>
      </p:pic>
      <p:sp>
        <p:nvSpPr>
          <p:cNvPr id="6" name="Rectangular Callout 5"/>
          <p:cNvSpPr/>
          <p:nvPr/>
        </p:nvSpPr>
        <p:spPr>
          <a:xfrm>
            <a:off x="6012160" y="3225971"/>
            <a:ext cx="647700" cy="431800"/>
          </a:xfrm>
          <a:prstGeom prst="wedgeRectCallout">
            <a:avLst>
              <a:gd name="adj1" fmla="val 24070"/>
              <a:gd name="adj2" fmla="val 110278"/>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800" dirty="0">
                <a:solidFill>
                  <a:schemeClr val="tx2"/>
                </a:solidFill>
              </a:rPr>
              <a:t>EGI.eu in Amsterdam</a:t>
            </a:r>
          </a:p>
        </p:txBody>
      </p:sp>
    </p:spTree>
    <p:extLst>
      <p:ext uri="{BB962C8B-B14F-4D97-AF65-F5344CB8AC3E}">
        <p14:creationId xmlns:p14="http://schemas.microsoft.com/office/powerpoint/2010/main" val="4062249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25" y="1196975"/>
            <a:ext cx="7380288" cy="3240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7" name="Title 8"/>
          <p:cNvSpPr>
            <a:spLocks noGrp="1"/>
          </p:cNvSpPr>
          <p:nvPr>
            <p:ph type="title"/>
          </p:nvPr>
        </p:nvSpPr>
        <p:spPr/>
        <p:txBody>
          <a:bodyPr>
            <a:normAutofit/>
          </a:bodyPr>
          <a:lstStyle/>
          <a:p>
            <a:r>
              <a:rPr lang="en-GB" altLang="en-US" dirty="0" smtClean="0">
                <a:ea typeface="ＭＳ Ｐゴシック" pitchFamily="34" charset="-128"/>
              </a:rPr>
              <a:t>Enabling e-infrastructures for science</a:t>
            </a:r>
          </a:p>
        </p:txBody>
      </p:sp>
      <p:sp>
        <p:nvSpPr>
          <p:cNvPr id="4" name="Footer Placeholder 3"/>
          <p:cNvSpPr>
            <a:spLocks noGrp="1"/>
          </p:cNvSpPr>
          <p:nvPr>
            <p:ph type="ftr" sz="quarter" idx="11"/>
          </p:nvPr>
        </p:nvSpPr>
        <p:spPr/>
        <p:txBody>
          <a:bodyPr/>
          <a:lstStyle/>
          <a:p>
            <a:r>
              <a:rPr lang="en-GB" smtClean="0"/>
              <a:t>NeIC 2015 conference, May 5-8 2015 Espoo Finland</a:t>
            </a:r>
            <a:endParaRPr lang="en-GB" dirty="0"/>
          </a:p>
        </p:txBody>
      </p:sp>
      <p:sp>
        <p:nvSpPr>
          <p:cNvPr id="6149" name="Rectangle 1"/>
          <p:cNvSpPr>
            <a:spLocks noChangeArrowheads="1"/>
          </p:cNvSpPr>
          <p:nvPr/>
        </p:nvSpPr>
        <p:spPr bwMode="auto">
          <a:xfrm>
            <a:off x="179388" y="4676775"/>
            <a:ext cx="39608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eaLnBrk="0" hangingPunct="0">
              <a:spcBef>
                <a:spcPct val="20000"/>
              </a:spcBef>
              <a:buClr>
                <a:schemeClr val="accent2"/>
              </a:buClr>
              <a:buFont typeface="Arial" charset="0"/>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Arial" charset="0"/>
                <a:cs typeface="Arial" charset="0"/>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2"/>
              </a:buClr>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9pPr>
          </a:lstStyle>
          <a:p>
            <a:pPr eaLnBrk="1" hangingPunct="1">
              <a:spcBef>
                <a:spcPct val="0"/>
              </a:spcBef>
              <a:buClr>
                <a:schemeClr val="tx1"/>
              </a:buClr>
            </a:pPr>
            <a:r>
              <a:rPr lang="en-GB" altLang="en-US" sz="1800" dirty="0">
                <a:solidFill>
                  <a:schemeClr val="tx2"/>
                </a:solidFill>
                <a:latin typeface="Segoe UI" panose="020B0502040204020203" pitchFamily="34" charset="0"/>
                <a:cs typeface="Segoe UI" panose="020B0502040204020203" pitchFamily="34" charset="0"/>
              </a:rPr>
              <a:t>Distributed, federated</a:t>
            </a:r>
            <a:r>
              <a:rPr lang="en-GB" altLang="en-US" sz="1800" dirty="0">
                <a:latin typeface="Segoe UI" panose="020B0502040204020203" pitchFamily="34" charset="0"/>
                <a:cs typeface="Segoe UI" panose="020B0502040204020203" pitchFamily="34" charset="0"/>
              </a:rPr>
              <a:t> storage and compute facilities</a:t>
            </a:r>
          </a:p>
          <a:p>
            <a:pPr eaLnBrk="1" hangingPunct="1">
              <a:spcBef>
                <a:spcPct val="0"/>
              </a:spcBef>
              <a:buClr>
                <a:schemeClr val="tx1"/>
              </a:buClr>
            </a:pPr>
            <a:r>
              <a:rPr lang="en-GB" altLang="en-US" sz="1800" dirty="0" smtClean="0">
                <a:solidFill>
                  <a:schemeClr val="tx2"/>
                </a:solidFill>
                <a:latin typeface="Segoe UI" panose="020B0502040204020203" pitchFamily="34" charset="0"/>
                <a:cs typeface="Segoe UI" panose="020B0502040204020203" pitchFamily="34" charset="0"/>
              </a:rPr>
              <a:t>HTC </a:t>
            </a:r>
            <a:r>
              <a:rPr lang="en-GB" altLang="en-US" sz="1800" dirty="0" smtClean="0">
                <a:latin typeface="Segoe UI" panose="020B0502040204020203" pitchFamily="34" charset="0"/>
                <a:cs typeface="Segoe UI" panose="020B0502040204020203" pitchFamily="34" charset="0"/>
              </a:rPr>
              <a:t>and </a:t>
            </a:r>
            <a:r>
              <a:rPr lang="en-GB" altLang="en-US" sz="1800" dirty="0">
                <a:solidFill>
                  <a:schemeClr val="tx2"/>
                </a:solidFill>
                <a:latin typeface="Segoe UI" panose="020B0502040204020203" pitchFamily="34" charset="0"/>
                <a:cs typeface="Segoe UI" panose="020B0502040204020203" pitchFamily="34" charset="0"/>
              </a:rPr>
              <a:t>Cloud</a:t>
            </a:r>
            <a:r>
              <a:rPr lang="en-GB" altLang="en-US" sz="1800" dirty="0">
                <a:latin typeface="Segoe UI" panose="020B0502040204020203" pitchFamily="34" charset="0"/>
                <a:cs typeface="Segoe UI" panose="020B0502040204020203" pitchFamily="34" charset="0"/>
              </a:rPr>
              <a:t> compute platforms</a:t>
            </a:r>
          </a:p>
          <a:p>
            <a:pPr eaLnBrk="1" hangingPunct="1">
              <a:spcBef>
                <a:spcPct val="0"/>
              </a:spcBef>
              <a:buClr>
                <a:schemeClr val="tx1"/>
              </a:buClr>
            </a:pPr>
            <a:r>
              <a:rPr lang="en-GB" altLang="en-US" sz="1800" dirty="0">
                <a:latin typeface="Segoe UI" panose="020B0502040204020203" pitchFamily="34" charset="0"/>
                <a:cs typeface="Segoe UI" panose="020B0502040204020203" pitchFamily="34" charset="0"/>
              </a:rPr>
              <a:t>Virtual Research Environments</a:t>
            </a:r>
          </a:p>
          <a:p>
            <a:pPr eaLnBrk="1" hangingPunct="1">
              <a:spcBef>
                <a:spcPct val="0"/>
              </a:spcBef>
              <a:buClr>
                <a:schemeClr val="tx1"/>
              </a:buClr>
            </a:pPr>
            <a:r>
              <a:rPr lang="en-GB" altLang="en-US" sz="1800" dirty="0">
                <a:solidFill>
                  <a:schemeClr val="accent1"/>
                </a:solidFill>
                <a:latin typeface="Segoe UI" panose="020B0502040204020203" pitchFamily="34" charset="0"/>
                <a:cs typeface="Segoe UI" panose="020B0502040204020203" pitchFamily="34" charset="0"/>
              </a:rPr>
              <a:t>&gt; </a:t>
            </a:r>
            <a:r>
              <a:rPr lang="en-GB" altLang="en-US" sz="1800" dirty="0" smtClean="0">
                <a:solidFill>
                  <a:schemeClr val="accent1"/>
                </a:solidFill>
                <a:latin typeface="Segoe UI" panose="020B0502040204020203" pitchFamily="34" charset="0"/>
                <a:cs typeface="Segoe UI" panose="020B0502040204020203" pitchFamily="34" charset="0"/>
              </a:rPr>
              <a:t>200 </a:t>
            </a:r>
            <a:r>
              <a:rPr lang="en-GB" altLang="en-US" sz="1800" dirty="0" smtClean="0">
                <a:latin typeface="Segoe UI" panose="020B0502040204020203" pitchFamily="34" charset="0"/>
                <a:cs typeface="Segoe UI" panose="020B0502040204020203" pitchFamily="34" charset="0"/>
              </a:rPr>
              <a:t>user</a:t>
            </a:r>
            <a:r>
              <a:rPr lang="en-GB" altLang="en-US" sz="1800" dirty="0" smtClean="0">
                <a:solidFill>
                  <a:schemeClr val="accent1"/>
                </a:solidFill>
                <a:latin typeface="Segoe UI" panose="020B0502040204020203" pitchFamily="34" charset="0"/>
                <a:cs typeface="Segoe UI" panose="020B0502040204020203" pitchFamily="34" charset="0"/>
              </a:rPr>
              <a:t> </a:t>
            </a:r>
            <a:r>
              <a:rPr lang="en-GB" altLang="en-US" sz="1800" dirty="0">
                <a:latin typeface="Segoe UI" panose="020B0502040204020203" pitchFamily="34" charset="0"/>
                <a:cs typeface="Segoe UI" panose="020B0502040204020203" pitchFamily="34" charset="0"/>
              </a:rPr>
              <a:t>research projects</a:t>
            </a:r>
          </a:p>
        </p:txBody>
      </p:sp>
      <p:sp>
        <p:nvSpPr>
          <p:cNvPr id="6150" name="Rectangle 14"/>
          <p:cNvSpPr>
            <a:spLocks noChangeArrowheads="1"/>
          </p:cNvSpPr>
          <p:nvPr/>
        </p:nvSpPr>
        <p:spPr bwMode="auto">
          <a:xfrm>
            <a:off x="4067175" y="4687888"/>
            <a:ext cx="41878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eaLnBrk="0" hangingPunct="0">
              <a:spcBef>
                <a:spcPct val="20000"/>
              </a:spcBef>
              <a:buClr>
                <a:schemeClr val="accent2"/>
              </a:buClr>
              <a:buFont typeface="Arial" charset="0"/>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Arial" charset="0"/>
                <a:cs typeface="Arial" charset="0"/>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2"/>
              </a:buClr>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9pPr>
          </a:lstStyle>
          <a:p>
            <a:pPr eaLnBrk="1" hangingPunct="1">
              <a:spcBef>
                <a:spcPct val="0"/>
              </a:spcBef>
              <a:buClr>
                <a:schemeClr val="tx1"/>
              </a:buClr>
            </a:pPr>
            <a:r>
              <a:rPr lang="en-GB" altLang="en-US" sz="1800" dirty="0">
                <a:solidFill>
                  <a:schemeClr val="accent1"/>
                </a:solidFill>
                <a:latin typeface="Segoe UI" panose="020B0502040204020203" pitchFamily="34" charset="0"/>
                <a:cs typeface="Segoe UI" panose="020B0502040204020203" pitchFamily="34" charset="0"/>
              </a:rPr>
              <a:t>350</a:t>
            </a:r>
            <a:r>
              <a:rPr lang="en-GB" altLang="en-US" sz="1800" dirty="0">
                <a:latin typeface="Segoe UI" panose="020B0502040204020203" pitchFamily="34" charset="0"/>
                <a:cs typeface="Segoe UI" panose="020B0502040204020203" pitchFamily="34" charset="0"/>
              </a:rPr>
              <a:t> resource centres in </a:t>
            </a:r>
            <a:r>
              <a:rPr lang="en-GB" altLang="en-US" sz="1800" dirty="0">
                <a:solidFill>
                  <a:schemeClr val="accent1"/>
                </a:solidFill>
                <a:latin typeface="Segoe UI" panose="020B0502040204020203" pitchFamily="34" charset="0"/>
                <a:cs typeface="Segoe UI" panose="020B0502040204020203" pitchFamily="34" charset="0"/>
              </a:rPr>
              <a:t>40</a:t>
            </a:r>
            <a:r>
              <a:rPr lang="en-GB" altLang="en-US" sz="1800" dirty="0">
                <a:latin typeface="Segoe UI" panose="020B0502040204020203" pitchFamily="34" charset="0"/>
                <a:cs typeface="Segoe UI" panose="020B0502040204020203" pitchFamily="34" charset="0"/>
              </a:rPr>
              <a:t> countries</a:t>
            </a:r>
            <a:endParaRPr lang="en-GB" altLang="en-US" sz="1800" dirty="0">
              <a:solidFill>
                <a:schemeClr val="accent1"/>
              </a:solidFill>
              <a:latin typeface="Segoe UI" panose="020B0502040204020203" pitchFamily="34" charset="0"/>
              <a:cs typeface="Segoe UI" panose="020B0502040204020203" pitchFamily="34" charset="0"/>
            </a:endParaRPr>
          </a:p>
          <a:p>
            <a:pPr eaLnBrk="1" hangingPunct="1">
              <a:spcBef>
                <a:spcPct val="0"/>
              </a:spcBef>
              <a:buClr>
                <a:schemeClr val="tx1"/>
              </a:buClr>
            </a:pPr>
            <a:r>
              <a:rPr lang="en-GB" altLang="en-US" sz="1800" dirty="0">
                <a:solidFill>
                  <a:schemeClr val="accent1"/>
                </a:solidFill>
                <a:latin typeface="Segoe UI" panose="020B0502040204020203" pitchFamily="34" charset="0"/>
                <a:cs typeface="Segoe UI" panose="020B0502040204020203" pitchFamily="34" charset="0"/>
              </a:rPr>
              <a:t>5</a:t>
            </a:r>
            <a:r>
              <a:rPr lang="en-GB" altLang="en-US" sz="1800" dirty="0" smtClean="0">
                <a:solidFill>
                  <a:schemeClr val="accent1"/>
                </a:solidFill>
                <a:latin typeface="Segoe UI" panose="020B0502040204020203" pitchFamily="34" charset="0"/>
                <a:cs typeface="Segoe UI" panose="020B0502040204020203" pitchFamily="34" charset="0"/>
              </a:rPr>
              <a:t>00,000</a:t>
            </a:r>
            <a:r>
              <a:rPr lang="en-GB" altLang="en-US" sz="1800" dirty="0" smtClean="0">
                <a:latin typeface="Segoe UI" panose="020B0502040204020203" pitchFamily="34" charset="0"/>
                <a:cs typeface="Segoe UI" panose="020B0502040204020203" pitchFamily="34" charset="0"/>
              </a:rPr>
              <a:t> </a:t>
            </a:r>
            <a:r>
              <a:rPr lang="en-GB" altLang="en-US" sz="1800" dirty="0">
                <a:latin typeface="Segoe UI" panose="020B0502040204020203" pitchFamily="34" charset="0"/>
                <a:cs typeface="Segoe UI" panose="020B0502040204020203" pitchFamily="34" charset="0"/>
              </a:rPr>
              <a:t>logical CPU cores</a:t>
            </a:r>
          </a:p>
          <a:p>
            <a:pPr eaLnBrk="1" hangingPunct="1">
              <a:spcBef>
                <a:spcPct val="0"/>
              </a:spcBef>
              <a:buClr>
                <a:schemeClr val="tx1"/>
              </a:buClr>
            </a:pPr>
            <a:r>
              <a:rPr lang="en-GB" altLang="en-US" sz="1800" dirty="0" smtClean="0">
                <a:solidFill>
                  <a:schemeClr val="accent1"/>
                </a:solidFill>
                <a:latin typeface="Segoe UI" panose="020B0502040204020203" pitchFamily="34" charset="0"/>
                <a:cs typeface="Segoe UI" panose="020B0502040204020203" pitchFamily="34" charset="0"/>
              </a:rPr>
              <a:t>&gt;290</a:t>
            </a:r>
            <a:r>
              <a:rPr lang="en-GB" altLang="en-US" sz="1800" dirty="0" smtClean="0">
                <a:solidFill>
                  <a:schemeClr val="accent1"/>
                </a:solidFill>
                <a:latin typeface="Segoe UI" panose="020B0502040204020203" pitchFamily="34" charset="0"/>
                <a:cs typeface="Segoe UI" panose="020B0502040204020203" pitchFamily="34" charset="0"/>
              </a:rPr>
              <a:t> </a:t>
            </a:r>
            <a:r>
              <a:rPr lang="en-GB" altLang="en-US" sz="1800" dirty="0">
                <a:solidFill>
                  <a:schemeClr val="accent1"/>
                </a:solidFill>
                <a:latin typeface="Segoe UI" panose="020B0502040204020203" pitchFamily="34" charset="0"/>
                <a:cs typeface="Segoe UI" panose="020B0502040204020203" pitchFamily="34" charset="0"/>
              </a:rPr>
              <a:t>PB </a:t>
            </a:r>
            <a:r>
              <a:rPr lang="en-GB" altLang="en-US" sz="1800" dirty="0">
                <a:latin typeface="Segoe UI" panose="020B0502040204020203" pitchFamily="34" charset="0"/>
                <a:cs typeface="Segoe UI" panose="020B0502040204020203" pitchFamily="34" charset="0"/>
              </a:rPr>
              <a:t>disk, </a:t>
            </a:r>
            <a:r>
              <a:rPr lang="en-GB" altLang="en-US" sz="1800" dirty="0">
                <a:solidFill>
                  <a:schemeClr val="accent1"/>
                </a:solidFill>
                <a:latin typeface="Segoe UI" panose="020B0502040204020203" pitchFamily="34" charset="0"/>
                <a:cs typeface="Segoe UI" panose="020B0502040204020203" pitchFamily="34" charset="0"/>
              </a:rPr>
              <a:t>180 PB </a:t>
            </a:r>
            <a:r>
              <a:rPr lang="en-GB" altLang="en-US" sz="1800" dirty="0">
                <a:latin typeface="Segoe UI" panose="020B0502040204020203" pitchFamily="34" charset="0"/>
                <a:cs typeface="Segoe UI" panose="020B0502040204020203" pitchFamily="34" charset="0"/>
              </a:rPr>
              <a:t>tape</a:t>
            </a:r>
          </a:p>
          <a:p>
            <a:pPr eaLnBrk="1" hangingPunct="1">
              <a:spcBef>
                <a:spcPct val="0"/>
              </a:spcBef>
              <a:buClr>
                <a:schemeClr val="tx1"/>
              </a:buClr>
            </a:pPr>
            <a:r>
              <a:rPr lang="en-GB" altLang="en-US" sz="1800" dirty="0">
                <a:solidFill>
                  <a:schemeClr val="tx2"/>
                </a:solidFill>
                <a:latin typeface="Segoe UI" panose="020B0502040204020203" pitchFamily="34" charset="0"/>
                <a:cs typeface="Segoe UI" panose="020B0502040204020203" pitchFamily="34" charset="0"/>
              </a:rPr>
              <a:t>&gt; 99.6% </a:t>
            </a:r>
            <a:r>
              <a:rPr lang="en-GB" altLang="en-US" sz="1800" dirty="0">
                <a:latin typeface="Segoe UI" panose="020B0502040204020203" pitchFamily="34" charset="0"/>
                <a:cs typeface="Segoe UI" panose="020B0502040204020203" pitchFamily="34" charset="0"/>
              </a:rPr>
              <a:t>reliability</a:t>
            </a:r>
          </a:p>
          <a:p>
            <a:pPr eaLnBrk="1" hangingPunct="1">
              <a:spcBef>
                <a:spcPct val="0"/>
              </a:spcBef>
              <a:buClr>
                <a:schemeClr val="tx1"/>
              </a:buClr>
            </a:pPr>
            <a:endParaRPr lang="en-GB" altLang="en-US" sz="1800" dirty="0">
              <a:solidFill>
                <a:schemeClr val="accent1"/>
              </a:solidFill>
              <a:latin typeface="Segoe UI" panose="020B0502040204020203" pitchFamily="34" charset="0"/>
              <a:cs typeface="Segoe UI" panose="020B0502040204020203" pitchFamily="34" charset="0"/>
            </a:endParaRPr>
          </a:p>
        </p:txBody>
      </p:sp>
      <p:sp>
        <p:nvSpPr>
          <p:cNvPr id="3" name="Rectangular Callout 2"/>
          <p:cNvSpPr/>
          <p:nvPr/>
        </p:nvSpPr>
        <p:spPr>
          <a:xfrm rot="20697230">
            <a:off x="219075" y="3138488"/>
            <a:ext cx="1238250" cy="1114425"/>
          </a:xfrm>
          <a:prstGeom prst="wedgeRectCallout">
            <a:avLst>
              <a:gd name="adj1" fmla="val 75579"/>
              <a:gd name="adj2" fmla="val -24504"/>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chemeClr val="tx2">
                    <a:lumMod val="60000"/>
                    <a:lumOff val="40000"/>
                  </a:schemeClr>
                </a:solidFill>
              </a:rPr>
              <a:t>SLAs</a:t>
            </a:r>
          </a:p>
          <a:p>
            <a:pPr algn="ctr">
              <a:defRPr/>
            </a:pPr>
            <a:r>
              <a:rPr lang="en-GB" sz="2400" b="1" dirty="0">
                <a:solidFill>
                  <a:schemeClr val="tx2">
                    <a:lumMod val="60000"/>
                    <a:lumOff val="40000"/>
                  </a:schemeClr>
                </a:solidFill>
              </a:rPr>
              <a:t>OLAs</a:t>
            </a:r>
          </a:p>
        </p:txBody>
      </p:sp>
      <p:pic>
        <p:nvPicPr>
          <p:cNvPr id="6152" name="Picture 6" descr="Home">
            <a:hlinkClick r:id="rId4" tooltip="Hom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2450" y="1531938"/>
            <a:ext cx="835025" cy="312737"/>
          </a:xfrm>
          <a:prstGeom prst="rect">
            <a:avLst/>
          </a:prstGeom>
          <a:solidFill>
            <a:schemeClr val="bg1"/>
          </a:solidFill>
          <a:ln w="9525">
            <a:solidFill>
              <a:schemeClr val="tx1"/>
            </a:solidFill>
            <a:miter lim="800000"/>
            <a:headEnd/>
            <a:tailEnd/>
          </a:ln>
        </p:spPr>
      </p:pic>
      <p:pic>
        <p:nvPicPr>
          <p:cNvPr id="6153"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1196975"/>
            <a:ext cx="909637" cy="246063"/>
          </a:xfrm>
          <a:prstGeom prst="rect">
            <a:avLst/>
          </a:prstGeom>
          <a:solidFill>
            <a:schemeClr val="bg1"/>
          </a:solidFill>
          <a:ln w="9525">
            <a:solidFill>
              <a:schemeClr val="tx1"/>
            </a:solidFill>
            <a:miter lim="800000"/>
            <a:headEnd/>
            <a:tailEnd/>
          </a:ln>
        </p:spPr>
      </p:pic>
      <p:pic>
        <p:nvPicPr>
          <p:cNvPr id="6154"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5325" y="1916113"/>
            <a:ext cx="595313" cy="504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55" name="Picture 11" descr="http://t1.gstatic.com/images?q=tbn:ANd9GcT14FKGy2ayk7SlcrTKubTR7SHESedTwIvPM742WwyqJhXt52ztbEgqzs8xV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72450" y="3644900"/>
            <a:ext cx="863600" cy="293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56"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88325" y="4040188"/>
            <a:ext cx="776288"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57" name="Picture 1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216900" y="4724400"/>
            <a:ext cx="747713" cy="4556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58" name="Bildobjekt 8"/>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26438" y="5229225"/>
            <a:ext cx="496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51838" y="3049588"/>
            <a:ext cx="485775" cy="52387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99CC"/>
                </a:solidFill>
              </a14:hiddenFill>
            </a:ext>
          </a:extLst>
        </p:spPr>
      </p:pic>
      <p:sp>
        <p:nvSpPr>
          <p:cNvPr id="6160" name="TextBox 5"/>
          <p:cNvSpPr txBox="1">
            <a:spLocks noChangeArrowheads="1"/>
          </p:cNvSpPr>
          <p:nvPr/>
        </p:nvSpPr>
        <p:spPr bwMode="auto">
          <a:xfrm>
            <a:off x="8388350" y="5508625"/>
            <a:ext cx="298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Font typeface="Arial" charset="0"/>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Arial" charset="0"/>
                <a:cs typeface="Arial" charset="0"/>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2"/>
              </a:buClr>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9pPr>
          </a:lstStyle>
          <a:p>
            <a:pPr eaLnBrk="1" hangingPunct="1">
              <a:spcBef>
                <a:spcPct val="0"/>
              </a:spcBef>
              <a:buClrTx/>
              <a:buFontTx/>
              <a:buNone/>
            </a:pPr>
            <a:r>
              <a:rPr lang="en-US" altLang="en-US" b="1"/>
              <a:t>.</a:t>
            </a:r>
            <a:endParaRPr lang="en-GB" altLang="en-US" b="1"/>
          </a:p>
        </p:txBody>
      </p:sp>
      <p:sp>
        <p:nvSpPr>
          <p:cNvPr id="6161" name="TextBox 17"/>
          <p:cNvSpPr txBox="1">
            <a:spLocks noChangeArrowheads="1"/>
          </p:cNvSpPr>
          <p:nvPr/>
        </p:nvSpPr>
        <p:spPr bwMode="auto">
          <a:xfrm>
            <a:off x="8388350" y="5661025"/>
            <a:ext cx="298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Font typeface="Arial" charset="0"/>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Arial" charset="0"/>
                <a:cs typeface="Arial" charset="0"/>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2"/>
              </a:buClr>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9pPr>
          </a:lstStyle>
          <a:p>
            <a:pPr eaLnBrk="1" hangingPunct="1">
              <a:spcBef>
                <a:spcPct val="0"/>
              </a:spcBef>
              <a:buClrTx/>
              <a:buFontTx/>
              <a:buNone/>
            </a:pPr>
            <a:r>
              <a:rPr lang="en-US" altLang="en-US" b="1"/>
              <a:t>.</a:t>
            </a:r>
            <a:endParaRPr lang="en-GB" altLang="en-US" b="1"/>
          </a:p>
        </p:txBody>
      </p:sp>
      <p:sp>
        <p:nvSpPr>
          <p:cNvPr id="6162" name="TextBox 18"/>
          <p:cNvSpPr txBox="1">
            <a:spLocks noChangeArrowheads="1"/>
          </p:cNvSpPr>
          <p:nvPr/>
        </p:nvSpPr>
        <p:spPr bwMode="auto">
          <a:xfrm>
            <a:off x="8388350" y="5795963"/>
            <a:ext cx="2984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Font typeface="Arial" charset="0"/>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Arial" charset="0"/>
                <a:cs typeface="Arial" charset="0"/>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2"/>
              </a:buClr>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9pPr>
          </a:lstStyle>
          <a:p>
            <a:pPr eaLnBrk="1" hangingPunct="1">
              <a:spcBef>
                <a:spcPct val="0"/>
              </a:spcBef>
              <a:buClrTx/>
              <a:buFontTx/>
              <a:buNone/>
            </a:pPr>
            <a:r>
              <a:rPr lang="en-US" altLang="en-US" b="1"/>
              <a:t>.</a:t>
            </a:r>
            <a:endParaRPr lang="en-GB" altLang="en-US" b="1"/>
          </a:p>
        </p:txBody>
      </p:sp>
      <p:pic>
        <p:nvPicPr>
          <p:cNvPr id="6163" name="Picture 2" descr="C:\Users\Salvatore Pinto\Desktop\logo.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51838" y="2492375"/>
            <a:ext cx="504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2199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EGI </a:t>
            </a:r>
            <a:r>
              <a:rPr lang="en-GB" dirty="0"/>
              <a:t>a</a:t>
            </a:r>
            <a:r>
              <a:rPr lang="en-GB" dirty="0" smtClean="0"/>
              <a:t>greements framework</a:t>
            </a:r>
            <a:endParaRPr lang="en-GB" dirty="0"/>
          </a:p>
        </p:txBody>
      </p:sp>
      <p:sp>
        <p:nvSpPr>
          <p:cNvPr id="4" name="Footer Placeholder 3"/>
          <p:cNvSpPr>
            <a:spLocks noGrp="1"/>
          </p:cNvSpPr>
          <p:nvPr>
            <p:ph type="ftr" sz="quarter" idx="11"/>
          </p:nvPr>
        </p:nvSpPr>
        <p:spPr/>
        <p:txBody>
          <a:bodyPr/>
          <a:lstStyle/>
          <a:p>
            <a:r>
              <a:rPr lang="en-GB" smtClean="0"/>
              <a:t>NeIC 2015 conference, May 5-8 2015 Espoo Finland</a:t>
            </a:r>
            <a:endParaRPr lang="en-GB" dirty="0"/>
          </a:p>
        </p:txBody>
      </p:sp>
      <p:pic>
        <p:nvPicPr>
          <p:cNvPr id="5" name="Picture 2" descr="C:\Users\Malgorzata Krakowian\Google Drive\TechOps\98 - OLA SLA framework\materials\OLA SLA framweo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90321"/>
            <a:ext cx="7098506" cy="5191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348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47650" y="1196975"/>
            <a:ext cx="4554538" cy="2314575"/>
          </a:xfrm>
          <a:prstGeom prst="rect">
            <a:avLst/>
          </a:prstGeom>
          <a:solidFill>
            <a:schemeClr val="accent6">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2" name="Title 1"/>
          <p:cNvSpPr>
            <a:spLocks noGrp="1"/>
          </p:cNvSpPr>
          <p:nvPr>
            <p:ph type="title"/>
          </p:nvPr>
        </p:nvSpPr>
        <p:spPr/>
        <p:txBody>
          <a:bodyPr>
            <a:normAutofit/>
          </a:bodyPr>
          <a:lstStyle/>
          <a:p>
            <a:r>
              <a:rPr lang="en-GB" altLang="en-US" dirty="0" smtClean="0">
                <a:ea typeface="ＭＳ Ｐゴシック" pitchFamily="34" charset="-128"/>
              </a:rPr>
              <a:t>Open Science Commons </a:t>
            </a:r>
            <a:r>
              <a:rPr lang="en-GB" altLang="en-US" dirty="0" smtClean="0">
                <a:ea typeface="ＭＳ Ｐゴシック" pitchFamily="34" charset="-128"/>
              </a:rPr>
              <a:t>vision</a:t>
            </a:r>
          </a:p>
        </p:txBody>
      </p:sp>
      <p:sp>
        <p:nvSpPr>
          <p:cNvPr id="3" name="Footer Placeholder 2"/>
          <p:cNvSpPr>
            <a:spLocks noGrp="1"/>
          </p:cNvSpPr>
          <p:nvPr>
            <p:ph type="ftr" sz="quarter" idx="11"/>
          </p:nvPr>
        </p:nvSpPr>
        <p:spPr/>
        <p:txBody>
          <a:bodyPr/>
          <a:lstStyle/>
          <a:p>
            <a:pPr>
              <a:defRPr/>
            </a:pPr>
            <a:r>
              <a:rPr lang="en-GB" smtClean="0"/>
              <a:t>NeIC 2015 conference, May 5-8 2015 Espoo Finland</a:t>
            </a:r>
            <a:endParaRPr lang="en-US"/>
          </a:p>
        </p:txBody>
      </p:sp>
      <p:pic>
        <p:nvPicPr>
          <p:cNvPr id="512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744663"/>
            <a:ext cx="5159375"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Content Placeholder 2"/>
          <p:cNvSpPr txBox="1">
            <a:spLocks/>
          </p:cNvSpPr>
          <p:nvPr/>
        </p:nvSpPr>
        <p:spPr bwMode="auto">
          <a:xfrm>
            <a:off x="4932363" y="1268413"/>
            <a:ext cx="410368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Arial" charset="0"/>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Arial" charset="0"/>
                <a:cs typeface="Arial" charset="0"/>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2"/>
              </a:buClr>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9pPr>
          </a:lstStyle>
          <a:p>
            <a:pPr algn="just" eaLnBrk="1" hangingPunct="1">
              <a:spcBef>
                <a:spcPct val="0"/>
              </a:spcBef>
              <a:buClrTx/>
              <a:buFontTx/>
              <a:buNone/>
            </a:pPr>
            <a:r>
              <a:rPr lang="en-US" altLang="en-US" sz="1800" i="1" dirty="0">
                <a:latin typeface="Segoe UI" panose="020B0502040204020203" pitchFamily="34" charset="0"/>
                <a:cs typeface="Segoe UI" panose="020B0502040204020203" pitchFamily="34" charset="0"/>
              </a:rPr>
              <a:t>Researchers from all disciplines have </a:t>
            </a:r>
            <a:r>
              <a:rPr lang="en-US" altLang="en-US" sz="1800" b="1" i="1" dirty="0">
                <a:latin typeface="Segoe UI" panose="020B0502040204020203" pitchFamily="34" charset="0"/>
                <a:cs typeface="Segoe UI" panose="020B0502040204020203" pitchFamily="34" charset="0"/>
              </a:rPr>
              <a:t>easy, integrated and open access </a:t>
            </a:r>
            <a:r>
              <a:rPr lang="en-US" altLang="en-US" sz="1800" i="1" dirty="0">
                <a:latin typeface="Segoe UI" panose="020B0502040204020203" pitchFamily="34" charset="0"/>
                <a:cs typeface="Segoe UI" panose="020B0502040204020203" pitchFamily="34" charset="0"/>
              </a:rPr>
              <a:t>to the advanced </a:t>
            </a:r>
            <a:r>
              <a:rPr lang="en-US" altLang="en-US" sz="1800" i="1" dirty="0">
                <a:solidFill>
                  <a:srgbClr val="4F81BD"/>
                </a:solidFill>
                <a:latin typeface="Segoe UI" panose="020B0502040204020203" pitchFamily="34" charset="0"/>
                <a:cs typeface="Segoe UI" panose="020B0502040204020203" pitchFamily="34" charset="0"/>
              </a:rPr>
              <a:t>digital services</a:t>
            </a:r>
            <a:r>
              <a:rPr lang="en-US" altLang="en-US" sz="1800" i="1" dirty="0">
                <a:latin typeface="Segoe UI" panose="020B0502040204020203" pitchFamily="34" charset="0"/>
                <a:cs typeface="Segoe UI" panose="020B0502040204020203" pitchFamily="34" charset="0"/>
              </a:rPr>
              <a:t>, </a:t>
            </a:r>
            <a:r>
              <a:rPr lang="en-US" altLang="en-US" sz="1800" i="1" dirty="0">
                <a:solidFill>
                  <a:srgbClr val="4F81BD"/>
                </a:solidFill>
                <a:latin typeface="Segoe UI" panose="020B0502040204020203" pitchFamily="34" charset="0"/>
                <a:cs typeface="Segoe UI" panose="020B0502040204020203" pitchFamily="34" charset="0"/>
              </a:rPr>
              <a:t>scientific instruments</a:t>
            </a:r>
            <a:r>
              <a:rPr lang="en-US" altLang="en-US" sz="1800" i="1" dirty="0">
                <a:latin typeface="Segoe UI" panose="020B0502040204020203" pitchFamily="34" charset="0"/>
                <a:cs typeface="Segoe UI" panose="020B0502040204020203" pitchFamily="34" charset="0"/>
              </a:rPr>
              <a:t>, </a:t>
            </a:r>
            <a:r>
              <a:rPr lang="en-US" altLang="en-US" sz="1800" i="1" dirty="0">
                <a:solidFill>
                  <a:srgbClr val="4F81BD"/>
                </a:solidFill>
                <a:latin typeface="Segoe UI" panose="020B0502040204020203" pitchFamily="34" charset="0"/>
                <a:cs typeface="Segoe UI" panose="020B0502040204020203" pitchFamily="34" charset="0"/>
              </a:rPr>
              <a:t>data, knowledge and expertise </a:t>
            </a:r>
            <a:r>
              <a:rPr lang="en-US" altLang="en-US" sz="1800" i="1" dirty="0">
                <a:latin typeface="Segoe UI" panose="020B0502040204020203" pitchFamily="34" charset="0"/>
                <a:cs typeface="Segoe UI" panose="020B0502040204020203" pitchFamily="34" charset="0"/>
              </a:rPr>
              <a:t>they need to collaborate to achieve </a:t>
            </a:r>
            <a:r>
              <a:rPr lang="en-US" altLang="en-US" sz="1800" i="1" dirty="0">
                <a:solidFill>
                  <a:srgbClr val="4F81BD"/>
                </a:solidFill>
                <a:latin typeface="Segoe UI" panose="020B0502040204020203" pitchFamily="34" charset="0"/>
                <a:cs typeface="Segoe UI" panose="020B0502040204020203" pitchFamily="34" charset="0"/>
              </a:rPr>
              <a:t>excellence in science, research and innovation.</a:t>
            </a:r>
          </a:p>
          <a:p>
            <a:pPr algn="just" eaLnBrk="1" hangingPunct="1">
              <a:spcBef>
                <a:spcPct val="0"/>
              </a:spcBef>
              <a:buClrTx/>
              <a:buFontTx/>
              <a:buNone/>
            </a:pPr>
            <a:endParaRPr lang="en-US" altLang="en-US" sz="1800" i="1" dirty="0">
              <a:solidFill>
                <a:srgbClr val="4F81BD"/>
              </a:solidFill>
              <a:latin typeface="Segoe UI" panose="020B0502040204020203" pitchFamily="34" charset="0"/>
              <a:cs typeface="Segoe UI" panose="020B0502040204020203" pitchFamily="34" charset="0"/>
            </a:endParaRPr>
          </a:p>
        </p:txBody>
      </p:sp>
      <p:sp>
        <p:nvSpPr>
          <p:cNvPr id="8" name="Rectangle 7"/>
          <p:cNvSpPr/>
          <p:nvPr/>
        </p:nvSpPr>
        <p:spPr>
          <a:xfrm>
            <a:off x="250826" y="4941888"/>
            <a:ext cx="4533900" cy="10795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2400" dirty="0" smtClean="0"/>
              <a:t>Projects and partnerships:</a:t>
            </a:r>
            <a:br>
              <a:rPr lang="en-GB" sz="2400" dirty="0" smtClean="0"/>
            </a:br>
            <a:r>
              <a:rPr lang="en-GB" sz="2000" dirty="0" smtClean="0"/>
              <a:t>E-</a:t>
            </a:r>
            <a:r>
              <a:rPr lang="en-GB" sz="2000" dirty="0" err="1" smtClean="0"/>
              <a:t>infras</a:t>
            </a:r>
            <a:r>
              <a:rPr lang="en-GB" sz="2000" dirty="0" smtClean="0"/>
              <a:t>, Res. </a:t>
            </a:r>
            <a:r>
              <a:rPr lang="en-GB" sz="2000" dirty="0" err="1" smtClean="0"/>
              <a:t>Infras</a:t>
            </a:r>
            <a:r>
              <a:rPr lang="en-GB" sz="2000" dirty="0" smtClean="0"/>
              <a:t>, Funding agencies</a:t>
            </a:r>
            <a:endParaRPr lang="en-GB" sz="2000" dirty="0"/>
          </a:p>
        </p:txBody>
      </p:sp>
      <p:sp>
        <p:nvSpPr>
          <p:cNvPr id="5127" name="Rectangle 9"/>
          <p:cNvSpPr>
            <a:spLocks noChangeArrowheads="1"/>
          </p:cNvSpPr>
          <p:nvPr/>
        </p:nvSpPr>
        <p:spPr bwMode="auto">
          <a:xfrm>
            <a:off x="6443663" y="3408363"/>
            <a:ext cx="2703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Font typeface="Arial" charset="0"/>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Arial" charset="0"/>
                <a:cs typeface="Arial" charset="0"/>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2"/>
              </a:buClr>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9pPr>
          </a:lstStyle>
          <a:p>
            <a:pPr eaLnBrk="1" hangingPunct="1">
              <a:spcBef>
                <a:spcPct val="0"/>
              </a:spcBef>
              <a:buClrTx/>
              <a:buFontTx/>
              <a:buNone/>
            </a:pPr>
            <a:r>
              <a:rPr lang="en-US" altLang="en-US" sz="1400">
                <a:hlinkClick r:id="rId4"/>
              </a:rPr>
              <a:t>www.opensciencecommons.org</a:t>
            </a:r>
            <a:endParaRPr lang="en-US" altLang="en-US" sz="1400"/>
          </a:p>
        </p:txBody>
      </p:sp>
      <p:sp>
        <p:nvSpPr>
          <p:cNvPr id="12" name="Rectangle 11"/>
          <p:cNvSpPr/>
          <p:nvPr/>
        </p:nvSpPr>
        <p:spPr>
          <a:xfrm>
            <a:off x="2581275" y="3644900"/>
            <a:ext cx="1050925" cy="115252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400" dirty="0">
                <a:solidFill>
                  <a:schemeClr val="tx1"/>
                </a:solidFill>
              </a:rPr>
              <a:t>E-</a:t>
            </a:r>
            <a:r>
              <a:rPr lang="en-GB" sz="1400" dirty="0" err="1">
                <a:solidFill>
                  <a:schemeClr val="tx1"/>
                </a:solidFill>
              </a:rPr>
              <a:t>infrastr</a:t>
            </a:r>
            <a:r>
              <a:rPr lang="en-GB" sz="1400" dirty="0">
                <a:solidFill>
                  <a:schemeClr val="tx1"/>
                </a:solidFill>
              </a:rPr>
              <a:t>. Commons</a:t>
            </a:r>
          </a:p>
        </p:txBody>
      </p:sp>
      <p:sp>
        <p:nvSpPr>
          <p:cNvPr id="13" name="Rectangle 12"/>
          <p:cNvSpPr/>
          <p:nvPr/>
        </p:nvSpPr>
        <p:spPr>
          <a:xfrm>
            <a:off x="1430338" y="3644900"/>
            <a:ext cx="1049337" cy="115252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400" dirty="0">
                <a:solidFill>
                  <a:schemeClr val="tx1"/>
                </a:solidFill>
              </a:rPr>
              <a:t>Data Commons</a:t>
            </a:r>
          </a:p>
        </p:txBody>
      </p:sp>
      <p:sp>
        <p:nvSpPr>
          <p:cNvPr id="14" name="Rectangle 13"/>
          <p:cNvSpPr/>
          <p:nvPr/>
        </p:nvSpPr>
        <p:spPr>
          <a:xfrm>
            <a:off x="3733800" y="3644900"/>
            <a:ext cx="1050925" cy="115252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400" dirty="0">
                <a:solidFill>
                  <a:schemeClr val="tx1"/>
                </a:solidFill>
              </a:rPr>
              <a:t>Knowledge Commons</a:t>
            </a:r>
          </a:p>
        </p:txBody>
      </p:sp>
      <p:sp>
        <p:nvSpPr>
          <p:cNvPr id="16" name="Rectangle 15"/>
          <p:cNvSpPr/>
          <p:nvPr/>
        </p:nvSpPr>
        <p:spPr>
          <a:xfrm>
            <a:off x="250825" y="3632200"/>
            <a:ext cx="1050925" cy="115252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400" dirty="0">
                <a:solidFill>
                  <a:schemeClr val="tx1"/>
                </a:solidFill>
              </a:rPr>
              <a:t>Scientific Instruments</a:t>
            </a:r>
          </a:p>
        </p:txBody>
      </p:sp>
      <p:sp>
        <p:nvSpPr>
          <p:cNvPr id="2" name="Down Arrow 1"/>
          <p:cNvSpPr/>
          <p:nvPr/>
        </p:nvSpPr>
        <p:spPr>
          <a:xfrm flipV="1">
            <a:off x="1619250" y="4670425"/>
            <a:ext cx="644525" cy="33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Down Arrow 19"/>
          <p:cNvSpPr/>
          <p:nvPr/>
        </p:nvSpPr>
        <p:spPr>
          <a:xfrm flipV="1">
            <a:off x="2771775" y="4683125"/>
            <a:ext cx="644525" cy="33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Down Arrow 20"/>
          <p:cNvSpPr/>
          <p:nvPr/>
        </p:nvSpPr>
        <p:spPr>
          <a:xfrm flipV="1">
            <a:off x="3924300" y="4683125"/>
            <a:ext cx="642938" cy="33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Down Arrow 25"/>
          <p:cNvSpPr/>
          <p:nvPr/>
        </p:nvSpPr>
        <p:spPr>
          <a:xfrm flipV="1">
            <a:off x="467544" y="4682976"/>
            <a:ext cx="644525" cy="33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172963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r>
              <a:rPr lang="en-GB" altLang="en-US" dirty="0" smtClean="0">
                <a:ea typeface="ＭＳ Ｐゴシック" pitchFamily="34" charset="-128"/>
              </a:rPr>
              <a:t>EGI Solutions</a:t>
            </a:r>
          </a:p>
        </p:txBody>
      </p:sp>
      <p:sp>
        <p:nvSpPr>
          <p:cNvPr id="2" name="Footer Placeholder 1"/>
          <p:cNvSpPr>
            <a:spLocks noGrp="1"/>
          </p:cNvSpPr>
          <p:nvPr>
            <p:ph type="ftr" sz="quarter" idx="11"/>
          </p:nvPr>
        </p:nvSpPr>
        <p:spPr/>
        <p:txBody>
          <a:bodyPr/>
          <a:lstStyle/>
          <a:p>
            <a:pPr>
              <a:defRPr/>
            </a:pPr>
            <a:r>
              <a:rPr lang="en-GB" smtClean="0"/>
              <a:t>NeIC 2015 conference, May 5-8 2015 Espoo Finland</a:t>
            </a:r>
            <a:endParaRPr lang="en-US"/>
          </a:p>
        </p:txBody>
      </p:sp>
      <p:graphicFrame>
        <p:nvGraphicFramePr>
          <p:cNvPr id="25" name="Diagram 4"/>
          <p:cNvGraphicFramePr/>
          <p:nvPr>
            <p:extLst>
              <p:ext uri="{D42A27DB-BD31-4B8C-83A1-F6EECF244321}">
                <p14:modId xmlns:p14="http://schemas.microsoft.com/office/powerpoint/2010/main" val="2871718569"/>
              </p:ext>
            </p:extLst>
          </p:nvPr>
        </p:nvGraphicFramePr>
        <p:xfrm>
          <a:off x="3995936" y="1124745"/>
          <a:ext cx="4896544"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294" name="13 Imagen"/>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2438" y="2686050"/>
            <a:ext cx="139700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redondeado"/>
          <p:cNvSpPr/>
          <p:nvPr/>
        </p:nvSpPr>
        <p:spPr>
          <a:xfrm>
            <a:off x="2120900" y="1593850"/>
            <a:ext cx="1536700" cy="80803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defRPr/>
            </a:pPr>
            <a:r>
              <a:rPr lang="en-GB" sz="1600" dirty="0"/>
              <a:t>Individual Researchers</a:t>
            </a:r>
          </a:p>
        </p:txBody>
      </p:sp>
      <p:sp>
        <p:nvSpPr>
          <p:cNvPr id="24" name="23 Rectángulo redondeado"/>
          <p:cNvSpPr/>
          <p:nvPr/>
        </p:nvSpPr>
        <p:spPr>
          <a:xfrm>
            <a:off x="2122488" y="2720975"/>
            <a:ext cx="1536700" cy="80803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defRPr/>
            </a:pPr>
            <a:r>
              <a:rPr lang="en-GB" sz="1600" dirty="0"/>
              <a:t>Research Communities</a:t>
            </a:r>
          </a:p>
        </p:txBody>
      </p:sp>
      <p:grpSp>
        <p:nvGrpSpPr>
          <p:cNvPr id="12297" name="Group 16"/>
          <p:cNvGrpSpPr>
            <a:grpSpLocks/>
          </p:cNvGrpSpPr>
          <p:nvPr/>
        </p:nvGrpSpPr>
        <p:grpSpPr bwMode="auto">
          <a:xfrm>
            <a:off x="452438" y="1412875"/>
            <a:ext cx="1357312" cy="1046163"/>
            <a:chOff x="256669" y="1340768"/>
            <a:chExt cx="1525174" cy="1212770"/>
          </a:xfrm>
        </p:grpSpPr>
        <p:pic>
          <p:nvPicPr>
            <p:cNvPr id="12317" name="11 Imagen"/>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71600" y="1348371"/>
              <a:ext cx="667260" cy="64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12 Imagen"/>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536" y="1340768"/>
              <a:ext cx="609411" cy="783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9 Imagen"/>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56669" y="1910184"/>
              <a:ext cx="826513" cy="64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8 Imagen"/>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28559" y="1988840"/>
              <a:ext cx="653284" cy="56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23 Rectángulo redondeado"/>
          <p:cNvSpPr/>
          <p:nvPr/>
        </p:nvSpPr>
        <p:spPr>
          <a:xfrm>
            <a:off x="2120900" y="3925888"/>
            <a:ext cx="1536700" cy="808037"/>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defRPr/>
            </a:pPr>
            <a:r>
              <a:rPr lang="en-GB" sz="1600" dirty="0"/>
              <a:t>Resource Centres</a:t>
            </a:r>
          </a:p>
        </p:txBody>
      </p:sp>
      <p:grpSp>
        <p:nvGrpSpPr>
          <p:cNvPr id="12299" name="Group 87"/>
          <p:cNvGrpSpPr>
            <a:grpSpLocks/>
          </p:cNvGrpSpPr>
          <p:nvPr/>
        </p:nvGrpSpPr>
        <p:grpSpPr bwMode="auto">
          <a:xfrm>
            <a:off x="531813" y="3860800"/>
            <a:ext cx="1087437" cy="1042988"/>
            <a:chOff x="395536" y="4600157"/>
            <a:chExt cx="1386307" cy="1249454"/>
          </a:xfrm>
        </p:grpSpPr>
        <p:pic>
          <p:nvPicPr>
            <p:cNvPr id="12311" name="Picture 5" descr="C:\Users\Javier\AppData\Local\Microsoft\Windows\INetCache\IE\ZDFXKT99\MC910216362[1].png"/>
            <p:cNvPicPr>
              <a:picLocks noChangeAspect="1" noChangeArrowheads="1"/>
            </p:cNvPicPr>
            <p:nvPr/>
          </p:nvPicPr>
          <p:blipFill>
            <a:blip r:embed="rId12">
              <a:extLst>
                <a:ext uri="{28A0092B-C50C-407E-A947-70E740481C1C}">
                  <a14:useLocalDpi xmlns:a14="http://schemas.microsoft.com/office/drawing/2010/main" val="0"/>
                </a:ext>
              </a:extLst>
            </a:blip>
            <a:srcRect l="13921" r="13260" b="17790"/>
            <a:stretch>
              <a:fillRect/>
            </a:stretch>
          </p:blipFill>
          <p:spPr bwMode="auto">
            <a:xfrm>
              <a:off x="395536" y="4629450"/>
              <a:ext cx="1386307" cy="119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2" name="Picture 4" descr="C:\Users\Javier\AppData\Local\Microsoft\Windows\INetCache\IE\K6XY1VPR\MC900435242[1].png"/>
            <p:cNvPicPr>
              <a:picLocks noChangeAspect="1" noChangeArrowheads="1"/>
            </p:cNvPicPr>
            <p:nvPr/>
          </p:nvPicPr>
          <p:blipFill>
            <a:blip r:embed="rId13">
              <a:extLst>
                <a:ext uri="{28A0092B-C50C-407E-A947-70E740481C1C}">
                  <a14:useLocalDpi xmlns:a14="http://schemas.microsoft.com/office/drawing/2010/main" val="0"/>
                </a:ext>
              </a:extLst>
            </a:blip>
            <a:srcRect b="15538"/>
            <a:stretch>
              <a:fillRect/>
            </a:stretch>
          </p:blipFill>
          <p:spPr bwMode="auto">
            <a:xfrm>
              <a:off x="449311" y="5081493"/>
              <a:ext cx="324639" cy="5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3" name="Picture 4" descr="C:\Users\Javier\AppData\Local\Microsoft\Windows\INetCache\IE\K6XY1VPR\MC900435242[1].png"/>
            <p:cNvPicPr>
              <a:picLocks noChangeAspect="1" noChangeArrowheads="1"/>
            </p:cNvPicPr>
            <p:nvPr/>
          </p:nvPicPr>
          <p:blipFill>
            <a:blip r:embed="rId13">
              <a:extLst>
                <a:ext uri="{28A0092B-C50C-407E-A947-70E740481C1C}">
                  <a14:useLocalDpi xmlns:a14="http://schemas.microsoft.com/office/drawing/2010/main" val="0"/>
                </a:ext>
              </a:extLst>
            </a:blip>
            <a:srcRect b="15538"/>
            <a:stretch>
              <a:fillRect/>
            </a:stretch>
          </p:blipFill>
          <p:spPr bwMode="auto">
            <a:xfrm>
              <a:off x="873280" y="5259901"/>
              <a:ext cx="324639" cy="5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4" name="Picture 4" descr="C:\Users\Javier\AppData\Local\Microsoft\Windows\INetCache\IE\K6XY1VPR\MC900435242[1].png"/>
            <p:cNvPicPr>
              <a:picLocks noChangeAspect="1" noChangeArrowheads="1"/>
            </p:cNvPicPr>
            <p:nvPr/>
          </p:nvPicPr>
          <p:blipFill>
            <a:blip r:embed="rId13">
              <a:extLst>
                <a:ext uri="{28A0092B-C50C-407E-A947-70E740481C1C}">
                  <a14:useLocalDpi xmlns:a14="http://schemas.microsoft.com/office/drawing/2010/main" val="0"/>
                </a:ext>
              </a:extLst>
            </a:blip>
            <a:srcRect b="15538"/>
            <a:stretch>
              <a:fillRect/>
            </a:stretch>
          </p:blipFill>
          <p:spPr bwMode="auto">
            <a:xfrm>
              <a:off x="758543" y="4600157"/>
              <a:ext cx="324639" cy="5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5" name="Picture 4" descr="C:\Users\Javier\AppData\Local\Microsoft\Windows\INetCache\IE\K6XY1VPR\MC900435242[1].png"/>
            <p:cNvPicPr>
              <a:picLocks noChangeAspect="1" noChangeArrowheads="1"/>
            </p:cNvPicPr>
            <p:nvPr/>
          </p:nvPicPr>
          <p:blipFill>
            <a:blip r:embed="rId13">
              <a:extLst>
                <a:ext uri="{28A0092B-C50C-407E-A947-70E740481C1C}">
                  <a14:useLocalDpi xmlns:a14="http://schemas.microsoft.com/office/drawing/2010/main" val="0"/>
                </a:ext>
              </a:extLst>
            </a:blip>
            <a:srcRect b="15538"/>
            <a:stretch>
              <a:fillRect/>
            </a:stretch>
          </p:blipFill>
          <p:spPr bwMode="auto">
            <a:xfrm>
              <a:off x="1251008" y="4792184"/>
              <a:ext cx="324639" cy="5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Picture 4" descr="C:\Users\Javier\AppData\Local\Microsoft\Windows\INetCache\IE\K6XY1VPR\MC900435242[1].png"/>
            <p:cNvPicPr>
              <a:picLocks noChangeAspect="1" noChangeArrowheads="1"/>
            </p:cNvPicPr>
            <p:nvPr/>
          </p:nvPicPr>
          <p:blipFill>
            <a:blip r:embed="rId13">
              <a:extLst>
                <a:ext uri="{28A0092B-C50C-407E-A947-70E740481C1C}">
                  <a14:useLocalDpi xmlns:a14="http://schemas.microsoft.com/office/drawing/2010/main" val="0"/>
                </a:ext>
              </a:extLst>
            </a:blip>
            <a:srcRect b="15538"/>
            <a:stretch>
              <a:fillRect/>
            </a:stretch>
          </p:blipFill>
          <p:spPr bwMode="auto">
            <a:xfrm>
              <a:off x="1292881" y="5304248"/>
              <a:ext cx="324639" cy="5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ounded Rectangle 2"/>
          <p:cNvSpPr/>
          <p:nvPr/>
        </p:nvSpPr>
        <p:spPr>
          <a:xfrm>
            <a:off x="320675" y="1412875"/>
            <a:ext cx="3455988" cy="11080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Rounded Rectangle 25"/>
          <p:cNvSpPr/>
          <p:nvPr/>
        </p:nvSpPr>
        <p:spPr>
          <a:xfrm>
            <a:off x="320675" y="2636838"/>
            <a:ext cx="3455988" cy="1066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 name="Rounded Rectangle 26"/>
          <p:cNvSpPr/>
          <p:nvPr/>
        </p:nvSpPr>
        <p:spPr>
          <a:xfrm>
            <a:off x="323850" y="3824288"/>
            <a:ext cx="3455988" cy="1066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303" name="Rectangle 4"/>
          <p:cNvSpPr>
            <a:spLocks noChangeArrowheads="1"/>
          </p:cNvSpPr>
          <p:nvPr/>
        </p:nvSpPr>
        <p:spPr bwMode="auto">
          <a:xfrm>
            <a:off x="4716463" y="5805488"/>
            <a:ext cx="350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Font typeface="Arial" charset="0"/>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Arial" charset="0"/>
                <a:cs typeface="Arial" charset="0"/>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2"/>
              </a:buClr>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9pPr>
          </a:lstStyle>
          <a:p>
            <a:pPr eaLnBrk="1" hangingPunct="1">
              <a:spcBef>
                <a:spcPct val="0"/>
              </a:spcBef>
              <a:buClrTx/>
              <a:buFontTx/>
              <a:buNone/>
            </a:pPr>
            <a:r>
              <a:rPr lang="en-US" altLang="en-US" sz="2000" b="1" dirty="0">
                <a:solidFill>
                  <a:schemeClr val="tx2"/>
                </a:solidFill>
              </a:rPr>
              <a:t>http://www.egi.eu/solutions</a:t>
            </a:r>
          </a:p>
        </p:txBody>
      </p:sp>
      <p:sp>
        <p:nvSpPr>
          <p:cNvPr id="32" name="23 Rectángulo redondeado"/>
          <p:cNvSpPr/>
          <p:nvPr/>
        </p:nvSpPr>
        <p:spPr>
          <a:xfrm>
            <a:off x="2120900" y="5129213"/>
            <a:ext cx="1536700" cy="80645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defRPr/>
            </a:pPr>
            <a:r>
              <a:rPr lang="en-GB" sz="1600" dirty="0"/>
              <a:t>SMEs and industry</a:t>
            </a:r>
          </a:p>
        </p:txBody>
      </p:sp>
      <p:sp>
        <p:nvSpPr>
          <p:cNvPr id="40" name="Rounded Rectangle 39"/>
          <p:cNvSpPr/>
          <p:nvPr/>
        </p:nvSpPr>
        <p:spPr>
          <a:xfrm>
            <a:off x="323850" y="5027613"/>
            <a:ext cx="3455988" cy="10652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2310" name="Picture 32" descr="C:\Users\Gergely Sipos\AppData\Local\Microsoft\Windows\INetCache\IE\1SAIMX1D\team[1].g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9425" y="5092700"/>
            <a:ext cx="13303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67356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Partnerships: Our partners in the NGIs</a:t>
            </a:r>
            <a:endParaRPr lang="en-GB" dirty="0"/>
          </a:p>
        </p:txBody>
      </p:sp>
      <p:sp>
        <p:nvSpPr>
          <p:cNvPr id="4" name="Footer Placeholder 3"/>
          <p:cNvSpPr>
            <a:spLocks noGrp="1"/>
          </p:cNvSpPr>
          <p:nvPr>
            <p:ph type="ftr" sz="quarter" idx="11"/>
          </p:nvPr>
        </p:nvSpPr>
        <p:spPr/>
        <p:txBody>
          <a:bodyPr/>
          <a:lstStyle/>
          <a:p>
            <a:pPr>
              <a:defRPr/>
            </a:pPr>
            <a:r>
              <a:rPr lang="en-GB" smtClean="0"/>
              <a:t>NeIC 2015 conference, May 5-8 2015 Espoo Finland</a:t>
            </a:r>
            <a:endParaRPr lang="en-US"/>
          </a:p>
        </p:txBody>
      </p:sp>
      <p:sp>
        <p:nvSpPr>
          <p:cNvPr id="5" name="Content Placeholder 2"/>
          <p:cNvSpPr>
            <a:spLocks noGrp="1"/>
          </p:cNvSpPr>
          <p:nvPr>
            <p:ph idx="1"/>
          </p:nvPr>
        </p:nvSpPr>
        <p:spPr>
          <a:xfrm>
            <a:off x="107504" y="2780928"/>
            <a:ext cx="3563888" cy="1584176"/>
          </a:xfrm>
        </p:spPr>
        <p:txBody>
          <a:bodyPr/>
          <a:lstStyle/>
          <a:p>
            <a:pPr marL="0" indent="0">
              <a:buNone/>
            </a:pPr>
            <a:r>
              <a:rPr lang="en-GB" sz="2400" b="1" dirty="0" smtClean="0">
                <a:solidFill>
                  <a:schemeClr val="tx2">
                    <a:lumMod val="60000"/>
                    <a:lumOff val="40000"/>
                  </a:schemeClr>
                </a:solidFill>
                <a:latin typeface="Segoe UI" panose="020B0502040204020203" pitchFamily="34" charset="0"/>
                <a:cs typeface="Segoe UI" panose="020B0502040204020203" pitchFamily="34" charset="0"/>
              </a:rPr>
              <a:t>Named contacts for:</a:t>
            </a:r>
          </a:p>
          <a:p>
            <a:pPr marL="541338" lvl="1"/>
            <a:r>
              <a:rPr lang="en-GB" sz="1800" b="1" dirty="0" smtClean="0">
                <a:solidFill>
                  <a:schemeClr val="tx2">
                    <a:lumMod val="60000"/>
                    <a:lumOff val="40000"/>
                  </a:schemeClr>
                </a:solidFill>
                <a:latin typeface="Segoe UI" panose="020B0502040204020203" pitchFamily="34" charset="0"/>
                <a:cs typeface="Segoe UI" panose="020B0502040204020203" pitchFamily="34" charset="0"/>
              </a:rPr>
              <a:t>User support</a:t>
            </a:r>
          </a:p>
          <a:p>
            <a:pPr marL="541338" lvl="1"/>
            <a:r>
              <a:rPr lang="en-GB" sz="1800" b="1" dirty="0" smtClean="0">
                <a:solidFill>
                  <a:schemeClr val="tx2">
                    <a:lumMod val="60000"/>
                    <a:lumOff val="40000"/>
                  </a:schemeClr>
                </a:solidFill>
                <a:latin typeface="Segoe UI" panose="020B0502040204020203" pitchFamily="34" charset="0"/>
                <a:cs typeface="Segoe UI" panose="020B0502040204020203" pitchFamily="34" charset="0"/>
              </a:rPr>
              <a:t>Infrastructure Operation</a:t>
            </a:r>
          </a:p>
          <a:p>
            <a:pPr marL="541338" lvl="1"/>
            <a:r>
              <a:rPr lang="en-GB" sz="1800" b="1" dirty="0" smtClean="0">
                <a:solidFill>
                  <a:schemeClr val="tx2">
                    <a:lumMod val="60000"/>
                    <a:lumOff val="40000"/>
                  </a:schemeClr>
                </a:solidFill>
                <a:latin typeface="Segoe UI" panose="020B0502040204020203" pitchFamily="34" charset="0"/>
                <a:cs typeface="Segoe UI" panose="020B0502040204020203" pitchFamily="34" charset="0"/>
              </a:rPr>
              <a:t>International liaison (~outreach to new </a:t>
            </a:r>
            <a:r>
              <a:rPr lang="en-GB" sz="1800" b="1" dirty="0" err="1" smtClean="0">
                <a:solidFill>
                  <a:schemeClr val="tx2">
                    <a:lumMod val="60000"/>
                    <a:lumOff val="40000"/>
                  </a:schemeClr>
                </a:solidFill>
                <a:latin typeface="Segoe UI" panose="020B0502040204020203" pitchFamily="34" charset="0"/>
                <a:cs typeface="Segoe UI" panose="020B0502040204020203" pitchFamily="34" charset="0"/>
              </a:rPr>
              <a:t>comms</a:t>
            </a:r>
            <a:r>
              <a:rPr lang="en-GB" sz="1800" b="1" dirty="0" smtClean="0">
                <a:solidFill>
                  <a:schemeClr val="tx2">
                    <a:lumMod val="60000"/>
                    <a:lumOff val="40000"/>
                  </a:schemeClr>
                </a:solidFill>
                <a:latin typeface="Segoe UI" panose="020B0502040204020203" pitchFamily="34" charset="0"/>
                <a:cs typeface="Segoe UI" panose="020B0502040204020203" pitchFamily="34" charset="0"/>
              </a:rPr>
              <a:t>.)</a:t>
            </a:r>
          </a:p>
          <a:p>
            <a:pPr lvl="1"/>
            <a:endParaRPr lang="en-GB" sz="1800" b="1" dirty="0" smtClean="0">
              <a:solidFill>
                <a:schemeClr val="tx2">
                  <a:lumMod val="60000"/>
                  <a:lumOff val="40000"/>
                </a:schemeClr>
              </a:solidFill>
              <a:latin typeface="Segoe UI" panose="020B0502040204020203" pitchFamily="34" charset="0"/>
              <a:cs typeface="Segoe UI" panose="020B0502040204020203" pitchFamily="34" charset="0"/>
            </a:endParaRPr>
          </a:p>
        </p:txBody>
      </p:sp>
      <p:pic>
        <p:nvPicPr>
          <p:cNvPr id="6" name="Picture 3"/>
          <p:cNvPicPr>
            <a:picLocks noChangeAspect="1" noChangeArrowheads="1"/>
          </p:cNvPicPr>
          <p:nvPr/>
        </p:nvPicPr>
        <p:blipFill>
          <a:blip r:embed="rId2" cstate="print"/>
          <a:srcRect/>
          <a:stretch>
            <a:fillRect/>
          </a:stretch>
        </p:blipFill>
        <p:spPr bwMode="auto">
          <a:xfrm>
            <a:off x="3851920" y="1268760"/>
            <a:ext cx="5084836" cy="4776019"/>
          </a:xfrm>
          <a:prstGeom prst="rect">
            <a:avLst/>
          </a:prstGeom>
          <a:ln>
            <a:headEnd/>
            <a:tailEnd/>
          </a:ln>
        </p:spPr>
        <p:style>
          <a:lnRef idx="2">
            <a:schemeClr val="accent1"/>
          </a:lnRef>
          <a:fillRef idx="1">
            <a:schemeClr val="lt1"/>
          </a:fillRef>
          <a:effectRef idx="0">
            <a:schemeClr val="accent1"/>
          </a:effectRef>
          <a:fontRef idx="minor">
            <a:schemeClr val="dk1"/>
          </a:fontRef>
        </p:style>
      </p:pic>
      <p:cxnSp>
        <p:nvCxnSpPr>
          <p:cNvPr id="7" name="Straight Arrow Connector 6"/>
          <p:cNvCxnSpPr>
            <a:endCxn id="8" idx="1"/>
          </p:cNvCxnSpPr>
          <p:nvPr/>
        </p:nvCxnSpPr>
        <p:spPr>
          <a:xfrm>
            <a:off x="3491880" y="3392996"/>
            <a:ext cx="1224136" cy="0"/>
          </a:xfrm>
          <a:prstGeom prst="straightConnector1">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8" name="Left Brace 7"/>
          <p:cNvSpPr/>
          <p:nvPr/>
        </p:nvSpPr>
        <p:spPr>
          <a:xfrm>
            <a:off x="4716016" y="3068960"/>
            <a:ext cx="216024" cy="648072"/>
          </a:xfrm>
          <a:prstGeom prst="leftBrace">
            <a:avLst/>
          </a:prstGeom>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426936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4067944" y="5705964"/>
            <a:ext cx="928570" cy="531348"/>
          </a:xfrm>
          <a:prstGeom prst="rect">
            <a:avLst/>
          </a:prstGeom>
          <a:noFill/>
          <a:ln w="9525">
            <a:solidFill>
              <a:schemeClr val="tx1"/>
            </a:solid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4067944" y="1052736"/>
            <a:ext cx="4752528" cy="3240359"/>
          </a:xfrm>
          <a:prstGeom prst="rect">
            <a:avLst/>
          </a:prstGeom>
          <a:noFill/>
          <a:ln w="9525">
            <a:noFill/>
            <a:miter lim="800000"/>
            <a:headEnd/>
            <a:tailEnd/>
          </a:ln>
        </p:spPr>
      </p:pic>
      <p:cxnSp>
        <p:nvCxnSpPr>
          <p:cNvPr id="54" name="Straight Connector 53"/>
          <p:cNvCxnSpPr/>
          <p:nvPr/>
        </p:nvCxnSpPr>
        <p:spPr>
          <a:xfrm>
            <a:off x="1944216" y="1052736"/>
            <a:ext cx="0" cy="5256584"/>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2529" name="Picture 1"/>
          <p:cNvPicPr>
            <a:picLocks noChangeAspect="1" noChangeArrowheads="1"/>
          </p:cNvPicPr>
          <p:nvPr/>
        </p:nvPicPr>
        <p:blipFill>
          <a:blip r:embed="rId5" cstate="print"/>
          <a:srcRect/>
          <a:stretch>
            <a:fillRect/>
          </a:stretch>
        </p:blipFill>
        <p:spPr bwMode="auto">
          <a:xfrm>
            <a:off x="35496" y="3032304"/>
            <a:ext cx="1800200" cy="1404807"/>
          </a:xfrm>
          <a:prstGeom prst="rect">
            <a:avLst/>
          </a:prstGeom>
          <a:noFill/>
          <a:ln w="9525">
            <a:noFill/>
            <a:miter lim="800000"/>
            <a:headEnd/>
            <a:tailEnd/>
          </a:ln>
        </p:spPr>
      </p:pic>
      <p:sp>
        <p:nvSpPr>
          <p:cNvPr id="44" name="Rounded Rectangle 43"/>
          <p:cNvSpPr/>
          <p:nvPr/>
        </p:nvSpPr>
        <p:spPr>
          <a:xfrm>
            <a:off x="0" y="1124744"/>
            <a:ext cx="4211960" cy="1080120"/>
          </a:xfrm>
          <a:prstGeom prst="roundRect">
            <a:avLst/>
          </a:prstGeom>
          <a:solidFill>
            <a:srgbClr val="FFFFFF">
              <a:alpha val="9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solidFill>
                  <a:srgbClr val="0066B0"/>
                </a:solidFill>
                <a:latin typeface="Segoe UI" panose="020B0502040204020203" pitchFamily="34" charset="0"/>
                <a:cs typeface="Segoe UI" panose="020B0502040204020203" pitchFamily="34" charset="0"/>
              </a:rPr>
              <a:t>Use </a:t>
            </a:r>
          </a:p>
          <a:p>
            <a:r>
              <a:rPr lang="en-GB" sz="2400" b="1" dirty="0" smtClean="0">
                <a:solidFill>
                  <a:srgbClr val="0066B0"/>
                </a:solidFill>
                <a:latin typeface="Segoe UI" panose="020B0502040204020203" pitchFamily="34" charset="0"/>
                <a:cs typeface="Segoe UI" panose="020B0502040204020203" pitchFamily="34" charset="0"/>
              </a:rPr>
              <a:t>services</a:t>
            </a:r>
            <a:endParaRPr lang="en-GB" sz="2400" b="1" dirty="0">
              <a:solidFill>
                <a:srgbClr val="0066B0"/>
              </a:solidFill>
              <a:latin typeface="Segoe UI" panose="020B0502040204020203" pitchFamily="34" charset="0"/>
              <a:cs typeface="Segoe UI" panose="020B0502040204020203" pitchFamily="34" charset="0"/>
            </a:endParaRPr>
          </a:p>
        </p:txBody>
      </p:sp>
      <p:sp>
        <p:nvSpPr>
          <p:cNvPr id="46" name="Rounded Rectangle 45"/>
          <p:cNvSpPr/>
          <p:nvPr/>
        </p:nvSpPr>
        <p:spPr>
          <a:xfrm>
            <a:off x="0" y="2276872"/>
            <a:ext cx="4211960" cy="1944216"/>
          </a:xfrm>
          <a:prstGeom prst="roundRect">
            <a:avLst/>
          </a:prstGeom>
          <a:solidFill>
            <a:srgbClr val="FFFFFF">
              <a:alpha val="9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solidFill>
                  <a:srgbClr val="0066B0"/>
                </a:solidFill>
                <a:latin typeface="Segoe UI" panose="020B0502040204020203" pitchFamily="34" charset="0"/>
                <a:cs typeface="Segoe UI" panose="020B0502040204020203" pitchFamily="34" charset="0"/>
              </a:rPr>
              <a:t>Create </a:t>
            </a:r>
          </a:p>
          <a:p>
            <a:r>
              <a:rPr lang="en-GB" sz="2400" b="1" dirty="0" smtClean="0">
                <a:solidFill>
                  <a:srgbClr val="0066B0"/>
                </a:solidFill>
                <a:latin typeface="Segoe UI" panose="020B0502040204020203" pitchFamily="34" charset="0"/>
                <a:cs typeface="Segoe UI" panose="020B0502040204020203" pitchFamily="34" charset="0"/>
              </a:rPr>
              <a:t>services</a:t>
            </a:r>
            <a:endParaRPr lang="en-GB" sz="2400" b="1" dirty="0">
              <a:solidFill>
                <a:srgbClr val="0066B0"/>
              </a:solidFill>
              <a:latin typeface="Segoe UI" panose="020B0502040204020203" pitchFamily="34" charset="0"/>
              <a:cs typeface="Segoe UI" panose="020B0502040204020203" pitchFamily="34" charset="0"/>
            </a:endParaRPr>
          </a:p>
        </p:txBody>
      </p:sp>
      <p:sp>
        <p:nvSpPr>
          <p:cNvPr id="47" name="Rounded Rectangle 46"/>
          <p:cNvSpPr/>
          <p:nvPr/>
        </p:nvSpPr>
        <p:spPr>
          <a:xfrm>
            <a:off x="0" y="4293096"/>
            <a:ext cx="4211960" cy="1944216"/>
          </a:xfrm>
          <a:prstGeom prst="roundRect">
            <a:avLst/>
          </a:prstGeom>
          <a:solidFill>
            <a:srgbClr val="FFFFFF">
              <a:alpha val="9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solidFill>
                  <a:srgbClr val="0066B0"/>
                </a:solidFill>
                <a:latin typeface="Segoe UI" panose="020B0502040204020203" pitchFamily="34" charset="0"/>
                <a:cs typeface="Segoe UI" panose="020B0502040204020203" pitchFamily="34" charset="0"/>
              </a:rPr>
              <a:t>Operate</a:t>
            </a:r>
            <a:br>
              <a:rPr lang="en-GB" sz="2400" b="1" dirty="0" smtClean="0">
                <a:solidFill>
                  <a:srgbClr val="0066B0"/>
                </a:solidFill>
                <a:latin typeface="Segoe UI" panose="020B0502040204020203" pitchFamily="34" charset="0"/>
                <a:cs typeface="Segoe UI" panose="020B0502040204020203" pitchFamily="34" charset="0"/>
              </a:rPr>
            </a:br>
            <a:r>
              <a:rPr lang="en-GB" sz="2400" b="1" dirty="0" smtClean="0">
                <a:solidFill>
                  <a:srgbClr val="0066B0"/>
                </a:solidFill>
                <a:latin typeface="Segoe UI" panose="020B0502040204020203" pitchFamily="34" charset="0"/>
                <a:cs typeface="Segoe UI" panose="020B0502040204020203" pitchFamily="34" charset="0"/>
              </a:rPr>
              <a:t>services</a:t>
            </a:r>
            <a:endParaRPr lang="en-GB" sz="2400" b="1" dirty="0">
              <a:solidFill>
                <a:srgbClr val="0066B0"/>
              </a:solidFill>
              <a:latin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oAutofit/>
          </a:bodyPr>
          <a:lstStyle/>
          <a:p>
            <a:r>
              <a:rPr lang="en-GB" dirty="0" smtClean="0"/>
              <a:t>Reaching out to new communities: </a:t>
            </a:r>
            <a:br>
              <a:rPr lang="en-GB" dirty="0" smtClean="0"/>
            </a:br>
            <a:r>
              <a:rPr lang="en-GB" dirty="0" smtClean="0"/>
              <a:t>Target groups and specific needs</a:t>
            </a:r>
            <a:endParaRPr lang="en-GB" dirty="0"/>
          </a:p>
        </p:txBody>
      </p:sp>
      <p:sp>
        <p:nvSpPr>
          <p:cNvPr id="6" name="Footer Placeholder 5"/>
          <p:cNvSpPr>
            <a:spLocks noGrp="1"/>
          </p:cNvSpPr>
          <p:nvPr>
            <p:ph type="ftr" sz="quarter" idx="11"/>
          </p:nvPr>
        </p:nvSpPr>
        <p:spPr/>
        <p:txBody>
          <a:bodyPr/>
          <a:lstStyle/>
          <a:p>
            <a:pPr>
              <a:defRPr/>
            </a:pPr>
            <a:r>
              <a:rPr lang="en-GB" smtClean="0"/>
              <a:t>NeIC 2015 conference, May 5-8 2015 Espoo Finland</a:t>
            </a:r>
            <a:endParaRPr lang="en-US"/>
          </a:p>
        </p:txBody>
      </p:sp>
      <p:cxnSp>
        <p:nvCxnSpPr>
          <p:cNvPr id="55" name="Straight Arrow Connector 54"/>
          <p:cNvCxnSpPr/>
          <p:nvPr/>
        </p:nvCxnSpPr>
        <p:spPr>
          <a:xfrm>
            <a:off x="1979712" y="5157192"/>
            <a:ext cx="2088232"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6" name="TextBox 55"/>
          <p:cNvSpPr txBox="1"/>
          <p:nvPr/>
        </p:nvSpPr>
        <p:spPr>
          <a:xfrm>
            <a:off x="2195736" y="5169966"/>
            <a:ext cx="1656183" cy="923330"/>
          </a:xfrm>
          <a:prstGeom prst="rect">
            <a:avLst/>
          </a:prstGeom>
          <a:noFill/>
        </p:spPr>
        <p:txBody>
          <a:bodyPr wrap="square" rtlCol="0">
            <a:spAutoFit/>
          </a:bodyPr>
          <a:lstStyle/>
          <a:p>
            <a:pPr algn="ctr"/>
            <a:r>
              <a:rPr lang="en-GB" b="1" smtClean="0">
                <a:solidFill>
                  <a:schemeClr val="accent6"/>
                </a:solidFill>
                <a:latin typeface="Arial Narrow" pitchFamily="34" charset="0"/>
              </a:rPr>
              <a:t/>
            </a:r>
            <a:br>
              <a:rPr lang="en-GB" b="1" smtClean="0">
                <a:solidFill>
                  <a:schemeClr val="accent6"/>
                </a:solidFill>
                <a:latin typeface="Arial Narrow" pitchFamily="34" charset="0"/>
              </a:rPr>
            </a:br>
            <a:r>
              <a:rPr lang="en-GB" b="1" smtClean="0">
                <a:solidFill>
                  <a:schemeClr val="accent6"/>
                </a:solidFill>
                <a:latin typeface="Arial Narrow" pitchFamily="34" charset="0"/>
              </a:rPr>
              <a:t>Operation tools, dashboards</a:t>
            </a:r>
            <a:endParaRPr lang="en-GB" b="1">
              <a:solidFill>
                <a:schemeClr val="accent6"/>
              </a:solidFill>
              <a:latin typeface="Arial Narrow" pitchFamily="34" charset="0"/>
            </a:endParaRPr>
          </a:p>
        </p:txBody>
      </p:sp>
      <p:sp>
        <p:nvSpPr>
          <p:cNvPr id="57" name="TextBox 56"/>
          <p:cNvSpPr txBox="1"/>
          <p:nvPr/>
        </p:nvSpPr>
        <p:spPr>
          <a:xfrm>
            <a:off x="2016224" y="4221088"/>
            <a:ext cx="2051720" cy="923330"/>
          </a:xfrm>
          <a:prstGeom prst="rect">
            <a:avLst/>
          </a:prstGeom>
          <a:noFill/>
        </p:spPr>
        <p:txBody>
          <a:bodyPr wrap="square" rtlCol="0">
            <a:spAutoFit/>
          </a:bodyPr>
          <a:lstStyle/>
          <a:p>
            <a:pPr algn="ctr"/>
            <a:r>
              <a:rPr lang="en-GB" b="1" dirty="0" smtClean="0">
                <a:solidFill>
                  <a:schemeClr val="accent6"/>
                </a:solidFill>
                <a:latin typeface="Arial Narrow" pitchFamily="34" charset="0"/>
              </a:rPr>
              <a:t> </a:t>
            </a:r>
            <a:br>
              <a:rPr lang="en-GB" b="1" dirty="0" smtClean="0">
                <a:solidFill>
                  <a:schemeClr val="accent6"/>
                </a:solidFill>
                <a:latin typeface="Arial Narrow" pitchFamily="34" charset="0"/>
              </a:rPr>
            </a:br>
            <a:r>
              <a:rPr lang="en-GB" b="1" dirty="0" smtClean="0">
                <a:solidFill>
                  <a:schemeClr val="accent6"/>
                </a:solidFill>
                <a:latin typeface="Arial Narrow" pitchFamily="34" charset="0"/>
              </a:rPr>
              <a:t>Collab. &amp; </a:t>
            </a:r>
            <a:r>
              <a:rPr lang="en-GB" b="1" dirty="0" err="1" smtClean="0">
                <a:solidFill>
                  <a:schemeClr val="accent6"/>
                </a:solidFill>
                <a:latin typeface="Arial Narrow" pitchFamily="34" charset="0"/>
              </a:rPr>
              <a:t>communic</a:t>
            </a:r>
            <a:r>
              <a:rPr lang="en-GB" b="1" dirty="0" smtClean="0">
                <a:solidFill>
                  <a:schemeClr val="accent6"/>
                </a:solidFill>
                <a:latin typeface="Arial Narrow" pitchFamily="34" charset="0"/>
              </a:rPr>
              <a:t>. services</a:t>
            </a:r>
            <a:endParaRPr lang="en-GB" b="1" dirty="0">
              <a:solidFill>
                <a:schemeClr val="accent6"/>
              </a:solidFill>
              <a:latin typeface="Arial Narrow" pitchFamily="34" charset="0"/>
            </a:endParaRPr>
          </a:p>
        </p:txBody>
      </p:sp>
      <p:sp>
        <p:nvSpPr>
          <p:cNvPr id="58" name="TextBox 57"/>
          <p:cNvSpPr txBox="1"/>
          <p:nvPr/>
        </p:nvSpPr>
        <p:spPr>
          <a:xfrm>
            <a:off x="1944216" y="1270501"/>
            <a:ext cx="2232248" cy="646331"/>
          </a:xfrm>
          <a:prstGeom prst="rect">
            <a:avLst/>
          </a:prstGeom>
          <a:noFill/>
        </p:spPr>
        <p:txBody>
          <a:bodyPr wrap="square" rtlCol="0">
            <a:spAutoFit/>
          </a:bodyPr>
          <a:lstStyle/>
          <a:p>
            <a:pPr algn="ctr"/>
            <a:r>
              <a:rPr lang="en-GB" b="1" dirty="0" smtClean="0">
                <a:solidFill>
                  <a:schemeClr val="accent6"/>
                </a:solidFill>
                <a:latin typeface="Arial Narrow" pitchFamily="34" charset="0"/>
              </a:rPr>
              <a:t/>
            </a:r>
            <a:br>
              <a:rPr lang="en-GB" b="1" dirty="0" smtClean="0">
                <a:solidFill>
                  <a:schemeClr val="accent6"/>
                </a:solidFill>
                <a:latin typeface="Arial Narrow" pitchFamily="34" charset="0"/>
              </a:rPr>
            </a:br>
            <a:r>
              <a:rPr lang="en-GB" b="1" dirty="0" smtClean="0">
                <a:solidFill>
                  <a:schemeClr val="accent6"/>
                </a:solidFill>
                <a:latin typeface="Arial Narrow" pitchFamily="34" charset="0"/>
              </a:rPr>
              <a:t>Scientific applications</a:t>
            </a:r>
            <a:endParaRPr lang="en-GB" b="1" dirty="0">
              <a:solidFill>
                <a:schemeClr val="accent6"/>
              </a:solidFill>
              <a:latin typeface="Arial Narrow" pitchFamily="34" charset="0"/>
            </a:endParaRPr>
          </a:p>
        </p:txBody>
      </p:sp>
      <p:cxnSp>
        <p:nvCxnSpPr>
          <p:cNvPr id="59" name="Straight Arrow Connector 58"/>
          <p:cNvCxnSpPr/>
          <p:nvPr/>
        </p:nvCxnSpPr>
        <p:spPr>
          <a:xfrm>
            <a:off x="1979712" y="6120961"/>
            <a:ext cx="2088232"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60" name="Straight Arrow Connector 59"/>
          <p:cNvCxnSpPr/>
          <p:nvPr/>
        </p:nvCxnSpPr>
        <p:spPr>
          <a:xfrm>
            <a:off x="1979712" y="2022895"/>
            <a:ext cx="2088232"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61" name="Straight Arrow Connector 60"/>
          <p:cNvCxnSpPr/>
          <p:nvPr/>
        </p:nvCxnSpPr>
        <p:spPr>
          <a:xfrm>
            <a:off x="1979712" y="4111127"/>
            <a:ext cx="2088232"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23" name="Picture 8" descr="http://www.eiscat3d.se/sites/default/files/logo.png">
            <a:hlinkClick r:id="rId6"/>
          </p:cNvPr>
          <p:cNvPicPr>
            <a:picLocks noChangeAspect="1" noChangeArrowheads="1"/>
          </p:cNvPicPr>
          <p:nvPr/>
        </p:nvPicPr>
        <p:blipFill>
          <a:blip r:embed="rId7" cstate="print"/>
          <a:srcRect/>
          <a:stretch>
            <a:fillRect/>
          </a:stretch>
        </p:blipFill>
        <p:spPr bwMode="auto">
          <a:xfrm>
            <a:off x="4283968" y="4967680"/>
            <a:ext cx="698732" cy="346637"/>
          </a:xfrm>
          <a:prstGeom prst="rect">
            <a:avLst/>
          </a:prstGeom>
          <a:solidFill>
            <a:schemeClr val="bg1"/>
          </a:solidFill>
          <a:ln>
            <a:solidFill>
              <a:schemeClr val="tx1"/>
            </a:solidFill>
          </a:ln>
        </p:spPr>
      </p:pic>
      <p:pic>
        <p:nvPicPr>
          <p:cNvPr id="21510" name="Picture 6" descr="Home">
            <a:hlinkClick r:id="rId8" tooltip="Home"/>
          </p:cNvPr>
          <p:cNvPicPr>
            <a:picLocks noChangeAspect="1" noChangeArrowheads="1"/>
          </p:cNvPicPr>
          <p:nvPr/>
        </p:nvPicPr>
        <p:blipFill>
          <a:blip r:embed="rId9" cstate="print"/>
          <a:srcRect/>
          <a:stretch>
            <a:fillRect/>
          </a:stretch>
        </p:blipFill>
        <p:spPr bwMode="auto">
          <a:xfrm>
            <a:off x="5364088" y="4149080"/>
            <a:ext cx="835104" cy="313516"/>
          </a:xfrm>
          <a:prstGeom prst="rect">
            <a:avLst/>
          </a:prstGeom>
          <a:solidFill>
            <a:schemeClr val="bg1"/>
          </a:solidFill>
          <a:ln>
            <a:solidFill>
              <a:schemeClr val="tx1"/>
            </a:solidFill>
          </a:ln>
        </p:spPr>
      </p:pic>
      <p:pic>
        <p:nvPicPr>
          <p:cNvPr id="21519" name="Picture 15"/>
          <p:cNvPicPr>
            <a:picLocks noChangeAspect="1" noChangeArrowheads="1"/>
          </p:cNvPicPr>
          <p:nvPr/>
        </p:nvPicPr>
        <p:blipFill>
          <a:blip r:embed="rId10" cstate="print"/>
          <a:srcRect/>
          <a:stretch>
            <a:fillRect/>
          </a:stretch>
        </p:blipFill>
        <p:spPr bwMode="auto">
          <a:xfrm>
            <a:off x="5076056" y="5054613"/>
            <a:ext cx="909936" cy="246595"/>
          </a:xfrm>
          <a:prstGeom prst="rect">
            <a:avLst/>
          </a:prstGeom>
          <a:solidFill>
            <a:schemeClr val="bg1"/>
          </a:solidFill>
          <a:ln w="9525">
            <a:noFill/>
            <a:miter lim="800000"/>
            <a:headEnd/>
            <a:tailEnd/>
          </a:ln>
        </p:spPr>
      </p:pic>
      <p:pic>
        <p:nvPicPr>
          <p:cNvPr id="21520" name="Picture 16"/>
          <p:cNvPicPr>
            <a:picLocks noChangeAspect="1" noChangeArrowheads="1"/>
          </p:cNvPicPr>
          <p:nvPr/>
        </p:nvPicPr>
        <p:blipFill>
          <a:blip r:embed="rId11" cstate="print"/>
          <a:srcRect/>
          <a:stretch>
            <a:fillRect/>
          </a:stretch>
        </p:blipFill>
        <p:spPr bwMode="auto">
          <a:xfrm>
            <a:off x="6300192" y="4077072"/>
            <a:ext cx="595395" cy="504056"/>
          </a:xfrm>
          <a:prstGeom prst="rect">
            <a:avLst/>
          </a:prstGeom>
          <a:noFill/>
          <a:ln w="9525">
            <a:solidFill>
              <a:schemeClr val="tx1"/>
            </a:solidFill>
            <a:miter lim="800000"/>
            <a:headEnd/>
            <a:tailEnd/>
          </a:ln>
        </p:spPr>
      </p:pic>
      <p:sp>
        <p:nvSpPr>
          <p:cNvPr id="43" name="TextBox 42"/>
          <p:cNvSpPr txBox="1"/>
          <p:nvPr/>
        </p:nvSpPr>
        <p:spPr>
          <a:xfrm>
            <a:off x="7020272" y="6218148"/>
            <a:ext cx="2123728" cy="584775"/>
          </a:xfrm>
          <a:prstGeom prst="rect">
            <a:avLst/>
          </a:prstGeom>
          <a:solidFill>
            <a:srgbClr val="0066B0"/>
          </a:solidFill>
          <a:ln>
            <a:solidFill>
              <a:schemeClr val="tx1"/>
            </a:solidFill>
          </a:ln>
        </p:spPr>
        <p:txBody>
          <a:bodyPr wrap="square" rtlCol="0">
            <a:spAutoFit/>
          </a:bodyPr>
          <a:lstStyle/>
          <a:p>
            <a:pPr algn="r"/>
            <a:r>
              <a:rPr lang="en-GB" sz="1600" b="1" dirty="0" smtClean="0">
                <a:solidFill>
                  <a:schemeClr val="bg1"/>
                </a:solidFill>
              </a:rPr>
              <a:t>Research infrastructure clusters</a:t>
            </a:r>
            <a:endParaRPr lang="en-GB" sz="1600" b="1" dirty="0">
              <a:solidFill>
                <a:schemeClr val="bg1"/>
              </a:solidFill>
            </a:endParaRPr>
          </a:p>
        </p:txBody>
      </p:sp>
      <p:cxnSp>
        <p:nvCxnSpPr>
          <p:cNvPr id="45" name="Straight Arrow Connector 44"/>
          <p:cNvCxnSpPr/>
          <p:nvPr/>
        </p:nvCxnSpPr>
        <p:spPr>
          <a:xfrm>
            <a:off x="8892480" y="1484784"/>
            <a:ext cx="0" cy="4752528"/>
          </a:xfrm>
          <a:prstGeom prst="straightConnector1">
            <a:avLst/>
          </a:prstGeom>
          <a:ln w="76200">
            <a:solidFill>
              <a:srgbClr val="0066B0"/>
            </a:solidFill>
            <a:prstDash val="sysDot"/>
            <a:tailEnd type="triangl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907704" y="3088124"/>
            <a:ext cx="2232248" cy="923330"/>
          </a:xfrm>
          <a:prstGeom prst="rect">
            <a:avLst/>
          </a:prstGeom>
          <a:noFill/>
        </p:spPr>
        <p:txBody>
          <a:bodyPr wrap="square" rtlCol="0">
            <a:spAutoFit/>
          </a:bodyPr>
          <a:lstStyle/>
          <a:p>
            <a:pPr algn="ctr"/>
            <a:r>
              <a:rPr lang="en-GB" b="1" dirty="0" smtClean="0">
                <a:solidFill>
                  <a:schemeClr val="accent6"/>
                </a:solidFill>
                <a:latin typeface="Arial Narrow" pitchFamily="34" charset="0"/>
              </a:rPr>
              <a:t/>
            </a:r>
            <a:br>
              <a:rPr lang="en-GB" b="1" dirty="0" smtClean="0">
                <a:solidFill>
                  <a:schemeClr val="accent6"/>
                </a:solidFill>
                <a:latin typeface="Arial Narrow" pitchFamily="34" charset="0"/>
              </a:rPr>
            </a:br>
            <a:r>
              <a:rPr lang="en-GB" b="1" dirty="0" smtClean="0">
                <a:solidFill>
                  <a:schemeClr val="accent6"/>
                </a:solidFill>
                <a:latin typeface="Arial Narrow" pitchFamily="34" charset="0"/>
              </a:rPr>
              <a:t>App.  frameworks;</a:t>
            </a:r>
            <a:br>
              <a:rPr lang="en-GB" b="1" dirty="0" smtClean="0">
                <a:solidFill>
                  <a:schemeClr val="accent6"/>
                </a:solidFill>
                <a:latin typeface="Arial Narrow" pitchFamily="34" charset="0"/>
              </a:rPr>
            </a:br>
            <a:r>
              <a:rPr lang="en-GB" b="1" dirty="0" smtClean="0">
                <a:solidFill>
                  <a:schemeClr val="accent6"/>
                </a:solidFill>
                <a:latin typeface="Arial Narrow" pitchFamily="34" charset="0"/>
              </a:rPr>
              <a:t>Tech. assistance</a:t>
            </a:r>
            <a:endParaRPr lang="en-GB" b="1" dirty="0">
              <a:solidFill>
                <a:schemeClr val="accent6"/>
              </a:solidFill>
              <a:latin typeface="Arial Narrow" pitchFamily="34" charset="0"/>
            </a:endParaRPr>
          </a:p>
        </p:txBody>
      </p:sp>
      <p:sp>
        <p:nvSpPr>
          <p:cNvPr id="53" name="TextBox 52"/>
          <p:cNvSpPr txBox="1"/>
          <p:nvPr/>
        </p:nvSpPr>
        <p:spPr>
          <a:xfrm>
            <a:off x="1979712" y="2278613"/>
            <a:ext cx="2088232" cy="646331"/>
          </a:xfrm>
          <a:prstGeom prst="rect">
            <a:avLst/>
          </a:prstGeom>
          <a:noFill/>
        </p:spPr>
        <p:txBody>
          <a:bodyPr wrap="square" rtlCol="0">
            <a:spAutoFit/>
          </a:bodyPr>
          <a:lstStyle/>
          <a:p>
            <a:pPr algn="ctr"/>
            <a:r>
              <a:rPr lang="en-GB" b="1" dirty="0" smtClean="0">
                <a:solidFill>
                  <a:schemeClr val="accent6"/>
                </a:solidFill>
                <a:latin typeface="Arial Narrow" pitchFamily="34" charset="0"/>
              </a:rPr>
              <a:t/>
            </a:r>
            <a:br>
              <a:rPr lang="en-GB" b="1" dirty="0" smtClean="0">
                <a:solidFill>
                  <a:schemeClr val="accent6"/>
                </a:solidFill>
                <a:latin typeface="Arial Narrow" pitchFamily="34" charset="0"/>
              </a:rPr>
            </a:br>
            <a:r>
              <a:rPr lang="en-GB" b="1" dirty="0" smtClean="0">
                <a:solidFill>
                  <a:schemeClr val="accent6"/>
                </a:solidFill>
                <a:latin typeface="Arial Narrow" pitchFamily="34" charset="0"/>
              </a:rPr>
              <a:t>Capacity (HTC/cloud)</a:t>
            </a:r>
          </a:p>
        </p:txBody>
      </p:sp>
      <p:cxnSp>
        <p:nvCxnSpPr>
          <p:cNvPr id="63" name="Straight Arrow Connector 62"/>
          <p:cNvCxnSpPr/>
          <p:nvPr/>
        </p:nvCxnSpPr>
        <p:spPr>
          <a:xfrm>
            <a:off x="1979712" y="2958999"/>
            <a:ext cx="2088232"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79" name="TextBox 78"/>
          <p:cNvSpPr txBox="1"/>
          <p:nvPr/>
        </p:nvSpPr>
        <p:spPr>
          <a:xfrm>
            <a:off x="7380312" y="2998693"/>
            <a:ext cx="1763688" cy="584775"/>
          </a:xfrm>
          <a:prstGeom prst="rect">
            <a:avLst/>
          </a:prstGeom>
          <a:solidFill>
            <a:srgbClr val="0066B0"/>
          </a:solidFill>
          <a:ln>
            <a:solidFill>
              <a:schemeClr val="tx1"/>
            </a:solidFill>
          </a:ln>
        </p:spPr>
        <p:txBody>
          <a:bodyPr wrap="square" rtlCol="0">
            <a:spAutoFit/>
          </a:bodyPr>
          <a:lstStyle/>
          <a:p>
            <a:pPr algn="r"/>
            <a:r>
              <a:rPr lang="en-GB" sz="1600" b="1" dirty="0" smtClean="0">
                <a:solidFill>
                  <a:schemeClr val="bg1"/>
                </a:solidFill>
              </a:rPr>
              <a:t>Research collaborations</a:t>
            </a:r>
            <a:endParaRPr lang="en-GB" sz="1600" b="1" dirty="0">
              <a:solidFill>
                <a:schemeClr val="bg1"/>
              </a:solidFill>
            </a:endParaRPr>
          </a:p>
        </p:txBody>
      </p:sp>
      <p:pic>
        <p:nvPicPr>
          <p:cNvPr id="5121" name="Picture 1"/>
          <p:cNvPicPr>
            <a:picLocks noChangeAspect="1" noChangeArrowheads="1"/>
          </p:cNvPicPr>
          <p:nvPr/>
        </p:nvPicPr>
        <p:blipFill>
          <a:blip r:embed="rId12" cstate="print"/>
          <a:srcRect/>
          <a:stretch>
            <a:fillRect/>
          </a:stretch>
        </p:blipFill>
        <p:spPr bwMode="auto">
          <a:xfrm>
            <a:off x="6220404" y="5705964"/>
            <a:ext cx="1226082" cy="432048"/>
          </a:xfrm>
          <a:prstGeom prst="rect">
            <a:avLst/>
          </a:prstGeom>
          <a:noFill/>
          <a:ln w="9525">
            <a:solidFill>
              <a:schemeClr val="tx1"/>
            </a:solidFill>
            <a:miter lim="800000"/>
            <a:headEnd/>
            <a:tailEnd/>
          </a:ln>
        </p:spPr>
      </p:pic>
      <p:pic>
        <p:nvPicPr>
          <p:cNvPr id="3" name="Picture 3"/>
          <p:cNvPicPr>
            <a:picLocks noChangeAspect="1" noChangeArrowheads="1"/>
          </p:cNvPicPr>
          <p:nvPr/>
        </p:nvPicPr>
        <p:blipFill>
          <a:blip r:embed="rId13" cstate="print"/>
          <a:srcRect/>
          <a:stretch>
            <a:fillRect/>
          </a:stretch>
        </p:blipFill>
        <p:spPr bwMode="auto">
          <a:xfrm>
            <a:off x="5106571" y="5705963"/>
            <a:ext cx="977597" cy="514525"/>
          </a:xfrm>
          <a:prstGeom prst="rect">
            <a:avLst/>
          </a:prstGeom>
          <a:noFill/>
          <a:ln w="9525">
            <a:solidFill>
              <a:schemeClr val="tx1"/>
            </a:solidFill>
            <a:miter lim="800000"/>
            <a:headEnd/>
            <a:tailEnd/>
          </a:ln>
        </p:spPr>
      </p:pic>
      <p:sp>
        <p:nvSpPr>
          <p:cNvPr id="35" name="TextBox 34"/>
          <p:cNvSpPr txBox="1"/>
          <p:nvPr/>
        </p:nvSpPr>
        <p:spPr>
          <a:xfrm>
            <a:off x="7668344" y="4725144"/>
            <a:ext cx="1475656" cy="584775"/>
          </a:xfrm>
          <a:prstGeom prst="rect">
            <a:avLst/>
          </a:prstGeom>
          <a:solidFill>
            <a:srgbClr val="0066B0"/>
          </a:solidFill>
          <a:ln>
            <a:solidFill>
              <a:schemeClr val="tx1"/>
            </a:solidFill>
          </a:ln>
        </p:spPr>
        <p:txBody>
          <a:bodyPr wrap="square" rtlCol="0">
            <a:spAutoFit/>
          </a:bodyPr>
          <a:lstStyle/>
          <a:p>
            <a:pPr algn="r"/>
            <a:r>
              <a:rPr lang="en-GB" sz="1600" b="1" dirty="0" smtClean="0">
                <a:solidFill>
                  <a:schemeClr val="bg1"/>
                </a:solidFill>
              </a:rPr>
              <a:t>Research infrastructures</a:t>
            </a:r>
            <a:endParaRPr lang="en-GB" sz="1600" b="1" dirty="0">
              <a:solidFill>
                <a:schemeClr val="bg1"/>
              </a:solidFill>
            </a:endParaRPr>
          </a:p>
        </p:txBody>
      </p:sp>
      <p:sp>
        <p:nvSpPr>
          <p:cNvPr id="37" name="TextBox 36"/>
          <p:cNvSpPr txBox="1"/>
          <p:nvPr/>
        </p:nvSpPr>
        <p:spPr>
          <a:xfrm>
            <a:off x="7524328" y="5055567"/>
            <a:ext cx="439544" cy="461665"/>
          </a:xfrm>
          <a:prstGeom prst="rect">
            <a:avLst/>
          </a:prstGeom>
          <a:noFill/>
        </p:spPr>
        <p:txBody>
          <a:bodyPr wrap="none" rtlCol="0">
            <a:spAutoFit/>
          </a:bodyPr>
          <a:lstStyle/>
          <a:p>
            <a:r>
              <a:rPr lang="en-GB" sz="2400" b="1" smtClean="0"/>
              <a:t>...</a:t>
            </a:r>
            <a:endParaRPr lang="en-GB" sz="2400" b="1"/>
          </a:p>
        </p:txBody>
      </p:sp>
      <p:sp>
        <p:nvSpPr>
          <p:cNvPr id="41" name="TextBox 40"/>
          <p:cNvSpPr txBox="1"/>
          <p:nvPr/>
        </p:nvSpPr>
        <p:spPr>
          <a:xfrm>
            <a:off x="7236296" y="1115452"/>
            <a:ext cx="1907704" cy="584775"/>
          </a:xfrm>
          <a:prstGeom prst="rect">
            <a:avLst/>
          </a:prstGeom>
          <a:solidFill>
            <a:srgbClr val="0066B0"/>
          </a:solidFill>
          <a:ln>
            <a:solidFill>
              <a:schemeClr val="tx1"/>
            </a:solidFill>
          </a:ln>
        </p:spPr>
        <p:txBody>
          <a:bodyPr wrap="square" rtlCol="0">
            <a:spAutoFit/>
          </a:bodyPr>
          <a:lstStyle/>
          <a:p>
            <a:pPr algn="r"/>
            <a:r>
              <a:rPr lang="en-GB" sz="1600" b="1" dirty="0" smtClean="0">
                <a:solidFill>
                  <a:schemeClr val="bg1"/>
                </a:solidFill>
              </a:rPr>
              <a:t>Individual researchers</a:t>
            </a:r>
            <a:endParaRPr lang="en-GB" sz="1600" b="1" dirty="0">
              <a:solidFill>
                <a:schemeClr val="bg1"/>
              </a:solidFill>
            </a:endParaRPr>
          </a:p>
        </p:txBody>
      </p:sp>
      <p:sp>
        <p:nvSpPr>
          <p:cNvPr id="43012" name="AutoShape 4" descr="data:image/jpeg;base64,/9j/4AAQSkZJRgABAQAAAQABAAD/2wCEAAkGBxQTEhQUEhQUFBQWFxcYFxgYFxQXHBUdGhwYFxcXFRwYHCggGholHBYYITEhJSkrLi4uGB8zODMsNygtLiwBCgoKDg0OGxAQGiwkICQsLCwsLCwsLCwsLCwsLCwsLCwsLCwsLCwsLCwsLCwsLCwsLCwsLCwsLCwsLCwsLCwsLP/AABEIAOEA4QMBEQACEQEDEQH/xAAcAAABBQEBAQAAAAAAAAAAAAAEAAMFBgcCAQj/xABDEAACAQIDBQQIAwYEBQUAAAABAgMAEQQhMQUGElFhE0FxkQciMlKBobHBM0JiFCOi0eHwFlNyghVDY5KyJDRzwvH/xAAbAQACAwEBAQAAAAAAAAAAAAAAAgEDBQQGB//EADMRAAICAQMCBAQFBAMBAQAAAAABAgMRBCExEkEFUWFxEyKBkQYUMkKxI6HR8FLB4UMV/9oADAMBAAIRAxEAPwDcaAFQAqAFQAqAFQAqAFQB4TQBA7V3xwkBIaUOw/KgLn4kZDTQmuivS2T4X3Oeeprhs2VTaPpObSCADrISf4VI+tdcPD1+5/Y5Z69/sX3IDFb9Y1/+aEzv6iqOeVzfnXRHR1Lsc8tXa+5E4rbWJkvxzytfUcbW8hlVsaq48RRU7Zy5kwEu3vN5mrMITLPONvePmaNiNwvC7ZxMduznlWxuAHa3kcqWVVcuUh422R4kySwu/OOj/wCdxjL21VtPI1VLSUvsWR1dy7k/s70pyDLEQK3WMlT/ANrE38xXPPw6P7H9y+HiEl+tfYtmyt+8HOQvadmx7pAVz5BvZ+dclmjthvjPsdkNXVN4zj3LKrAi4II5iuU6T2gBUAKgBUAKgBUAKgBUAKgBUAKgBUAKgBUAKgDxmAFybCgCn7wb/Qw+rBad87kGyL8fzfDzrsq0cpby2Rx26yMdo7sz/bW8mJxJ/eSEL3It1UfAa/HnWjXRCvhHBZfOzlkQEq7JTg94KjIYFwUZDB5wUZDB5wVOQwclKMkYOSlSByVoIOCtTkjBwyVJGCR2PvBicKQYZWCj8hJZD4qcu7UZ1XZTXZ+pf5LK7rK/0v8AwaLu76TIpLJil7FvfGaHx71PmMte6s27QSjvDf8Ak0adfGW01j+C+xuGAKkEEXBBuCOYNZ7WDQTydUAKgBUAKgBUAKgBUAKgBUAKgBUAKgCM27tyLCpxSnM34VGbMeg+9W1UyseIldtsa1lmWbx71TYskE8EXdGvfncFz+Y/LLStWnTwr9/My7tRKz0XkQQSr8nPgsGxtz8RPYhezQ/me48hqa57NVCHqzor005+hHbW2Y0ErxNmVOvMag/EVZXYpxUkV2QcJOLBezp8i4FwUZIPexN7Wz5UZJwSf+F8VwljC4UAkk2GQFzqaq/MV5xkt+BZjOCHKVdkpwKLDM7BVUsx0AFyfAChySWWCi28I5nwzIbOrKeRBH1qVJPghxa5BytMKcFaCDhlqckYGmWmIJrdverEYNh2bcUd/Wib2Trp3qc75fOqLtPC1b8+ZdTqJ1PbjyNh3Y3ohxqXjPC49qNrcS9RzXr9Kxr9POp78eZsU6iNqyvsTlUF4qAFQAqAFQAqAFQAqAFQAqAK3vZvUmFHCtnmIyXuXq9vpXTRp3Zu+Dnv1Cr2XJlWNxTzSNJKxZ21P2HIVrRioLCMqUnJ5Y2qUZIwatufsXCiGOaNOJmUEs9mIPeB3CxvpWVqLbOpxbNXT1V9KkkNbzb3nDu0Ucd3FvWb2cxcEAZmpp03WupvYW7U9D6UtzP9pY2SdzJKeJiLaAWA0At41oQjGCxE4Jzc3lg3BTZFNL9HgU4XQcSuwvYX7iM/jWbq89ZpaTHQVTfqHhxrnmEb5W+1dWleakcupWLGaZGe0hHJ0HzH9azHtI0lvExGWGxI5EjyyrcTyYrWCd3Cw3FjYz7gdv4So+bVRqpYqZdpY5tRpu1MDFKq9sAVQ8XrezcC1286y4TlF/Kac4Rl+ooXpHkw5jhEAivxMSUC6AWsSvU/KtDRqfU+rJwazoaXTgoLJWgcGBphUijbLUgNMtSKdYTEvE6yRsUdTdWGo/p0olFSWHwEW4vK5Ng3G33XFARTkJiB8BKOa8m5jy6Y2q0jr+aPH8GxptUrPllz/JdK4jtFQAqAFQAqAFQAqAFQBXN8N5RhU4UsZmHqjuUacR8jYV06ej4jy+Dn1F/w1hcmUSuzsWclmY3JOZJNaySSwjKbbeWdKlQGBwJUZJLx6Odo2LwMcj6yeP5h9D51w6yHEkduknzFk1vPu1+1NGwYIRkxte66i3W/1qii/wCGmi+6j4jTBsVuxhYYHDEBiuUjkXB7uH+lPHUWSmsfYSVFcYPP3KB2daGTgwXn0cv6kq8mU+Yt9q4dYt0zu0nDRH+kSD9/G3vR28if51Zo38jXqV6uPzJlv3bk4sLAf+mo8hb7Vx3LFj9zspeYL2Mt23huHETLydvretSuWYJmXYsTaLJ6NcN+8lfkoXzN/tXNrJbJHTo47thHpNxZCxRAkBuJmHO1gAfiT5UuiisuQ2slsomdslaOTOwWzcndIT/vpx+6Bsq/5hGpP6frXJqdS4fLHk69Np1P5pcF12hi8FhQqSCKMNkF4BppcgDTqa4oRts3WWds5VV7PCK1vtubE0LYjCqEZRxFV9l11JUDQ9+VdOm1UlLomc2p0sXHrgZcwrVMsaZakXBwrEEEEgjMEGxHUVPJHBsno93yGKXsZ2AxC6Xy7VQNR+oZ3HS/OsbV6X4b6o8fwbOk1XxF0y5/kutcJ2ioAVACoAVACoAjd4NrrhYTI2Z0RfeY6Dw7z0q2qp2Swiu2xVxyzHcXiXldpJGLMxzP2HTpWxGKisIx5ScnlnKrUgOqlQSPCOlUk+CcBeAmMUiSLqrA+PMfEUs0pJpjwfS00a1BMJEDKcmW4PK9Y7XS8M1k8rKMv2oknasJmLOpIJJ+nStWDj05iZk89WJDS4NipcKeEatbLzqepZwL0vGSd3JxQjmKsbCRbDxBy+9UamPVHK7F+mliWPMtW3diJiQoYlSpyI66iuSq118HVbUp8hOz4kjQRIR+7ABzzF+8+OdLNuT6n3GilFdK7Geb3QgYqQgghuFsuqi/zBrR07/poz7187LN6PsPwwO3vOfIAD63rl1cszSOnSxxBsrvpBl4sTb3EA87k106RYhk59U8zwUjZ8rSMw6i3xNhVlVjk3krsgklg3WFEw8AGiRJ/wCIzrLbc5e5ppKEfYx3HSyYzE3ObyuAo5AmyjwArZio1Q9jIk3bP3NexQWHCsD7KREG/ILasdPqn9TXfyw+hgFxbUedb3XHzMHol5HDEcxUqa8yHF+Q0wp0xGhQTtG6uhKuhBUjuI0OdS0msPgE2nlcm77l7yLjYA2QlSwlXSx7iP0mxI+PKsDU0OmeO3Y3dNerY579ywVznQKgBUAKgDxmABJyAzNAGQb1bZOKnLD8NfVjHTvPxOflWxRV8OOO/cyL7fiSz27EWq1aVDyJUZJSLdsrZoaJO2QXU+rfW2oB6dK+a+NeNWabW2fkrdpL5u6UuG16+q75PQaXSqdMfix3XHsAbbwjCQsQOE2sR5W6V6P8N6+i3SRpi/nWcp8tvdv1OHX0zjY5NbdgFY69Hk4i7bk426GI6rmvgTn5E/OuHUw36jt00tuklsVsiFpO1kUE2AzOWXeRzqmNkkulFsq4t9TI7bO24OzaJRx3BWy5Acs+nSra6p56mV2Wxx0opvZ12ZOPAb/xSe3D2r28fvrSfDhnOB/iT8yOlOpY65kk6+N6sykV4yR8+0Il/OD4XP0qHZFdxlXIGXeUp+EZB4MV+lVyti+2R41yXcj8ft2WUktYk6k3J5UqtaWEsDfCy8tkZFOyewbd/lpSqTXBLinybng8ZHtLAsEfhMiFHtrGxGdx4+Yrl3jI6tpRI3cvcUYNzLK4ll0WwsEHeRfO5qZ2OREK+kiPSvvOoT9kiYFmIMpH5RqE8TkT08aaqPdi2y7IyuGFnYKoLMcgBmTVs5xri5TeEu5Sk28I03Zu6kckGH/ao7SxixsdR+VXtrlavnes8etp1Nv5SeYSfdcPu4+Rr16WMoR+It0UDeWB1xMgaPs/W9VQLAKMl4bZWsBXufCZws0sHXLq23ffPfP1MvUfLN9SwBpGRrXoaa3FbsyLrFN7Il91tuNg8Qsq+ybLIvvISOK2ftAZjrU30q2Di/oRRc6p9S+vsfQGGnWRFdDdWAZSO8EXBrzzTTwz0Caayh2oJFQAqAKj6Q9rdnEIVPrS34uiDXzOXwNdmkr6pdT7HJq7MR6V3M5Va0TOH0SoJSCI1pHhrDHRJ7PxrI1yzMCCLEk+FYning1Gro+HCMYtNPKSXvx6ZOzT6qdc8ttjQBOtzWuoxjtFYOfLfI4sdGQwG7PnaJw66j5350k4qSwx4ScXlD2MxskvtsSOWg8qiMIx4GlOUuQfs6bIuCL2vtUQkKF4mIvrYDxpJWYGjDJA4jbcraEKP0j7mqnZJlirSI6WQt7RJ8ST9aTLHwhsrRkjBzapIOSKkDlhQA/s/aEsDccMjRtzUkX6EaEeNDSfIJtcEti998c68JnIFrEqFU+YF/KoUIkucituScybk53Od/GrCs5DEG4JB5g2qGk1hgTezd45IsNPFxuXcrwNxMSuoex1GVqx9V4PVfq6relYjnKwt+MZXfudFeolGuUc8/6wWSeRwO1keQjTiJbh6C9ej0ehp0ybrgot84WDK1GolY8N5SB3Fd5yMaIqSDUPRFt/iVsI5zW7xXOq/mQeBN7cieVZfiFOH8RfU1NBdlfDf0NKrMNIVAHjGwudBQBje3toHEYiSQ6E2XooyX+fxraqh0QUTHtn1zbB4YrkAamic1CLk+ELGLbwiXwWyHJPGpUKpOY15AVha3x7TVQh8Kak5SS2fZvd/b+53U6Kcm+pYwgeNK22ciCESlGSCEjpcjYHkjqMjYHljpck4HBHUZJwczkIrMdFBJ+AvUNkpGdYmYuxdjck3rnbyXpYG7UEnlqAOSKCDwipIOCKkg5IqSBthQByRUkHBFSKcGpAfwMFzc6D610UQy8vsUXzwsLuGOK7kcIThNlNLDNIufZcJI5g+15DOs/VeJV6bU1UWf8A0yk/Jrj78F9emlZVOcf24I6fDOoDMjKDoSCL+F9a769RVOThCSbXKTzg55VziupppHeydothp45k1Rgbe8PzKfEXFPZBWRcWRCbrkpI+i8JiFkRXXNXUMPAi/dXm5JxeGeji01lDtQSQO+2O7LCPY+s9kHx9r+G9dGmh1WL0KNTPprZlka1qsygmNKVvG46RcsDjFAWMvxPbPx5Xr5P4r4XqJTs1kKuivP1x545S7npNPqIJKpyzLH+7kPipy7ZhRY9w+vOvoHhnh8NHUlGcpZS/U8/ZcIx77nbLdJex7GlaLKgiNKVslIISOlbGwPLHS5GwOrFUZJwRu854cNJ1svmaST2GitzPeGqi0XDU5DB4RQByRUkHJFBByRQBwRTCnJFBA2wqQODTIU4IqSCYhh4VA8/GtCuPTHBwWS6pZOb2INgbdxFwfGnlHqi45a9VyVp4eS+bu7Xi/Z2kZEgVW4TbRjYZjv7+tfLvHvCdW9fGiE5XScepZ5Sy/p29D0mi1VXwHOSUEnj0KlvtIz4jiLh4yt4yCCAvePG+te0/C1VdWiVag4zT+dPnq8/bHBj+JylK7LeU1t7FbYV6UzTZfRNtMy4MxtrC5Ua+yfWX6sPACsXX19NuV3NnQT6q8PsXauE7TPvSVjLyRRD8qlzn3sbC47iAp/7q0dHHEXIz9ZLdRKnGtdbORBUa0jHQVEKSSTWGOtgqNaXCSwhgqNKVsZIJjSkbHSHJ3CIzkXCqWIHfYXpWxkjzY20I8QvEl7jUHUUnVkfpwSixVGQwQG/Qthx1cfQmlkx4ooPDSDnnDQQeEVIHJFSQckUEHBFSQckVJA2RUinDCpAbIqSB/AQ8TjkMzVtUcyKrXiJLSCu9HCwaQU6FY1JK3CFueEEm3dc5E+OVKqoKbsS+ZpLPfC4X9wcpdPTnYFcVaitjLCmFLp6I9ocGMaInKZDYfqT1h/DxeVcXiEOqvq8jt0E8WdPmbLWKbJk++E/HjJdPVIUW6AfetbTrFaMrUPNjI6MVaytEiuFIjV+4kjyrPhrq56uel/dFKXun/jb7l7parVnZvA5GtdWRUguNaVjILjWkY6Co0pGOkE9gCCDoQQfjlSNjIpe6TdljDGdG4kPiDcfT51UnuWtZRoyx02SMFc9IEP8A6ZTykH0NK2MkZ7w0uRsHhFABGF2bLJ+HG7DmAbeelSQO/wDAZ+MJ2ZDEFgCRoLAnXrU4FyPT7rzqpZuAAC59bPL4U3SxepEZg9nyShjGvFw2vmO+9vpUpNg2kN4nASJmyMBztl50YZGUCOKlEMbNSQNMKAJTZEXqs3M28q69Otmzlve+AuQV0nMwWQU6FYO4pkIzzC4ZpXWNM2YgD4956VVqdRDTUyus4issaut2TUI8sFxMRVmU6qxB+BtV1U1ZBTXDSf3K5x6ZOL7B26mK7LG4ZzewlUG2vrer96W+PVVJeg9Eum2L9T6Hrzp6ExXES8cjsfzMx8zetuKwkjFby2wnBSBTcqGHI1y6uiV1bhCbg/NY/wCy2qahLLSfuXKGReBQAq3F1U2/vvr5LqNPqXqLJycpqMsSms+38I9LCcOhJYWVlIgnZixLa/TpX1PRUUU0RjR+nGV657v1ZgWynKbc+QiJa6GKguIVWx0GQrSMsQZEtIxkZttWUx4yRl1SW4+tVstSND2bvJh5At27MnQOCoPg2h86jIYON94w+CdlIYKVa4IPfbu8agYzfAYGSZwkSlmPy6k9woA0bYu50UIBkAkk7yfZH+kfc0Ihky8dOmK0QGBXtJ55e5SIl8Fzb+I/KmQrB96JODDSnpw+ZA+9M3sKluQG5sX7uRubAeQ/rU1i2EhtiO8Mg/SfpVr4K1yDR2aNScwVH0qyO6EezI3F7Kib8tjzGVDriyOuSIXF7DI9hr9Dl86V0vsMrV3CsLBwxqDrbOuitYikc9jzLJy9WorBpKZCAz0yFZfNz5A8QkkSNWU8CyWUF+7z7utfL/xVXOnUOmmyUoyXVKGW1H/zv6HpPDZKdfXOKTWyfmVrfZsOsrokJEtwWfiIGYvkNDrXqPwstdbpoXW2p14xGOFnZ43f0MvxN0RscIw+bu8+foVZZCrKwyKkEHkQbivW4ysMystPKNs/xnF7x/v4Vh/lZG5+ZiZ/FWiZyCoxSsdBwkLG5Nz/AC5Vz1011R6YLC3f1fJbKcpPLYTHUqKisJYROW+QyIUrGQZEKrZYg6IUjHQZEKRjoynasvHNK3N2+tVMsRadyNsQ8Bw2J4OEklC4BXPVTfIZ5/GoJD8Hu3BiXxPAWjjVwiCNvVNh6xtoRc/KjIHMuxZ8AAcPOpEkipwtGLktpc8sqAJX9u2gnt4aKUc0fhPkaABJd7RwOWw8yFeJb8PEocZcJYZDPKpTIwD7E2rh0gRGlUPYl+L1TxMSza9TTpiNEXvxj0aFVjdW4nz4WByHh1pm9iEtzvdaK2GU+8WPzt9qshwVz5CsWl1YcwR8qs7FZE7Ka8Ef+kDyypocCz5PZRVqK2CSU6EYLIKZCMEenQoNJTIVg0lMhGcS4hyFBZrL7IubL4cj1pIUVRlKaisy5eN37slzk0k3suPQa2hi2lbic3bhAJ7zbIE9bVGl0tWlh8OpYjlvHlnd49MkW2ytl1S5wBPXUUslP2jq3n/Sqekv6iajqllqC46RliDIxSZysoYLipWOGxVWx0GRUjHQdCKrY6G9t47scPI/fay/6jkP50jLIlC3f2osLMsqCSKQcLi2fip51WWBu1N2jw9thG7eA8vbTowqAI7ZGOSJj2iMwPejvG6+BBsfA1IFmjxKzyYdcPipfbLcMwVuzKg2Oet721qALT2mNj1WCYDvDNG3kQR86CSqptQmKON4ZrSTtMxVQwdQ5dgtjc52FSQS0+3MK3tjh/8AkiYfUUyEZTN8poWdOw4LcJJKAak6G3h86lkIsux4uHDwj9CnzF/vV0eCqXJ1JViK2Qex8ore67r5E1NfBE+TuWrUVMElp0ICS06EYLJTIUGkpkKwWSnEYw9MKDvTCjLUwpJ9j1+TfyqrJfgnmThYgixBII5WNc+cou4Ybg4Gc2UXPw+dcmr1dOlrdlrwvv8AwXVVSsfTFFr/AGBSAzLdgovyJAr5hHx3UwlOqmfTXKTabW8U32PQPSQaUpLLS+5EAm5vkb19OpUFXFQeVjZ859cmHLPU88hUVSyUGxUjHQbGwGZyFVsdFE3r2327hUP7tCbfqOhbw5VU2WxWCFFKOF7O2jJA3HE5U/I+I0NQBPHbOFxP/u4uzk/zYsviy/8A7QBxJun2g4sJNHOPduFb4g/0oAHM+Pwo4T2yLyN2X7igDrZm9TxFCURxHH2ai5FhcEnv9Y2HlUgS/wDj1D7UTDwIP1pkxWipbw49Z5mdBwqQABYDTnapILhh9rwFVCyrkoGdxoLd9XJopaY40oOhB8CDViK2Q2z8jMOUrfMA1MO5E+x1JVqKmCSU6EYJLToRgslMhQWSmQrBJZANSKnqiuWR0yfCLRu7sSHFwqzBkKNYlchIBn3j4XFeI8b8f1PhuqlCmSlGSyk+YP8A3fDNjSaCu+pOaaa/uiC312XJHiWfsysPqrGR7NgoFjbQ3B1rs/DfiFeophF2Zsy3LPOW2/qvYjX0uHVt8vb7EFw3sBmSQBXszANe/wADr77f38KxvzbNr8qiE3og4MXMLWBbiH+4A38yavoea0c96xYwOI07WeRES6Y89miAkEEkm/kPnWB/+HRLXW6m2KkpJJJrKzjd/wBv5O783NVRhFtNHqyEm5NzWrTRXTDorWF5IplOUnmTCBMqi7EKOpA+tMyUBYreeJMkvIemQ8zVLki2MWV7aW3ZZsmbhT3VuB8efxqpvJalgApRhxTSjHdACoA9RyDcEg8wbfSgCYwe9OKjyEpccn9f651AB0W3RPfjwUUxALMUHCwA1JsDUgBticA+sU0R/S3EKbYXcYfZuEb2MVw9HT73FNhC5Yy+7rH8OWKQdGplEVyA5dkYhPyN4qb/AENT0sjqQIZpkJzkUnW/EL+N9aMyRGzODtOX/MbzpuuXmL0ryGn2jL77edT1y8yOiPkMtjZD+dvOm65eYvRHyGXnf3m8zR1y8w6Y+Qy7nmfOjLJwhugCy7C3vmjljEjDsBZSiqqhRpcWHdrXnvEfw/p7qZuuP9R75bbbf/p106ucZLPBEYzaMk0kjNI7KWJALMQMzYAXtkK9B4XoKaIx6YJNJbpLOfcztbfKSxl7+oXu1hu0xeGS9rypna+hv9q1r5dNcn6HDRHqsivU+iK84ehM89ImF4Z0kFrOljre6nMn4Mvka0dJLMGvIztXHE0/MrkRrpZQggShRckAdaXGSc4IbaW1HL2jeyW7svHOkdFkntsMrq4rzI53ZvaJJ6kmmWkX7mQ9W/2o8qxaWpdit6mx9xZ86b8vV/xF/MWf8j0MedR+Xq/4k/mLf+R6JWpXo6n2HWrtXc7GJPeKploI/tZbHXPujtcSPCqJ6Kxcbl8dbW+dh1XB0Nc0oSj+pHTGcZcMRNKME7L2k0EiyL3aj3h3g1KFYbvHgVHDiIfwZc7e43ep+INNgjPYG2GY344ZAAZPYfvVhoL8jTRxwLLzIzF4do3ZGFmU2/qOlHAZyHQB+x7SKV+JSeNbnIdxFOs4yhHjOGDDbkw1YMOoU1KnIhwR3isYRbtYYzxC4I76scscorUc8MjcZLGwHAhU3zzuKVuL4QyUlywM0oDbUxBwaAOTUgc1JDCQvCLVqVQ6I4Mu2fXLJcPRPgu1x3aWPDCjN/uYcCg/BmPwrn18+mrHmdGhh1W58jaqxDaK16QMLxYRnAJMRD2HLRvIG/gDXTpJYsx5nNq45rz5GSvtBjp6v1rX6EZPW+wwCSQW9bxJz6VLWU0nghPfL3Lxs3dmG6zIWZSvEqNbIkZX52r5t4h+J9ZHq0dqUZKWJTj3Wd8LfGe//R6Cjw2rKtjlrGyZUMZgXja0iFT17/A6GvoGk1lGprU6JqS9P++6+piW0zreJrAzwV05K8C4KMhgXBRkMHhSpyRg4KUEYOSlTkjBwRRyHB0JiOtc89JXL09johq7I+vuOLOD0ris0k47rdHbXq4S2ezJvYG0VHFDLnDJkf0nuI5VQvJl780R21ME0MhQ92anmO4ihrAJ5D5W/aor/wDPiGf615+NPjqXqJnpZE4DGmJ+IeBHMd4qIywyZLKO9rYQKQ8ecb5joeVPKON1wVxlnZnODxAZexk0PsH3T/Kmg0/lYslj5kATI0b2ORU/2aVpxY2VJD+LUSL2i6/mH3q6S611L6lKfS+l/QjDVRacUAXTZW55xGFQsDDKHaxYe0hscxrztXktb+IY6TWyjH54OK4fEt//ADJ316R2VpvZ5/sVrbWGjhmaOJmfg9Vma2bD2rAaAaV63wZ3aiiOouio9W8UvJ8Z9e5ka6cYydcHnHJHs162zONi9D2y+DCvMwsZn9XT2VyH8XF5Vj+IWZmo+Rr+HwxBy8y/1nneNzwq6sjAFWBBB7wciKlNp5RDSawzCdq7OaCaSJhYoxA6j8pHiLGt6E1OKkjDnDok4sbgsGBIDW7jofGlti5wcVJrPdcr2CLSeWslmwe8zlZA9geA9mVFrEDIf3yrx2q/ClEbKp0pv5l1pvOU+/8Ak1qvE5uMlPbbbHmQE0jubuzMf1En6162nT00Lpqgor0SX8GXKc5vMm37nPZ1cLgXZ0Bg87OgMHhSjJGDhkqcgNslTkjA2yVJGBtlqci4GytSQeBiKqsohZyty6u+dfDJo7USaERzHhkT2HIuCOTGuSekljbc6YauLe+xHYTFmNw6nMHz5g1y9MoPdHX1RmtmF7XgUgTR+w+o91u8VMo90LF9mM7OxQzik9h/4TzFNB9nwLNd1yBY2AxsVPwPMdxqJRcXgaMsrI+jiZeFvxFGR94cjVscWLD5KX8jyuAKKYxt8iOfSlhJwY0oqSOccij1lIs3dyq2VLlvBbMqjaltNg8MzIwZCVYaEGxHhTfkVZHpsxh9uRJatRfycly2RvlImFlaVu0mDqIw1tCMybZkCx868tr/AMJ0W66qNMeivpbm15p7Y9Xn7HbT4pONEpTeZZ2K1tzagxDiTsljc+2VJs/IkHQ9a9T4X4e9BV8FWOUV+nPMfTPl/BmarUK+XX04ffHcG2dgnmlSJBdnYKPj3noNfAVoykoRcn2OeMXJqK7n0js3BrDFHEvsooUfAa15qcnKTk+56OEVGKiuwTSjCoAovpK2NxKuIUZr6smWoPst8Dcf7uld+itw3B/Q4dZVlKaKCqV3nBgcVKjJJ0I6MgE4XBF+K35VLH4VyavWV6bo6/3yUV7stqplZnHZZGezrqK8HhjqQOSlGSCQ2Nu9LieLswAF1LEgE+6DbWq7Lo18ltdMrOAPaWypYDaVCvI9x8DoaeFkZ7xYk65R5RHMlWZKxpkqci4GmWmFGmFSA2wqSBsip5F4OkxLqCoY8J1HcaX4UH2H+LNdxpnPOq/y1Xl/I/5m3z/g9nxjsAGN+HTIfWnenrfKFWosXDGVkIzBN6Fp61wiHfY+WcySEm5JJp+iOc4F65Y5HxgHMJmt6gcIT1Iv5VQ9XUtQtNn5nHq+mcDKqTr+L2zgFrpKz2gBUAab6Htg3Z8W4yF0j8fzt8Bl8T0rN8Qu2Va+po+H07ux+yNVrJNUVACoAbxEKurI4BVgQQe8GpTaeUQ0msMyPbWyGw8zRm5Gqn3lOh8e49Qa167FOOTJsrcJYBVjp8iYHY1sQR3Uk4qcXF9/oNHZ5RcNl8JjDcCoXyIAA4ta+T+Nq+vVyrjZKca2mm9+nOP9yek0vRKtS6Um/wC5XtqBeIqkYQKSOp/pX0LwevUKhW33Obkk+2Fn6ZyYuqcOtxhHGAEx1sZOXAXsnZDYiQIuQ1Y9yjnSWWqCyxoVObwjTsDhY4ESNMhoObHUk8zlesuUnNts1IxUFhEJ6QZbYS3vOo+/2q/SL+oUap4rMuZa1DMGXWpFGHWmFGWFMKNsKkgaYUxDG2FSQE7P2TPP+DFJJ1VSR56Uk7IQ/U8DQrnP9Kyc7S2PPB+NFJHfQsMvPSphbCf6XkJ1Th+pYI+rCsewUqK4Midonetyt/Ajvrn1NdtlbjVPpl2eE/7MsqlGMk5rK8jWtl4HDthVVIrRSAOEbU6HO510r47r9br6/EJTst+eD6epcLseuoqolQlGPyvfDMr2ziQ8rcMSwqpICKLWtl63M19b8PonTQlOx2Se7k+/t5I8rqbFObxFRS7f5AK7igkt3tkPip44U1Yi591fzMfAfyqu2xVwcmPVW7JqKPofZmASCJIoxZEFgPqfEm5+NednNzk5PuehhBQiorhBVKMKgBUAKgCI3k2KMTHlYSLmp/8Aqehq6m34b9Cm6rrXqZyYCCQwII1Byt41pZyZ+GjtYqjIYHyWJBJOWnTw5Vzx09MYuKisS525z5+ZY5zbTzweSgsSTqdaamqFNargsJcBNub6nydYbBNIwRBck/2T0qxzUVliqDbwjQdlbOTDRWuObscr9fCs6ybskaEIKuJFbJx5xOLZ8xHGhCDqTbiPUi9XWQ+HXjuyqufXZnsgL0jSZQp1Zj8LAfU0+jXLE1b4RTMFs9ppFjS3E2l9OeddspqKyzijBylhD+1t2cRAvE6grcC6kHM6C2tLXfCbwhrKJwWWRWK2XMi8TxSKvNkYDpmRVsbIt4TRU65JZaYCsDMeFVLE6AAkn4CrMpbsTDfA7iNi4hbcUEq8RAF0YXJyAzFQrYPhr7g6prlMdxO62LSNpHhZEQXYkqLDwveojqK2+lMaWnsUXJrZD+427oxmIs9+yjHE/XOwXpfPypdVf8KGVyydNR8We/CNH3i3pw+zeyiERPELhIwqhVva/wDfKs2nTzvzLP3NK7UQoxHH2JjC4iDG4cMAskUgzBAPiGHcRVEozqnjhoujKFsM8pmJb8bunBYkoLmJhxRnp3qeoOXlW7pb/iwz37mJqafhTx27FdNdBzhs+15mdG42UoAqcJICAZALbwrgq8N0tdcq+hNTbcsrPU3zn/dux0T1NspKWcY4x2BcTOXZnbNmNydLnvNdVVUaoKuHC2XsVTm5ycnyzmOMsQACSe4C5PhVnApuno+3WGDh4nH7+UAvp6g1CDzz5nwFYWr1HxZYXCNvSaf4Ucvl8/4LZXIdYqAFQAqAFQAqAIDeTYfa/vIx+8AzHvD+ddFN3Ts+Ci6rq3XJUhDzrsycmBwQ0uScHS4ck2AuTpRkMFx2FskQrc+22p5dBXFbZ1v0OyqvpXqdT7ZhDmNz0JIuvhQqpY6kDtjnDHtn4GKPiaIAB7XsbjLly1pZzk9pDQhFbxKfv0/FOB7qD53NdulWIHHqXmQNuRh74oH3UY/RfvTamX9MXTR/qF+x+JjjQvKQFXO57joLdc6z4xcnhHfKSisso+929EOIw5ii4+Ist7ra4GeXyru0+nlCfVI4r74zh0xLHunsFMNCuQ7Vhd2788+EcgK5r7nZL0OiilVx9QHCb8QS4gQBWszcKueHhYjTLUA2yPhVktJOMOsSOrhKfQSm98fFgcSP+i58gT9qq07xbH3RZqFmqS9GUn0PzLxYhPzEIw8BcH5kedd3iCeIs4/D2syQ96YNklkjxKj2PUfoGPqnzuPjS+HWYbh57h4hXlKflsRvog2qVmkw5PquvGo5MutvEH5Vb4hWnFT8ivw+zEnAlfTRCP2eB/zCXhHgVYn/AMRVPhrfW16F3iK+RP1MjrYMg5NAHqregDW/RvuV2YGJxC+vrEp/Ll7bD3uXKsjWarq+SHHc1tHpen5589jRqzTRFQAqAFQAqAFQAqAFQBEbX2OJPXTJ+8e9/Wrq7enZlNlWd0V84cg2IsRXR1FHSdIhBBFwRoRUZyCWA87Xl4CpsSRYN3ik+HHOSz4ksYIWSKr0ylouGwIeGBBzufM3riteZs66liKKVvI3FiJDyNvLKu2naCOO7ebJbcPD5yv/AKV+5+1VaqXCLdKuWcekef1Ik5ksfhkPrU6Nbtkax7JFChADrfTiX6iu98HAuUbXMt0IHept8RlWItmbT3RhGzWKTRE5FZEv0swvW9PeL9jDhtJe5uW0o+OGVfejceakVhQeJJm3NZi0YTu/tZsJOkyi/Dkw95T7Q/vvAretrVkHFmFVY65KSNuwmLgxkBKlZInFmHjqrDUGsOUZ1S32aNuMoWx23TIbYu52FwMj4gO2QNu0ZeGMHM2yHmavt1Vl0VDH2KatLXTJzTM89I+9C4yVUiN4Yr2b32ORYdO4Vo6PTuqOZcsztZqFbLEeEUyu04zqKIsQqgkkgADMknIAczUN4JSyazuFuCI+GfFD19VjNiF5M/6undWTqtZ1fJDjzNXS6Pp+efPkaLWaaIqAFQAqAFQAqAFQAqAFQAqABsXglfXI8/500ZNCyimRM+BK6j41cp5KXDAM8NMmRgFlip0xGh7C7XkjsPaUdx+xpZVxkTGxxILGHiZmPeSfM3rojssFMt2WPdPFxRxFWkRXLEkEgdBrXNfGTllI6KJRUcNkDv3iA86gEEKg0N8yST9qv0scQKNS8yKnKK60cjNP3Q26s8SozASoLMpOZtkGHPurL1FLhLK4NPT2qccPkaxe5+F7f9oclQDxstwEvrc30zzpo6mzp6ERLTV9XWyxhgy3GYIyPMGubhnRyj54x0fDI45Ow8ia9FF5SZ5+S3aG8NjJIjeKR4zzRmXzsamUYy/UsiqUovZ4PMdtKaX8WaWTo7sw8ibVMa4x/SkiJTlL9TbAmp0IH7D2FNipAkKFubWPCvfdm0H3qu26FazJlldUrHiKNj3Q3JiwYDtaWf3yMkyzCA6a66npWNqNXK3ZbI2dPpY1bvd/7wWquQ6hUAKgBUAKgBUAKgBUAKgBUAKgBUAeEXoAExGBB9nLpTqfmI4eRE4rDldRaroyyVSjgi5kq1MqaAJlqxFbAZlp0IwKUVYhGByinQjCNj7ImxDMIbBkAa5JXU2yI76SyyMF8w1dcpv5SYTc3HSkLPJaO+d5C+XQc/GqfzVUVmK39i78tbLaT29y+bTx0eFw5djZUWwHexAsqjqa4IQdk8Lud05quGX2MDncsxY6sST8Tet9LCwYLeXkHanFY5gsBJM4SFGdj3KL26nkOpqJTjBZk8BGEpvEVkv+73owJs+Maw/y0Of+5tB4C/dn3Vn3eIdq/uaFWg72fZGk4HAxwoEiRUUdyi3nzPU1mSnKTzJ5NKMIxWIoIpRhUAKgBUAKgBUAKgBUAKgBUAKgBUAKgBUAKgDxlB1zoAj8VshH0up6aeVWRtaK5VpkNjN3pPyWb5H51fG+PcplTLsQeM2bKvtRt5X+lXxsi+GUShJdiIxCEGxBB6i1XJlTQFLTorYTsbb8uF4uyCHitfiBOmmhHOkspjZyPXdKvgPm3+xZyVYgeiMT8LtSLR198jvWWdsENjcPjsW3E8c0hGl1IC35A2A0q6MqalhNIplG6x5abDMB6OsXJ+JwQj9TBj8Atx8xST11a43HhorHzsWfZXo1w6ENMzzEflyVfiBmfOuWzXze0Vg6YaGC3k8lxweDjiXgiRUXkoAHyrjlJyeWzsjFRWEh+lGFQAqAFQAqAFQAqAFQAqAFQAqAFQAqAFQAqAFQAqAFQAqAFQB4aAITeb8JvEVfT+pFN36WZ/idW8a0ImexiLQ/CmZCL1ul+H8RXBqOTuo4LTXKdIqAFQAqAFQAqAFQAqAFQAqAFQAqAFQB/9k="/>
          <p:cNvSpPr>
            <a:spLocks noChangeAspect="1" noChangeArrowheads="1"/>
          </p:cNvSpPr>
          <p:nvPr/>
        </p:nvSpPr>
        <p:spPr bwMode="auto">
          <a:xfrm>
            <a:off x="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3014" name="AutoShape 6" descr="data:image/jpeg;base64,/9j/4AAQSkZJRgABAQAAAQABAAD/2wCEAAkGBxQTEhQUEhQUFBQWFxcYFxgYFxQXHBUdGhwYFxcXFRwYHCggGholHBYYITEhJSkrLi4uGB8zODMsNygtLiwBCgoKDg0OGxAQGiwkICQsLCwsLCwsLCwsLCwsLCwsLCwsLCwsLCwsLCwsLCwsLCwsLCwsLCwsLCwsLCwsLCwsLP/AABEIAOEA4QMBEQACEQEDEQH/xAAcAAABBQEBAQAAAAAAAAAAAAAEAAMFBgcCAQj/xABDEAACAQIDBQQIAwYEBQUAAAABAgMAEQQhMQUGElFhE0FxkQciMlKBobHBM0JiFCOi0eHwFlNyghVDY5KyJDRzwvH/xAAbAQACAwEBAQAAAAAAAAAAAAAAAgEDBQQGB//EADMRAAICAQMCBAQFBAMBAQAAAAABAgMRBCExEkEFUWFxEyKBkQYUMkKxI6HR8FLB4UMV/9oADAMBAAIRAxEAPwDcaAFQAqAFQAqAFQAqAFQB4TQBA7V3xwkBIaUOw/KgLn4kZDTQmuivS2T4X3Oeeprhs2VTaPpObSCADrISf4VI+tdcPD1+5/Y5Z69/sX3IDFb9Y1/+aEzv6iqOeVzfnXRHR1Lsc8tXa+5E4rbWJkvxzytfUcbW8hlVsaq48RRU7Zy5kwEu3vN5mrMITLPONvePmaNiNwvC7ZxMduznlWxuAHa3kcqWVVcuUh422R4kySwu/OOj/wCdxjL21VtPI1VLSUvsWR1dy7k/s70pyDLEQK3WMlT/ANrE38xXPPw6P7H9y+HiEl+tfYtmyt+8HOQvadmx7pAVz5BvZ+dclmjthvjPsdkNXVN4zj3LKrAi4II5iuU6T2gBUAKgBUAKgBUAKgBUAKgBUAKgBUAKgBUAKgDxmAFybCgCn7wb/Qw+rBad87kGyL8fzfDzrsq0cpby2Rx26yMdo7sz/bW8mJxJ/eSEL3It1UfAa/HnWjXRCvhHBZfOzlkQEq7JTg94KjIYFwUZDB5wUZDB5wVOQwclKMkYOSlSByVoIOCtTkjBwyVJGCR2PvBicKQYZWCj8hJZD4qcu7UZ1XZTXZ+pf5LK7rK/0v8AwaLu76TIpLJil7FvfGaHx71PmMte6s27QSjvDf8Ak0adfGW01j+C+xuGAKkEEXBBuCOYNZ7WDQTydUAKgBUAKgBUAKgBUAKgBUAKgBUAKgCM27tyLCpxSnM34VGbMeg+9W1UyseIldtsa1lmWbx71TYskE8EXdGvfncFz+Y/LLStWnTwr9/My7tRKz0XkQQSr8nPgsGxtz8RPYhezQ/me48hqa57NVCHqzor005+hHbW2Y0ErxNmVOvMag/EVZXYpxUkV2QcJOLBezp8i4FwUZIPexN7Wz5UZJwSf+F8VwljC4UAkk2GQFzqaq/MV5xkt+BZjOCHKVdkpwKLDM7BVUsx0AFyfAChySWWCi28I5nwzIbOrKeRBH1qVJPghxa5BytMKcFaCDhlqckYGmWmIJrdverEYNh2bcUd/Wib2Trp3qc75fOqLtPC1b8+ZdTqJ1PbjyNh3Y3ohxqXjPC49qNrcS9RzXr9Kxr9POp78eZsU6iNqyvsTlUF4qAFQAqAFQAqAFQAqAFQAqAK3vZvUmFHCtnmIyXuXq9vpXTRp3Zu+Dnv1Cr2XJlWNxTzSNJKxZ21P2HIVrRioLCMqUnJ5Y2qUZIwatufsXCiGOaNOJmUEs9mIPeB3CxvpWVqLbOpxbNXT1V9KkkNbzb3nDu0Ucd3FvWb2cxcEAZmpp03WupvYW7U9D6UtzP9pY2SdzJKeJiLaAWA0At41oQjGCxE4Jzc3lg3BTZFNL9HgU4XQcSuwvYX7iM/jWbq89ZpaTHQVTfqHhxrnmEb5W+1dWleakcupWLGaZGe0hHJ0HzH9azHtI0lvExGWGxI5EjyyrcTyYrWCd3Cw3FjYz7gdv4So+bVRqpYqZdpY5tRpu1MDFKq9sAVQ8XrezcC1286y4TlF/Kac4Rl+ooXpHkw5jhEAivxMSUC6AWsSvU/KtDRqfU+rJwazoaXTgoLJWgcGBphUijbLUgNMtSKdYTEvE6yRsUdTdWGo/p0olFSWHwEW4vK5Ng3G33XFARTkJiB8BKOa8m5jy6Y2q0jr+aPH8GxptUrPllz/JdK4jtFQAqAFQAqAFQAqAFQBXN8N5RhU4UsZmHqjuUacR8jYV06ej4jy+Dn1F/w1hcmUSuzsWclmY3JOZJNaySSwjKbbeWdKlQGBwJUZJLx6Odo2LwMcj6yeP5h9D51w6yHEkduknzFk1vPu1+1NGwYIRkxte66i3W/1qii/wCGmi+6j4jTBsVuxhYYHDEBiuUjkXB7uH+lPHUWSmsfYSVFcYPP3KB2daGTgwXn0cv6kq8mU+Yt9q4dYt0zu0nDRH+kSD9/G3vR28if51Zo38jXqV6uPzJlv3bk4sLAf+mo8hb7Vx3LFj9zspeYL2Mt23huHETLydvretSuWYJmXYsTaLJ6NcN+8lfkoXzN/tXNrJbJHTo47thHpNxZCxRAkBuJmHO1gAfiT5UuiisuQ2slsomdslaOTOwWzcndIT/vpx+6Bsq/5hGpP6frXJqdS4fLHk69Np1P5pcF12hi8FhQqSCKMNkF4BppcgDTqa4oRts3WWds5VV7PCK1vtubE0LYjCqEZRxFV9l11JUDQ9+VdOm1UlLomc2p0sXHrgZcwrVMsaZakXBwrEEEEgjMEGxHUVPJHBsno93yGKXsZ2AxC6Xy7VQNR+oZ3HS/OsbV6X4b6o8fwbOk1XxF0y5/kutcJ2ioAVACoAVACoAjd4NrrhYTI2Z0RfeY6Dw7z0q2qp2Swiu2xVxyzHcXiXldpJGLMxzP2HTpWxGKisIx5ScnlnKrUgOqlQSPCOlUk+CcBeAmMUiSLqrA+PMfEUs0pJpjwfS00a1BMJEDKcmW4PK9Y7XS8M1k8rKMv2oknasJmLOpIJJ+nStWDj05iZk89WJDS4NipcKeEatbLzqepZwL0vGSd3JxQjmKsbCRbDxBy+9UamPVHK7F+mliWPMtW3diJiQoYlSpyI66iuSq118HVbUp8hOz4kjQRIR+7ABzzF+8+OdLNuT6n3GilFdK7Geb3QgYqQgghuFsuqi/zBrR07/poz7187LN6PsPwwO3vOfIAD63rl1cszSOnSxxBsrvpBl4sTb3EA87k106RYhk59U8zwUjZ8rSMw6i3xNhVlVjk3krsgklg3WFEw8AGiRJ/wCIzrLbc5e5ppKEfYx3HSyYzE3ObyuAo5AmyjwArZio1Q9jIk3bP3NexQWHCsD7KREG/ILasdPqn9TXfyw+hgFxbUedb3XHzMHol5HDEcxUqa8yHF+Q0wp0xGhQTtG6uhKuhBUjuI0OdS0msPgE2nlcm77l7yLjYA2QlSwlXSx7iP0mxI+PKsDU0OmeO3Y3dNerY579ywVznQKgBUAKgDxmABJyAzNAGQb1bZOKnLD8NfVjHTvPxOflWxRV8OOO/cyL7fiSz27EWq1aVDyJUZJSLdsrZoaJO2QXU+rfW2oB6dK+a+NeNWabW2fkrdpL5u6UuG16+q75PQaXSqdMfix3XHsAbbwjCQsQOE2sR5W6V6P8N6+i3SRpi/nWcp8tvdv1OHX0zjY5NbdgFY69Hk4i7bk426GI6rmvgTn5E/OuHUw36jt00tuklsVsiFpO1kUE2AzOWXeRzqmNkkulFsq4t9TI7bO24OzaJRx3BWy5Acs+nSra6p56mV2Wxx0opvZ12ZOPAb/xSe3D2r28fvrSfDhnOB/iT8yOlOpY65kk6+N6sykV4yR8+0Il/OD4XP0qHZFdxlXIGXeUp+EZB4MV+lVyti+2R41yXcj8ft2WUktYk6k3J5UqtaWEsDfCy8tkZFOyewbd/lpSqTXBLinybng8ZHtLAsEfhMiFHtrGxGdx4+Yrl3jI6tpRI3cvcUYNzLK4ll0WwsEHeRfO5qZ2OREK+kiPSvvOoT9kiYFmIMpH5RqE8TkT08aaqPdi2y7IyuGFnYKoLMcgBmTVs5xri5TeEu5Sk28I03Zu6kckGH/ao7SxixsdR+VXtrlavnes8etp1Nv5SeYSfdcPu4+Rr16WMoR+It0UDeWB1xMgaPs/W9VQLAKMl4bZWsBXufCZws0sHXLq23ffPfP1MvUfLN9SwBpGRrXoaa3FbsyLrFN7Il91tuNg8Qsq+ybLIvvISOK2ftAZjrU30q2Di/oRRc6p9S+vsfQGGnWRFdDdWAZSO8EXBrzzTTwz0Caayh2oJFQAqAKj6Q9rdnEIVPrS34uiDXzOXwNdmkr6pdT7HJq7MR6V3M5Va0TOH0SoJSCI1pHhrDHRJ7PxrI1yzMCCLEk+FYning1Gro+HCMYtNPKSXvx6ZOzT6qdc8ttjQBOtzWuoxjtFYOfLfI4sdGQwG7PnaJw66j5350k4qSwx4ScXlD2MxskvtsSOWg8qiMIx4GlOUuQfs6bIuCL2vtUQkKF4mIvrYDxpJWYGjDJA4jbcraEKP0j7mqnZJlirSI6WQt7RJ8ST9aTLHwhsrRkjBzapIOSKkDlhQA/s/aEsDccMjRtzUkX6EaEeNDSfIJtcEti998c68JnIFrEqFU+YF/KoUIkucituScybk53Od/GrCs5DEG4JB5g2qGk1hgTezd45IsNPFxuXcrwNxMSuoex1GVqx9V4PVfq6relYjnKwt+MZXfudFeolGuUc8/6wWSeRwO1keQjTiJbh6C9ej0ehp0ybrgot84WDK1GolY8N5SB3Fd5yMaIqSDUPRFt/iVsI5zW7xXOq/mQeBN7cieVZfiFOH8RfU1NBdlfDf0NKrMNIVAHjGwudBQBje3toHEYiSQ6E2XooyX+fxraqh0QUTHtn1zbB4YrkAamic1CLk+ELGLbwiXwWyHJPGpUKpOY15AVha3x7TVQh8Kak5SS2fZvd/b+53U6Kcm+pYwgeNK22ciCESlGSCEjpcjYHkjqMjYHljpck4HBHUZJwczkIrMdFBJ+AvUNkpGdYmYuxdjck3rnbyXpYG7UEnlqAOSKCDwipIOCKkg5IqSBthQByRUkHBFSKcGpAfwMFzc6D610UQy8vsUXzwsLuGOK7kcIThNlNLDNIufZcJI5g+15DOs/VeJV6bU1UWf8A0yk/Jrj78F9emlZVOcf24I6fDOoDMjKDoSCL+F9a769RVOThCSbXKTzg55VziupppHeydothp45k1Rgbe8PzKfEXFPZBWRcWRCbrkpI+i8JiFkRXXNXUMPAi/dXm5JxeGeji01lDtQSQO+2O7LCPY+s9kHx9r+G9dGmh1WL0KNTPprZlka1qsygmNKVvG46RcsDjFAWMvxPbPx5Xr5P4r4XqJTs1kKuivP1x545S7npNPqIJKpyzLH+7kPipy7ZhRY9w+vOvoHhnh8NHUlGcpZS/U8/ZcIx77nbLdJex7GlaLKgiNKVslIISOlbGwPLHS5GwOrFUZJwRu854cNJ1svmaST2GitzPeGqi0XDU5DB4RQByRUkHJFBByRQBwRTCnJFBA2wqQODTIU4IqSCYhh4VA8/GtCuPTHBwWS6pZOb2INgbdxFwfGnlHqi45a9VyVp4eS+bu7Xi/Z2kZEgVW4TbRjYZjv7+tfLvHvCdW9fGiE5XScepZ5Sy/p29D0mi1VXwHOSUEnj0KlvtIz4jiLh4yt4yCCAvePG+te0/C1VdWiVag4zT+dPnq8/bHBj+JylK7LeU1t7FbYV6UzTZfRNtMy4MxtrC5Ua+yfWX6sPACsXX19NuV3NnQT6q8PsXauE7TPvSVjLyRRD8qlzn3sbC47iAp/7q0dHHEXIz9ZLdRKnGtdbORBUa0jHQVEKSSTWGOtgqNaXCSwhgqNKVsZIJjSkbHSHJ3CIzkXCqWIHfYXpWxkjzY20I8QvEl7jUHUUnVkfpwSixVGQwQG/Qthx1cfQmlkx4ooPDSDnnDQQeEVIHJFSQckUEHBFSQckVJA2RUinDCpAbIqSB/AQ8TjkMzVtUcyKrXiJLSCu9HCwaQU6FY1JK3CFueEEm3dc5E+OVKqoKbsS+ZpLPfC4X9wcpdPTnYFcVaitjLCmFLp6I9ocGMaInKZDYfqT1h/DxeVcXiEOqvq8jt0E8WdPmbLWKbJk++E/HjJdPVIUW6AfetbTrFaMrUPNjI6MVaytEiuFIjV+4kjyrPhrq56uel/dFKXun/jb7l7parVnZvA5GtdWRUguNaVjILjWkY6Co0pGOkE9gCCDoQQfjlSNjIpe6TdljDGdG4kPiDcfT51UnuWtZRoyx02SMFc9IEP8A6ZTykH0NK2MkZ7w0uRsHhFABGF2bLJ+HG7DmAbeelSQO/wDAZ+MJ2ZDEFgCRoLAnXrU4FyPT7rzqpZuAAC59bPL4U3SxepEZg9nyShjGvFw2vmO+9vpUpNg2kN4nASJmyMBztl50YZGUCOKlEMbNSQNMKAJTZEXqs3M28q69Otmzlve+AuQV0nMwWQU6FYO4pkIzzC4ZpXWNM2YgD4956VVqdRDTUyus4issaut2TUI8sFxMRVmU6qxB+BtV1U1ZBTXDSf3K5x6ZOL7B26mK7LG4ZzewlUG2vrer96W+PVVJeg9Eum2L9T6Hrzp6ExXES8cjsfzMx8zetuKwkjFby2wnBSBTcqGHI1y6uiV1bhCbg/NY/wCy2qahLLSfuXKGReBQAq3F1U2/vvr5LqNPqXqLJycpqMsSms+38I9LCcOhJYWVlIgnZixLa/TpX1PRUUU0RjR+nGV657v1ZgWynKbc+QiJa6GKguIVWx0GQrSMsQZEtIxkZttWUx4yRl1SW4+tVstSND2bvJh5At27MnQOCoPg2h86jIYON94w+CdlIYKVa4IPfbu8agYzfAYGSZwkSlmPy6k9woA0bYu50UIBkAkk7yfZH+kfc0Ihky8dOmK0QGBXtJ55e5SIl8Fzb+I/KmQrB96JODDSnpw+ZA+9M3sKluQG5sX7uRubAeQ/rU1i2EhtiO8Mg/SfpVr4K1yDR2aNScwVH0qyO6EezI3F7Kib8tjzGVDriyOuSIXF7DI9hr9Dl86V0vsMrV3CsLBwxqDrbOuitYikc9jzLJy9WorBpKZCAz0yFZfNz5A8QkkSNWU8CyWUF+7z7utfL/xVXOnUOmmyUoyXVKGW1H/zv6HpPDZKdfXOKTWyfmVrfZsOsrokJEtwWfiIGYvkNDrXqPwstdbpoXW2p14xGOFnZ43f0MvxN0RscIw+bu8+foVZZCrKwyKkEHkQbivW4ysMystPKNs/xnF7x/v4Vh/lZG5+ZiZ/FWiZyCoxSsdBwkLG5Nz/AC5Vz1011R6YLC3f1fJbKcpPLYTHUqKisJYROW+QyIUrGQZEKrZYg6IUjHQZEKRjoynasvHNK3N2+tVMsRadyNsQ8Bw2J4OEklC4BXPVTfIZ5/GoJD8Hu3BiXxPAWjjVwiCNvVNh6xtoRc/KjIHMuxZ8AAcPOpEkipwtGLktpc8sqAJX9u2gnt4aKUc0fhPkaABJd7RwOWw8yFeJb8PEocZcJYZDPKpTIwD7E2rh0gRGlUPYl+L1TxMSza9TTpiNEXvxj0aFVjdW4nz4WByHh1pm9iEtzvdaK2GU+8WPzt9qshwVz5CsWl1YcwR8qs7FZE7Ka8Ef+kDyypocCz5PZRVqK2CSU6EYLIKZCMEenQoNJTIVg0lMhGcS4hyFBZrL7IubL4cj1pIUVRlKaisy5eN37slzk0k3suPQa2hi2lbic3bhAJ7zbIE9bVGl0tWlh8OpYjlvHlnd49MkW2ytl1S5wBPXUUslP2jq3n/Sqekv6iajqllqC46RliDIxSZysoYLipWOGxVWx0GRUjHQdCKrY6G9t47scPI/fay/6jkP50jLIlC3f2osLMsqCSKQcLi2fip51WWBu1N2jw9thG7eA8vbTowqAI7ZGOSJj2iMwPejvG6+BBsfA1IFmjxKzyYdcPipfbLcMwVuzKg2Oet721qALT2mNj1WCYDvDNG3kQR86CSqptQmKON4ZrSTtMxVQwdQ5dgtjc52FSQS0+3MK3tjh/8AkiYfUUyEZTN8poWdOw4LcJJKAak6G3h86lkIsux4uHDwj9CnzF/vV0eCqXJ1JViK2Qex8ore67r5E1NfBE+TuWrUVMElp0ICS06EYLJTIUGkpkKwWSnEYw9MKDvTCjLUwpJ9j1+TfyqrJfgnmThYgixBII5WNc+cou4Ybg4Gc2UXPw+dcmr1dOlrdlrwvv8AwXVVSsfTFFr/AGBSAzLdgovyJAr5hHx3UwlOqmfTXKTabW8U32PQPSQaUpLLS+5EAm5vkb19OpUFXFQeVjZ859cmHLPU88hUVSyUGxUjHQbGwGZyFVsdFE3r2327hUP7tCbfqOhbw5VU2WxWCFFKOF7O2jJA3HE5U/I+I0NQBPHbOFxP/u4uzk/zYsviy/8A7QBxJun2g4sJNHOPduFb4g/0oAHM+Pwo4T2yLyN2X7igDrZm9TxFCURxHH2ai5FhcEnv9Y2HlUgS/wDj1D7UTDwIP1pkxWipbw49Z5mdBwqQABYDTnapILhh9rwFVCyrkoGdxoLd9XJopaY40oOhB8CDViK2Q2z8jMOUrfMA1MO5E+x1JVqKmCSU6EYJLToRgslMhQWSmQrBJZANSKnqiuWR0yfCLRu7sSHFwqzBkKNYlchIBn3j4XFeI8b8f1PhuqlCmSlGSyk+YP8A3fDNjSaCu+pOaaa/uiC312XJHiWfsysPqrGR7NgoFjbQ3B1rs/DfiFeophF2Zsy3LPOW2/qvYjX0uHVt8vb7EFw3sBmSQBXszANe/wADr77f38KxvzbNr8qiE3og4MXMLWBbiH+4A38yavoea0c96xYwOI07WeRES6Y89miAkEEkm/kPnWB/+HRLXW6m2KkpJJJrKzjd/wBv5O783NVRhFtNHqyEm5NzWrTRXTDorWF5IplOUnmTCBMqi7EKOpA+tMyUBYreeJMkvIemQ8zVLki2MWV7aW3ZZsmbhT3VuB8efxqpvJalgApRhxTSjHdACoA9RyDcEg8wbfSgCYwe9OKjyEpccn9f651AB0W3RPfjwUUxALMUHCwA1JsDUgBticA+sU0R/S3EKbYXcYfZuEb2MVw9HT73FNhC5Yy+7rH8OWKQdGplEVyA5dkYhPyN4qb/AENT0sjqQIZpkJzkUnW/EL+N9aMyRGzODtOX/MbzpuuXmL0ryGn2jL77edT1y8yOiPkMtjZD+dvOm65eYvRHyGXnf3m8zR1y8w6Y+Qy7nmfOjLJwhugCy7C3vmjljEjDsBZSiqqhRpcWHdrXnvEfw/p7qZuuP9R75bbbf/p106ucZLPBEYzaMk0kjNI7KWJALMQMzYAXtkK9B4XoKaIx6YJNJbpLOfcztbfKSxl7+oXu1hu0xeGS9rypna+hv9q1r5dNcn6HDRHqsivU+iK84ehM89ImF4Z0kFrOljre6nMn4Mvka0dJLMGvIztXHE0/MrkRrpZQggShRckAdaXGSc4IbaW1HL2jeyW7svHOkdFkntsMrq4rzI53ZvaJJ6kmmWkX7mQ9W/2o8qxaWpdit6mx9xZ86b8vV/xF/MWf8j0MedR+Xq/4k/mLf+R6JWpXo6n2HWrtXc7GJPeKploI/tZbHXPujtcSPCqJ6Kxcbl8dbW+dh1XB0Nc0oSj+pHTGcZcMRNKME7L2k0EiyL3aj3h3g1KFYbvHgVHDiIfwZc7e43ep+INNgjPYG2GY344ZAAZPYfvVhoL8jTRxwLLzIzF4do3ZGFmU2/qOlHAZyHQB+x7SKV+JSeNbnIdxFOs4yhHjOGDDbkw1YMOoU1KnIhwR3isYRbtYYzxC4I76scscorUc8MjcZLGwHAhU3zzuKVuL4QyUlywM0oDbUxBwaAOTUgc1JDCQvCLVqVQ6I4Mu2fXLJcPRPgu1x3aWPDCjN/uYcCg/BmPwrn18+mrHmdGhh1W58jaqxDaK16QMLxYRnAJMRD2HLRvIG/gDXTpJYsx5nNq45rz5GSvtBjp6v1rX6EZPW+wwCSQW9bxJz6VLWU0nghPfL3Lxs3dmG6zIWZSvEqNbIkZX52r5t4h+J9ZHq0dqUZKWJTj3Wd8LfGe//R6Cjw2rKtjlrGyZUMZgXja0iFT17/A6GvoGk1lGprU6JqS9P++6+piW0zreJrAzwV05K8C4KMhgXBRkMHhSpyRg4KUEYOSlTkjBwRRyHB0JiOtc89JXL09johq7I+vuOLOD0ris0k47rdHbXq4S2ezJvYG0VHFDLnDJkf0nuI5VQvJl780R21ME0MhQ92anmO4ihrAJ5D5W/aor/wDPiGf615+NPjqXqJnpZE4DGmJ+IeBHMd4qIywyZLKO9rYQKQ8ecb5joeVPKON1wVxlnZnODxAZexk0PsH3T/Kmg0/lYslj5kATI0b2ORU/2aVpxY2VJD+LUSL2i6/mH3q6S611L6lKfS+l/QjDVRacUAXTZW55xGFQsDDKHaxYe0hscxrztXktb+IY6TWyjH54OK4fEt//ADJ316R2VpvZ5/sVrbWGjhmaOJmfg9Vma2bD2rAaAaV63wZ3aiiOouio9W8UvJ8Z9e5ka6cYydcHnHJHs162zONi9D2y+DCvMwsZn9XT2VyH8XF5Vj+IWZmo+Rr+HwxBy8y/1nneNzwq6sjAFWBBB7wciKlNp5RDSawzCdq7OaCaSJhYoxA6j8pHiLGt6E1OKkjDnDok4sbgsGBIDW7jofGlti5wcVJrPdcr2CLSeWslmwe8zlZA9geA9mVFrEDIf3yrx2q/ClEbKp0pv5l1pvOU+/8Ak1qvE5uMlPbbbHmQE0jubuzMf1En6162nT00Lpqgor0SX8GXKc5vMm37nPZ1cLgXZ0Bg87OgMHhSjJGDhkqcgNslTkjA2yVJGBtlqci4GytSQeBiKqsohZyty6u+dfDJo7USaERzHhkT2HIuCOTGuSekljbc6YauLe+xHYTFmNw6nMHz5g1y9MoPdHX1RmtmF7XgUgTR+w+o91u8VMo90LF9mM7OxQzik9h/4TzFNB9nwLNd1yBY2AxsVPwPMdxqJRcXgaMsrI+jiZeFvxFGR94cjVscWLD5KX8jyuAKKYxt8iOfSlhJwY0oqSOccij1lIs3dyq2VLlvBbMqjaltNg8MzIwZCVYaEGxHhTfkVZHpsxh9uRJatRfycly2RvlImFlaVu0mDqIw1tCMybZkCx868tr/AMJ0W66qNMeivpbm15p7Y9Xn7HbT4pONEpTeZZ2K1tzagxDiTsljc+2VJs/IkHQ9a9T4X4e9BV8FWOUV+nPMfTPl/BmarUK+XX04ffHcG2dgnmlSJBdnYKPj3noNfAVoykoRcn2OeMXJqK7n0js3BrDFHEvsooUfAa15qcnKTk+56OEVGKiuwTSjCoAovpK2NxKuIUZr6smWoPst8Dcf7uld+itw3B/Q4dZVlKaKCqV3nBgcVKjJJ0I6MgE4XBF+K35VLH4VyavWV6bo6/3yUV7stqplZnHZZGezrqK8HhjqQOSlGSCQ2Nu9LieLswAF1LEgE+6DbWq7Lo18ltdMrOAPaWypYDaVCvI9x8DoaeFkZ7xYk65R5RHMlWZKxpkqci4GmWmFGmFSA2wqSBsip5F4OkxLqCoY8J1HcaX4UH2H+LNdxpnPOq/y1Xl/I/5m3z/g9nxjsAGN+HTIfWnenrfKFWosXDGVkIzBN6Fp61wiHfY+WcySEm5JJp+iOc4F65Y5HxgHMJmt6gcIT1Iv5VQ9XUtQtNn5nHq+mcDKqTr+L2zgFrpKz2gBUAab6Htg3Z8W4yF0j8fzt8Bl8T0rN8Qu2Va+po+H07ux+yNVrJNUVACoAbxEKurI4BVgQQe8GpTaeUQ0msMyPbWyGw8zRm5Gqn3lOh8e49Qa167FOOTJsrcJYBVjp8iYHY1sQR3Uk4qcXF9/oNHZ5RcNl8JjDcCoXyIAA4ta+T+Nq+vVyrjZKca2mm9+nOP9yek0vRKtS6Um/wC5XtqBeIqkYQKSOp/pX0LwevUKhW33Obkk+2Fn6ZyYuqcOtxhHGAEx1sZOXAXsnZDYiQIuQ1Y9yjnSWWqCyxoVObwjTsDhY4ESNMhoObHUk8zlesuUnNts1IxUFhEJ6QZbYS3vOo+/2q/SL+oUap4rMuZa1DMGXWpFGHWmFGWFMKNsKkgaYUxDG2FSQE7P2TPP+DFJJ1VSR56Uk7IQ/U8DQrnP9Kyc7S2PPB+NFJHfQsMvPSphbCf6XkJ1Th+pYI+rCsewUqK4Midonetyt/Ajvrn1NdtlbjVPpl2eE/7MsqlGMk5rK8jWtl4HDthVVIrRSAOEbU6HO510r47r9br6/EJTst+eD6epcLseuoqolQlGPyvfDMr2ziQ8rcMSwqpICKLWtl63M19b8PonTQlOx2Se7k+/t5I8rqbFObxFRS7f5AK7igkt3tkPip44U1Yi591fzMfAfyqu2xVwcmPVW7JqKPofZmASCJIoxZEFgPqfEm5+NednNzk5PuehhBQiorhBVKMKgBUAKgCI3k2KMTHlYSLmp/8Aqehq6m34b9Cm6rrXqZyYCCQwII1Byt41pZyZ+GjtYqjIYHyWJBJOWnTw5Vzx09MYuKisS525z5+ZY5zbTzweSgsSTqdaamqFNargsJcBNub6nydYbBNIwRBck/2T0qxzUVliqDbwjQdlbOTDRWuObscr9fCs6ybskaEIKuJFbJx5xOLZ8xHGhCDqTbiPUi9XWQ+HXjuyqufXZnsgL0jSZQp1Zj8LAfU0+jXLE1b4RTMFs9ppFjS3E2l9OeddspqKyzijBylhD+1t2cRAvE6grcC6kHM6C2tLXfCbwhrKJwWWRWK2XMi8TxSKvNkYDpmRVsbIt4TRU65JZaYCsDMeFVLE6AAkn4CrMpbsTDfA7iNi4hbcUEq8RAF0YXJyAzFQrYPhr7g6prlMdxO62LSNpHhZEQXYkqLDwveojqK2+lMaWnsUXJrZD+427oxmIs9+yjHE/XOwXpfPypdVf8KGVyydNR8We/CNH3i3pw+zeyiERPELhIwqhVva/wDfKs2nTzvzLP3NK7UQoxHH2JjC4iDG4cMAskUgzBAPiGHcRVEozqnjhoujKFsM8pmJb8bunBYkoLmJhxRnp3qeoOXlW7pb/iwz37mJqafhTx27FdNdBzhs+15mdG42UoAqcJICAZALbwrgq8N0tdcq+hNTbcsrPU3zn/dux0T1NspKWcY4x2BcTOXZnbNmNydLnvNdVVUaoKuHC2XsVTm5ycnyzmOMsQACSe4C5PhVnApuno+3WGDh4nH7+UAvp6g1CDzz5nwFYWr1HxZYXCNvSaf4Ucvl8/4LZXIdYqAFQAqAFQAqAIDeTYfa/vIx+8AzHvD+ddFN3Ts+Ci6rq3XJUhDzrsycmBwQ0uScHS4ck2AuTpRkMFx2FskQrc+22p5dBXFbZ1v0OyqvpXqdT7ZhDmNz0JIuvhQqpY6kDtjnDHtn4GKPiaIAB7XsbjLly1pZzk9pDQhFbxKfv0/FOB7qD53NdulWIHHqXmQNuRh74oH3UY/RfvTamX9MXTR/qF+x+JjjQvKQFXO57joLdc6z4xcnhHfKSisso+929EOIw5ii4+Ist7ra4GeXyru0+nlCfVI4r74zh0xLHunsFMNCuQ7Vhd2788+EcgK5r7nZL0OiilVx9QHCb8QS4gQBWszcKueHhYjTLUA2yPhVktJOMOsSOrhKfQSm98fFgcSP+i58gT9qq07xbH3RZqFmqS9GUn0PzLxYhPzEIw8BcH5kedd3iCeIs4/D2syQ96YNklkjxKj2PUfoGPqnzuPjS+HWYbh57h4hXlKflsRvog2qVmkw5PquvGo5MutvEH5Vb4hWnFT8ivw+zEnAlfTRCP2eB/zCXhHgVYn/AMRVPhrfW16F3iK+RP1MjrYMg5NAHqregDW/RvuV2YGJxC+vrEp/Ll7bD3uXKsjWarq+SHHc1tHpen5589jRqzTRFQAqAFQAqAFQAqAFQBEbX2OJPXTJ+8e9/Wrq7enZlNlWd0V84cg2IsRXR1FHSdIhBBFwRoRUZyCWA87Xl4CpsSRYN3ik+HHOSz4ksYIWSKr0ylouGwIeGBBzufM3riteZs66liKKVvI3FiJDyNvLKu2naCOO7ebJbcPD5yv/AKV+5+1VaqXCLdKuWcekef1Ik5ksfhkPrU6Nbtkax7JFChADrfTiX6iu98HAuUbXMt0IHept8RlWItmbT3RhGzWKTRE5FZEv0swvW9PeL9jDhtJe5uW0o+OGVfejceakVhQeJJm3NZi0YTu/tZsJOkyi/Dkw95T7Q/vvAretrVkHFmFVY65KSNuwmLgxkBKlZInFmHjqrDUGsOUZ1S32aNuMoWx23TIbYu52FwMj4gO2QNu0ZeGMHM2yHmavt1Vl0VDH2KatLXTJzTM89I+9C4yVUiN4Yr2b32ORYdO4Vo6PTuqOZcsztZqFbLEeEUyu04zqKIsQqgkkgADMknIAczUN4JSyazuFuCI+GfFD19VjNiF5M/6undWTqtZ1fJDjzNXS6Pp+efPkaLWaaIqAFQAqAFQAqAFQAqAFQAqABsXglfXI8/500ZNCyimRM+BK6j41cp5KXDAM8NMmRgFlip0xGh7C7XkjsPaUdx+xpZVxkTGxxILGHiZmPeSfM3rojssFMt2WPdPFxRxFWkRXLEkEgdBrXNfGTllI6KJRUcNkDv3iA86gEEKg0N8yST9qv0scQKNS8yKnKK60cjNP3Q26s8SozASoLMpOZtkGHPurL1FLhLK4NPT2qccPkaxe5+F7f9oclQDxstwEvrc30zzpo6mzp6ERLTV9XWyxhgy3GYIyPMGubhnRyj54x0fDI45Ow8ia9FF5SZ5+S3aG8NjJIjeKR4zzRmXzsamUYy/UsiqUovZ4PMdtKaX8WaWTo7sw8ibVMa4x/SkiJTlL9TbAmp0IH7D2FNipAkKFubWPCvfdm0H3qu26FazJlldUrHiKNj3Q3JiwYDtaWf3yMkyzCA6a66npWNqNXK3ZbI2dPpY1bvd/7wWquQ6hUAKgBUAKgBUAKgBUAKgBUAKgBUAeEXoAExGBB9nLpTqfmI4eRE4rDldRaroyyVSjgi5kq1MqaAJlqxFbAZlp0IwKUVYhGByinQjCNj7ImxDMIbBkAa5JXU2yI76SyyMF8w1dcpv5SYTc3HSkLPJaO+d5C+XQc/GqfzVUVmK39i78tbLaT29y+bTx0eFw5djZUWwHexAsqjqa4IQdk8Lud05quGX2MDncsxY6sST8Tet9LCwYLeXkHanFY5gsBJM4SFGdj3KL26nkOpqJTjBZk8BGEpvEVkv+73owJs+Maw/y0Of+5tB4C/dn3Vn3eIdq/uaFWg72fZGk4HAxwoEiRUUdyi3nzPU1mSnKTzJ5NKMIxWIoIpRhUAKgBUAKgBUAKgBUAKgBUAKgBUAKgBUAKgDxlB1zoAj8VshH0up6aeVWRtaK5VpkNjN3pPyWb5H51fG+PcplTLsQeM2bKvtRt5X+lXxsi+GUShJdiIxCEGxBB6i1XJlTQFLTorYTsbb8uF4uyCHitfiBOmmhHOkspjZyPXdKvgPm3+xZyVYgeiMT8LtSLR198jvWWdsENjcPjsW3E8c0hGl1IC35A2A0q6MqalhNIplG6x5abDMB6OsXJ+JwQj9TBj8Atx8xST11a43HhorHzsWfZXo1w6ENMzzEflyVfiBmfOuWzXze0Vg6YaGC3k8lxweDjiXgiRUXkoAHyrjlJyeWzsjFRWEh+lGFQAqAFQAqAFQAqAFQAqAFQAqAFQAqAFQAqAFQAqAFQAqAFQB4aAITeb8JvEVfT+pFN36WZ/idW8a0ImexiLQ/CmZCL1ul+H8RXBqOTuo4LTXKdIqAFQAqAFQAqAFQAqAFQAqAFQAqAFQB/9k="/>
          <p:cNvSpPr>
            <a:spLocks noChangeAspect="1" noChangeArrowheads="1"/>
          </p:cNvSpPr>
          <p:nvPr/>
        </p:nvSpPr>
        <p:spPr bwMode="auto">
          <a:xfrm>
            <a:off x="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3017" name="Picture 9" descr="https://encrypted-tbn1.gstatic.com/images?q=tbn:ANd9GcRl-kL5esA6ANkNR-yh2zt2L-cqlPLZZ85F71SkVlbtUHAH4fKqkw"/>
          <p:cNvPicPr>
            <a:picLocks noChangeAspect="1" noChangeArrowheads="1"/>
          </p:cNvPicPr>
          <p:nvPr/>
        </p:nvPicPr>
        <p:blipFill>
          <a:blip r:embed="rId14" cstate="print"/>
          <a:srcRect/>
          <a:stretch>
            <a:fillRect/>
          </a:stretch>
        </p:blipFill>
        <p:spPr bwMode="auto">
          <a:xfrm>
            <a:off x="6804248" y="4929066"/>
            <a:ext cx="673546" cy="444150"/>
          </a:xfrm>
          <a:prstGeom prst="rect">
            <a:avLst/>
          </a:prstGeom>
          <a:noFill/>
          <a:ln>
            <a:solidFill>
              <a:schemeClr val="tx1"/>
            </a:solidFill>
          </a:ln>
        </p:spPr>
      </p:pic>
      <p:pic>
        <p:nvPicPr>
          <p:cNvPr id="40" name="Picture 2" descr="Home">
            <a:hlinkClick r:id="rId15" tooltip="Home"/>
          </p:cNvPr>
          <p:cNvPicPr>
            <a:picLocks noChangeAspect="1" noChangeArrowheads="1"/>
          </p:cNvPicPr>
          <p:nvPr/>
        </p:nvPicPr>
        <p:blipFill>
          <a:blip r:embed="rId16" cstate="print"/>
          <a:srcRect/>
          <a:stretch>
            <a:fillRect/>
          </a:stretch>
        </p:blipFill>
        <p:spPr bwMode="auto">
          <a:xfrm>
            <a:off x="6056950" y="5017275"/>
            <a:ext cx="675290" cy="355941"/>
          </a:xfrm>
          <a:prstGeom prst="rect">
            <a:avLst/>
          </a:prstGeom>
          <a:solidFill>
            <a:schemeClr val="bg1"/>
          </a:solidFill>
          <a:ln>
            <a:solidFill>
              <a:schemeClr val="tx1"/>
            </a:solidFill>
          </a:ln>
        </p:spPr>
      </p:pic>
      <p:sp>
        <p:nvSpPr>
          <p:cNvPr id="4" name="AutoShape 2" descr="data:image/jpeg;base64,/9j/4AAQSkZJRgABAQAAAQABAAD/2wCEAAkGBhARERQQEhQUFBUTFRUXFBQVFBUUFRkQGBkXFhwWFBUYHCYeGBkjGRUVHy8gIycpLC4sGR4yNTAqNSYrLCkBCQoKDgwOGg8PGikkHyQpKSwsKSwpLC0qKSwsLCwsLCwsLSopLCwpLCwpLCwsLCwsKiksLCwqKSksLCwpLCwsKv/AABEIAIMBggMBIgACEQEDEQH/xAAcAAEAAgMBAQEAAAAAAAAAAAAABgcEBQgDAQL/xABOEAABAwIDAwgCDAsHBAMAAAABAAIDBBEFEiEGBzETIkFRYXGBkRSxIzI1QlJzgpKhsrPBJDM0VGJjcnSDk/AVF1Oio9HSFsLD8WSU0//EABoBAQADAQEBAAAAAAAAAAAAAAABAgMEBQb/xAAuEQACAQMDAgQFBAMAAAAAAAAAAQIDERIEITFRcRMyQWE0kaHB8BQjM4EFIkL/2gAMAwEAAhEDEQA/ALxREQBERAEREAREQBERAEXjRSF0bHHUljST2kAr2QELxPdNhspfI4Stc8uc54lcbOcbk86481Qsry1xDXkgEhrgSLtB0Nui41XQe87HPRcPlINnzews67vvmI7mBx8lQOE4a+onjp2e2le1g7LniewC58FnI8vVqKkoxW5ON3e719e01FQ+VsANmBriHSOHEgm9mjhfpN+FlauzmxlJQF5p2OaZA0OJe91w29tCbdJWzw3D2QRRwRizI2hrR2AW17TxKyVZKx20qMYJdeoREVjcIiIAiIgCIiAIiIAiIgCIiAIiIAiIgCIiAIiIAiIgCIiAIiIAiIgCIiAIiIAiIgCIiA8K6SRsb3RsEjw1xYwuDQ54GjS46C5sLqDYhtnjUDC+TDBlAuSyYSWHWQwEgKwEUMpKLfDsU/8A38SfmjP5zv8Agv3/AH8O/M2/zz/+awt8WyDIJGVkLcrJnFsrQLATWuHAdGYB1+1pPSq1VLtHmVK1anLFsunBN5uIVxcKXD2vDfbOM+VovwBc5oF+zip5hFTUPhD6iIQy87NG14kAsTYhw6xY+KrjcVigyVNMeIc2VvaCMjvItZ85WlUGzHfsn1K0TuoNyipN3MfBzenhP6qP6oWYsHAzemgP6mL6jV7YhWshikmebNjY57j+i0En1Kx0FM76sc5WrZStPNp23d8bJYnyYGeZWRuS2fzzSVrhpEOTj+NeOcR3M0+Wq8xGtfUTyTO1fK9ziB8JxvYedguh9l9lW0+Hso3XBcw8qWOLHco/V1ntNxa9gR0ALNbu55lFeLVc+n4iRIq5232M9Ho5aimqatjohnLTUyua5oIuDd1wba3HUqlG1FcNBVVP8+X/AJKzlY6Kmp8N2kjqBFSmH7H4/NFHMyrfllY17b1cwOVwDhcdBsV9n2J2jaLieV/Y2sff/M4Jf2J8eXODLqRU5ukhqDiU/pJlMkMLmuErnOc1zns0OY9QKsTF9hqKqkdLKx+d1rubNMzgA0WaHZRoB0KU7mkKjnHJI36Lmva2lloqyalbNK5sbhlJkdfI5rXtvY2vZwC2WxezFZiZly1ToxDkuXPlcSX5rZQD+genqVcjBapuWKjv3OgkVJ4tumxOFpkhn5fLrla97JPkgmx87qOYXt7idI+wnkOU2dHNeRunFpD9W+BBU5dSz1ODtOLR0eijGwu3EeJRE2yTR25SO9+PB7D0tNj2g6dRMnVjpjJSV0ERRva/bylw5vshzyuF2QtIzEdbjwY3tPgCglJRV2SRfCVRku3mM4nLyNLmZf3kHNIb1vmOo77tC2MG5yvn51VVNBPQTJO7xJIF+4lVy6HOtQ5eSLf0LhDx1hfpVDLuIkA5tWwnthLR5h5WhxXYXGKAGRjpHMbqX08r9B1los4d9iEu+gdapHdw+pfiKi9htu8SkrKendUOeySQBwe1jiWak84jNwB6VcmM4JHVMayR0jQ12YGOV8RvYjUsIuNeClO5pTqqorxRsEVN7zsElw9sUtPVVWSRxY5jqiR2VwGYFpvexAOh6lCqHHsQlkZCyqqM0j2sbeolAzOIaLnNoLlRkYz1WEsXE6ZRU2dgtovzp3/3Jv8AZYGKbK7Qwsc90k8jWi7uTqnvNv2cwcfAFMvYs68l/wAMvNFXu5RhNFLK4kukqHakkkhrIxqT23VhKU7m8JZxUgiIpLhERAEREAREQBERAEREAREQBERAabbDAhW0c1P75zbxnqlbzm92oA7iVzK5pBsRYjiDxB6ius1z5vVwD0Wve5osyo9lb1ZieePn3Pc4Kkl6nn6ynspmFu9xz0TEIZCbMc7k5OrI/m3PYHZXfJXRNc60Uh6mO9RXKS6M2bx70vChOTd/IvbJ8axpa4nvtm8Uixop8xNxs/8AklP8TF9Rqhu+jHeRo20zTzql1j8Uyznebsg8Spjs5+R03xEX1Gqit6OO+lYhJY3ZB7Czq5pOY/PLvABTJ7G+qnjT7nvum2e9KrmyOF46YCR3UZL2YPnc75Cv9Q7dXs96LQMc4WkqPZX9YaRzG+DbHvcVMUirInTU8IL3NFt17m1n7vJ9UrmldLbd+5tX8RJ9UrmnpVZcnJrfMjprYx18Poz/APGh+o1blaXYr3Oo/wB2h+o1bpXR6MPKjS0ez/J19RW3FpoomZbahzM1yT2jJ5LdIiklJLg553r+6tR/B+xjUu3DcKzvg9UqiO9f3VqP4P2Mal24bhWd8HqlWa8x5dP4j+39y2FS++zZ9sU8VWwW5cFslv8AFZazu8tNvkq6FW+/JzfQ4B08vp3cm+/3K0uDt1MU6bK/3XYk6HE4LXtKXROHW1wNvJwafBdELnvdThpmxOEgaQh8jj1ANLR/mc1dCJHgz0d8P7I5t3ta3DqUy6GV/NhYeBf1n9Fo1PgOlc/MFRXVIBJkmnkAu48XuNrnqA8gB2KT73saM+IOivzKdojaOjOQHPPfcgfJCytyuGCSudMRpBESPjHnIP8ALnVXuznqydWrh6Ft7LbMQ0EDYIhroZH25z5OlzvuHQFuERaHppJKyCItViuNiIEMyucLXBNrX7OJWVWtClHKbsjSEJTdokGxPZllNj9FNE0NZUGVxaNAJWRvzEDoBDmnvurOUJMdRVSxzgNzU5dybjzWtdIMpHaSO9e9Ftq5r8lQ0DW2caWPDnDoXJS19GbXKvw2tmW/RzpZcc329DSb8/ySD4//AMb1VGzH5bS/vEP2jVau++QOo6cg3Bn0P8N6qrZn8tpf3iH7Rq7Jcnian+b5HUKIi0PWNLsns+aKB0NwbzTSDKCAGveS0a9TbBbpEQhJJWQREQkIiIAiIgCIiAIiIAiIgCIiAIiIAoLvfwD0ihMzRd9Mc46+SOjx5Wd8hTpfiaFr2uY4Xa4EOB4FpFiD4KHuUnHOLizk5WPuqx3LDXUbjo6CSaMfpNYWvA7SMh+SVC9pMGdR1U1Mb+xvIaT0xnVrvFpBXlglW+OdjmGxN2H9h7Sxw+a4rNbM8ek3TqIvyoxz0PB21HvmU0YZ2yloawfOI8AVSexeBGurooTctLs8p/VN5zrnt9r3uCk+8nH70lBRNPCFksnzcjB9c+Ske5PZ/k4JKxw50xyR/FMOpHe+/wAwKz3Z11P3ayj6IssC2i+oiuegaLbv3Nq/iJPqlc0rpbbv3Nq/iJPqlc0lZy5PM1vmRYOE74amngip208TmxRsYCS+5DQG3NunRZTt+VX+bwDvMn+6tDY/3PpP3aH7Nq2dRTMkaWva17SLEOAcCOogq1n1OhUqllaf0ILus2iqa51XUTuvzomsY24jYAHkhjSTbiLniVP1Ed32AGkNbGGOYw1buSuCLw5WZcpPFouRfsUuUrg2opqCvyc871/dWo/g/YxqXbhuFZ3weqVRHev7q1H8H7GNeGxOzNfVmR9FIInRZczuVfEedmsAWjX2pVPU82MnGu2lfdnRqpDezj/ptXFSU95BDdvM52aoeQC1tuNg0DvLl4bV4Tj1LBnqaiR8ROV2Soe4C/DONDY8OkdHSFrd220sNFWB8zWljxkMhF3RX9+3qHQ7s7rE3fY2rVs2qbVrltbudihh9OS+xnlsZSNQ0DhG09QubnpJPRZS5fGuBFxqDwI6l9WiO+MVFWRzBtVMX1tU49NRN9o4Kxtw7BasPT7APD2UqvdsaUxV9Uw9E8pHc5xePocFNtxdcG1FTCeMkbHj+G4g/aLJcnlUdq+/VlyoiLU9c8K6o5ON7/ggkd6h4oy6Iy6ucXAaa6km9+s8PNSzFYS6F7RxLStdhjIqdgc97TnsWm1zqBcC3EX9a8b/ACFB1qsVLaNnv0fU79NU8ODa5utup6Bz7QsazLZwJ5rsobb32mpufMXUN2tonMkfn98S4HTVpJ10VgDEWXtrqW204h2lwOq+hPQVpNqZXzNfTRQmR/NGctGVubiQ48CBbXt7FGp00Z09p3ae3y4su3IpVXGXHcqravFXSYbFE43MVTYfs8m+yhlDVGKWOUAExvY8A8CWuDrHyUo2koXso8zvzot01F2seDY9IvdaPZj8tpf3iD7Rq9CnfBZc2R87rfiHYnX9+NX+bQ/OkXjLvwriCBDTtJ4G0ht22zaq7bLT7U4DFV00sT4w8ljshtzhIAS0tPEG9vUuiz6nRKlVttP6GJu8qJZMOglle575M73Ocbk5pHkdwtYWGgUjWl2KpHRYfSxvaWubCzM1wIIda5BB4G5W6Urg6IbRXYIiKS4REQBERAEREAREQBERAEREAREQBERAVJvwwDWGuaOPsUv0uYfrj5qrPD4ufGet/wBAsuktp8GbWUs1KbXezm/oyDnMd84ArnuGmLDCHAgh5BB4hwuCD4iyo1uefWpfu5fnKPs1JLV1DYgcz3ythZfoaGta3wa0DyKv+n5OChywaMhiysJ6mCwJ7+Piqv3c00ZqamZ/GFsroz0B7gxl++ziPlKa1WMBtFyZH41kwB7G5W3/AMwUpHRRhZuXUl7Zrvcy3ANN+8uH/avVYENS3lpTfRsbL+DpgfUvtXibW2tY6j1s+54VjoMDbv3Nq/iJPqlc0ldEbx64NoqiP4UEh8rAfSVzus5cnma3zLsdN7H+59J+7Q/UatwopsxibTh1Dbi5tOzxa5jTfvsVKDM3Q3HONh03P9BaI9GHlR+0Ub2x2hdTtpmwuaH1FVBGNA68ZcM5APZpfozBSRCU03Y553r+6tR/B+xjUx3D+0q/2ofVIoZvUeDitTbo5IeIijCl+4Z+lYPiD9qFmvMeXS+Ifd/ctKuoY5o3wyNDmSNLXNPS0rm3a/ZiTD6l0Drlvton/CiPA944HtB7F0yoxt/se3EKYsFhNHd0Lj8LpYT8FwFu+x6FaSudmoo+JHblEP3Rbd3DcOndqPyd56R/hE9Y972adAVrrlF7JIpCDmY+N1iNWua9p8wQQr63cbetr4uSlIFTGOeOHKNGnKNHrHQewhRF+hlpa9/9JckH31bPmOpZWNHMnaGvPVMwW172AfNKh2ymOmiq4qkXIY7ngdMTua4d9ibdoC6Nx/A4qyB9PKLteOI4tcODm9RB1XOm1Gy1RQTGKYaG/JyAcx7etp6+scR5ExJWdzHU03CfiR/GdLUtUyVjZGODmPaHNcOBaRcEL1VDbvN5LqH8HnzPpydLauiJ4lo6WniW+I6Qbvw3FIaiMSwyNkYeDmm47j1HsOqunc7qVaNRbcmUVE8e2fkaTJCLg6lo4g9bVLEJWVehCvHGaOqnUlTd4lU1O0E1OWgl7CXFrQWnnPf0cOcT9y96OlxSttEXyRQWAPvLs4W01OnWV9xraKKvxiipICHx08pkkeNWulY0usD0hoaRfrcepWaG2XLQ0MKT2bfd7EvVurfZbepVe97DGU+H00TBYNm/8b1WezH5bS/vEP2jVae/WT8Hpm9czj5MI/7lVWzkgbV0zibATwkk9AEjdV2S5PE1P83yOo0RFoesEUbkx95xZlExwyNpnyytsCc5e0MueI0ubfpdykiEKSfAREQkIiIAiIgCIiAIiIDA/tdunsc+v6l/frp/XmgxcXI5KfQf4TvoWeiA1k+OhrSeSn00/FO7uPVdYcu1RDXOFPPzXW/Fm1gQD48bDsHWt+lkBH27WiziYJgGtcTzeFiRr1cP66Um1hDQ4U8+pcNW20F7EE8btBNuixUgXwhAROs20c06Qyt/F2DgLG7iXc7W12D19SwHbZytlkdkcG5mAhwvltcEC3TqT25VOpIw4FpFwRYjsWudgjHSSveARJYW+TlN0BDMP2ulEjnWJEjWtj045Q4Ak68CT32UQ2opJHTMqchDJpHyMIHtr3abAa5i8+1tfXgrVotm2RsY4jnRxvFu11zr3AkLDqKMMGGNHvZR5mJzj9KFZK6InDQuhYQxpBEZhm6/TOV5d7T12iZxFxzQL3X4mdI9gAaTluziLZpHMIt4RP8ALuUmip7irPVWTn/Qf/yXiMNIjDsuj6hvjlM1/oIQsYU20DnSP5EF3KtfG02tflXvkZoeF2yM49q/BxiRxLrOIuS3ToziRv8ApNB8FINntnzGIyW65KdxJFrOawBwHk1fqDBRliDhY5om34c0UwafpagK7202onq2OZHBOAQGPc6MgaltwBra7gB4qF/9NVmn4PLzrZeY7XNa1u+481fFZsywAgcSHPNhxs+Mgd+iy5cD5sJtqzkg75L4/uaVVxuctTTeI7yZR2F4nilK0NjEoYx3KBroi5oLTe+o0F2m/RoVtnbcY2A1mRwyEOH4Obi12dI4XB8bqy6fZtrmxl2nKFzTYD2pZKbrfVGCxOtpYi2vYHZz5knzTH3C07SspsozAJa6fEKaaobNJyL2uAc0gBjcz7MFgB7Qmw42PUrNxPeEYWs9gncSHFxZEXAc6zbHhrlkFv0bqUNwlgcx4vdgaO8NZIwfRK5ZL6VhFi0EaaW6jcfSpSsaU6WCaT36nOW0VHW1VTPUmlnbykly3kpOaCBlaTl45cq3O7vF6jDZpHSUtQ+ORlnZInZgWF3OsbAgEPB1FteqyvZkQBJA9sbnvsB6gF+I6ONt7NGpcTpfVxc4/S53moxMVpbSyUtyKU23YmaPYaiJzHRl4fC9oy+/AJ0vmD224nKVns2vbb2jy67nWDXfiDcxvva3OzQgjoz62sVv5ImuFiLjQ27Qb+tefoUeXLlAGUsH7BAFr9wHkFY61f1Kv3gbOQ15bUUzHsndo4uYWsk940E/Dz5WZuGuuguK6o8Lr4JGyxRTtew3a9jHGxGa9iAQRzXdlgV0x6O2wbYWbaw6i0gjyIC/WQdQVXG5zVNNGbyWzK2wXevMGsFZRztNruljicWubbR2R1reBIW+nx2jrabLUU8rmWvIx8ThydiQSffNILXi415p8ZTyDbWyiwFgLD2vC3cvrYGi9mgXvfQa3JJv4uJ8SpsbRi0rSdykMf3bRB7vRJJAOiOaGW+a5zND2t97pxGt+JsVpaTZnF6aQmCOoa8GxdCXd9jl1tboIXRdl9UYoxlpYN3W3YouHabaWwAFSQQLH0Vjrg8CHclrdYeJf9QVLS2ZtWWm+ZpYY2kAXN2gNB06wr/svqYj9NfZyZUW7XZGSjnNVUteHBjmRxtilec5IBLnBuUWAI49J10Vj1W0kbGF/JVLzewYynkLieBA0A0seno7r7ZFKVjaFNQjjEpveVU1uJGFsNDWNZFnN3wODnPdYcG3sAG9fSoUdicStf0So/lP9Vl0xZfbKMTnnpVN5NlI0O0W0sLQzkqh4HDlKVzzb9rLc+JK+1O2m0bgRyUrO1tG6/m5pV2omPuW8CXGbKl3U4fVMqaisqo6jM9gYHPjkzPe5wJ4j9FoudNew2s8YiCbBkvfybgPpt2f0DbLRSlY2pwwjYw/7SF7ZJf5bvX/AF618/tRvwJu/knn1C/SPPsNs1FJoYZxMf4cp/hu1/of1fRfs1w+DJ1/i38PL6OKyUQGN6cNebJp+rdw7NPo4r42vHwJPmO/9eSykQGOa0fBk+Y5fk146GSH+G4addzYeHFZSIDHFa3qf/LePuRZCIAiIgCIiAIiIAiIgPjm3Fj0rU4vCOUowODZ9O7kZf8AZbdYOIR3fAeqUn/SlH3oDV4VHzK7p/CJz/psWXHTgtha4actJp3csR9y+4CzWpv01MnqYtnyTdNBoSR3m9z9J80B+gLaIWg2uOGo7+H3lfUQBERAfnkxppw4dmhHqJX6REAREQBERAEREAREQBERAEREAREQBERAEREAREQBERAEREAREQBERAEREAREQBERAEREAREQBERAF+Xxg2J6Dcd9iPUSv0iA12DN/Hds8n3D7lsViYc23Kdsrz9Ky0AREQBERAEREAREQBERAEREAREQBERAEREAREQBERAEREAREQBERAEREAREQBERAEREAREQBERAEREAREQBERAEREB4Ug0d+271r3REAREQBERAEREAREQBERAEREAREQBERAEREAREQBERAEREAREQBERAEREAREQBERAEREAREQH/2Q=="/>
          <p:cNvSpPr>
            <a:spLocks noChangeAspect="1" noChangeArrowheads="1"/>
          </p:cNvSpPr>
          <p:nvPr/>
        </p:nvSpPr>
        <p:spPr bwMode="auto">
          <a:xfrm>
            <a:off x="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 name="Picture 4" descr="http://t1.gstatic.com/images?q=tbn:ANd9GcT14FKGy2ayk7SlcrTKubTR7SHESedTwIvPM742WwyqJhXt52ztbEgqzs8xVA"/>
          <p:cNvPicPr>
            <a:picLocks noChangeAspect="1" noChangeArrowheads="1"/>
          </p:cNvPicPr>
          <p:nvPr/>
        </p:nvPicPr>
        <p:blipFill>
          <a:blip r:embed="rId17" cstate="print"/>
          <a:srcRect/>
          <a:stretch>
            <a:fillRect/>
          </a:stretch>
        </p:blipFill>
        <p:spPr bwMode="auto">
          <a:xfrm>
            <a:off x="7020272" y="4149080"/>
            <a:ext cx="1080120" cy="366569"/>
          </a:xfrm>
          <a:prstGeom prst="rect">
            <a:avLst/>
          </a:prstGeom>
          <a:noFill/>
          <a:ln>
            <a:solidFill>
              <a:schemeClr val="tx1"/>
            </a:solidFill>
          </a:ln>
        </p:spPr>
      </p:pic>
      <p:sp>
        <p:nvSpPr>
          <p:cNvPr id="7170" name="AutoShape 2" descr="data:image/jpeg;base64,/9j/4AAQSkZJRgABAQAAAQABAAD/2wCEAAkGBhESERQUExAWFRMWFx4YGRcYGBccHhkWGBcbGB8dGRgfHyoeGiElHBcYIDMgIygpLSwsFx4xNTAqNSgrLCkBCQoKDgwNGg8PGjUkHyQ1Myw2LDU1NTUxLzUpNjUsLTUpNjE2NCsqNCkuMDUvKSwvLCwsLCksLiwsLCwtLCwsKv/AABEIAHwAoAMBIgACEQEDEQH/xAAcAAEAAgMBAQEAAAAAAAAAAAAABQYCBAcDAQj/xABBEAACAQIEAwQFCAgGAwAAAAABAhEAAwQFEiEGMUETUWGRInGBkqEHFDJTcrHB0RYjQkNSVGLSFSQzgrLhRGPx/8QAGgEBAQADAQEAAAAAAAAAAAAAAAUCBAYDAf/EAC8RAAEEAAQEBAYCAwAAAAAAAAEAAgMRBBIhUQUxQcEGExSxMmFxgdHhkaEiI/D/2gAMAwEAAhEDEQA/AO40pSiJSsL15UEswUDqTArRPEGG+uX41g6RrfiNL4SBzUjSvFcZbKaw66P4pED1mtJuJsIP36fGvVjHPFtFrF0jW/EaUnSvDDY+3cUslxWUcyCNvX3e2tN+JcKDBxCewz8RX0RvJoAoZGAWSFJ0rWweY2roPZ3FeOcHl6xzFeVzPMOpg3ln1z91eUjhH8Zr66L0jaZPgF/Rb1K1sLmNq59C4rHuB38qwv5xYQw11QR0nl645Vj5sYbmzCt7WflPvLlNrcpWphs1s3DCXVJ7p38q26ya9rxbTaxc1zTThSUpSslilKUoiUpSiJSlKIq9xo36lPG4P+LH8Kp9X/Psr7e2F1BSragTy5Eb+w1VTka/zdj3xUDHwvM2botaVpLljrIy69B/fKPYdFVyr+nDQOEe0bgl216hykRHrHoiqzc4dRSQcbhgR0LgfCa7Lgr2xYQRv5qRj4JC8OrSq91lkLkYfHQf3affcFQlXrJOGAti8puq/bKBqTcACY367sajDwDe+tT41vsxUIkfZ6j2AXm/CTGNgDd/cla/CDkPeIMHsWPtEVoCrbw/wq1g3DccNrTRCzsDz38qi7/DgQwcVZH2mAPlNcV4kY7ETtfFqAK9t12Ph5wggLJNDf8A3JY8LH/Mr6j91ROoncmSdye8nerXw7kgS52nbI4AI9AzufGovMcktWWhsZYtgzpFx1Ux7TvUM4HEOgZlbep261+FcZiYjO4A9B0PS/ytXJD/AJi19r8K6HVP4fym210OmKs3Qhki2wbeNpg7VZsZmlizHa3rdueWt1WfM1Z4Vh5IY3CQUSeymcScJZgGamltUrTwecYe6YtYi1cI6I6sfIGtyqyluaWmnCkpSlFilKUoiUpSiKv8aORZQdDcAPj6LH7wKp1X3iHK2v2wqkBlbUJ5ciPxqs/otiP6Pf8A+qgY6CR0xcBYWtK0lywF4jLbwB27VV9jaJHxNVuKva8MOcG9ksA7OHG+0jTAmP6ar54OxP8A6/f/AOq7HgsjYsIGSGipGOgldICBYr8qT+TxvSxA6QhjxOsE/AeVXOq9wlkNzDi41wrL6QApnZdXX/cfKp83B3jzrwxjg+dxbqNPZVMCxzIGtdodfdeeMci25HMKSPWAa5oBXTbqB1ZZ2YESPERVLfhS+NpQ/wC6PwrleLwSSOYWNur7LpuFzRxhwca5LHhUxiV8VP3VzFrpcl2Mu5LMe9mMk+ZrsXD/AA/ct3dblYAI2M7mqVi/kyxaOQjWmSfRLPB09JEc4rf4PG6KAh4rVWsHjMO2d+Zw1Df6u/cKJ4PcjH4YjY649hU7V4cR3S+MxLMZbtnWfBWKgewKB7KtvC/AGJt4q3dum2EtnV6L6iTBAHLx+FeWf/JziWxF17Rtslxy41PpILHUQRHeTVfMLWz67DervOPhq/vytU7L7hW9aYGCLiQe70hX6BrlOV/Jti+2tm4bQRXVmIeTCkGAI6xFdVLRWDyConHcRFM9nluur5L7SsQ47xWVea51KUpREpSlEUDxjfZbKhTGpwDHdpY/eBVLKjuq98TZa960AgllbVEgTsR19dVb9HcV9QfeT+6ue4hE9015SR9LWtKCXL3XHXFy69DmRcCgyZCtomD05mqsyAmSJPeau68O3jgrlsiLjOHCyP2dO08t9NV39F8Z/Lt71v8AurtOCPbHhAHmj89Co3EIpHSD/EkVte63OHcdcXDYyHPoopXfkTrBju5DyqvOs7nc953PmauOScNXhYxKuuhrqhVBIP0dR3gkCS0eyoM8LYz+Xb3rf91UopohI8hw5jr8gvCWGUxMBaTz6Hc9lvcGYpla8ATAtFgOkry25dajmYnckk953qf4W4evobpupoDWygkqd28ATyj41pHhvFDbsSfUy/nXD+J2OmxDTGMwrprtsu28NubFhyJDlN9dPde3Cl0jEAAmCDI6eVczxeNe+xuXWLMxLbkkDUZhQeQ8BXWeHcjvJeDumlQDzK7k+omqJifk+x6OyrYLqDCuGt+kvQwWkbdKy4Mx0cBDxWvVdTgsRh24h5LgDQ1sfO9f4WvwViGTHWAjFQzwwBIBBU8xyNWrOL7PeuajMOQB0ABgQPZUdwpwTjExdm5dsm2lttRJZDyBAAAJPMirBmnDuI7VytvUrMWBBXqZ5E+NeXG2PkY3ICd6WOKxEBxVhw+HnY33UVgbpS4hUkHUOXr61v8AE2IZsQ4JMLAA6cgeXtrLB8N4g3F1W9K6gSSV2AM9DW3n2Q32vM6JqVoOxUQYiNz4VDbh5/TOGU8xpR2PT+Fqunh9QDmHI639FXVcrupIPeNq6bZaVUnqAfhVEXhrFEx2UT1LLA9e9Xy2kADuEeVU+DRSRl+ZpA056bqfxSRj8uUg81lSlKvqKlKUoihOLMY9uyuhipZwCRsYgn8KppxL/wAbe8aufFWBe7aXQuoq8wO6CPxqp/4Rf+pfyNc/j2yGbQGlqy3mUvhc1ujA3W1ksLgUGdwDp6+01BHFOebt7xqwYbJrvzK4mgh2cMF6wNP5VDf4Pf8AqX8jXjO2Yhlg8u5/S+OB0UllOa3Vw+KOskogKyZgnUNvIVV3x10mTdcn7TfnVsyzJL3zfEqUKtcUBQepXUfxFVs5FifqH8q7TgBDcL/s52efOuil45shLaBqlM8H5ndDXQXZlW0WAYkwVqPfHXW3a45P2jUrwnkt4NdL2yga2VBbaS3/AMrQOTYgbGy/lXPeJg52Ib5VkV0302XWeHCG4c+Zob6/tSHC2NuduFLsVIMgkmudY3iHE3nLtfuDUSQA7AKCZgAHkOVdK4ayq6t8M1tlUA7nvNc9xHBuNtsU+bO2kkBlAIYAwCN+vOsuDBwgPmb9f2upwT8OMQ8ki6G3zvstvg3Ob64yyvbOVd9LKzMQRB6E15cUZ/iLmKvg3nVUuMiqrMAAjFeh6xPtre4S4XxYxll3w7oiNqZmgAAKfHvivHiLhLGDFXiuHd1a4zqygEEOxbv6THsqxpa2c+G9ZdtvL8t/f+6UblGeYi3etlb9z6agguxBBYAggmr9xJmFw33XWwVYAAJA5Az8apeV8I4xr1oHDXFHaKSxAAChgSefcDV44gyi8b7stssrQQR6o/Co3Gg8wjy99aWtjH4c4hpBF0dtxXdRCY66plbjAj+o10ey8qD3gH4Vz5clxB2Flt/CPjXQraQAO4R5VpcHbIC/ODWnP7qHxUsOXLV6rKlKVfUVKUpREpSlEUVxPmD2cM7oYaQAdttTATvt1qgNneJP/kXffYfAbVe+LsI9zCuqCTKmBzhWBMVzz5nc+qf3G/KrnDmsMRJAu1A4k6QSgAmq/Ks+Q8Q3+wxRZy5tIrKTEjVqHPr9EHeoF88xJMnEXJ8GI+AgVLZBlV04bF+gwLooUEESV1ExPrFQJwdz6p/cb8q2YmReY+gOY9h3WtK+bymWT19z2Vn4Szy8TdD3C6rbLgNuQV8ee/jUe+dYhtzef2GPgIrZ4Qy64WvEoyg2ioLAiS3r9VR5wdwbG24P2T+VcP4nLm4hoj0FdN9Nl2vhsNdhyZNTfX9qc4ZzW814I1xmUg7MZ3Hid6jcRn192J7VlBMgKYgd20TW7wtg3+cBijAAGSQRUVdy66hKm20jbZTG3cYqA98/pmamrO/yrurrWQ+e7Qch3vspLI84vdsim6zKxghjPTx3FY5vnd83XAuMqqxACmORjmNzymsMiwVw4i2dDAAySQRAArzzbAXFvXPQbdyQQCQQTPP20zz+l5ms3z2TJD6jkOXdfcDnd9bi/rWILAEMZBE+PL2Vu8RZzeF5kW4yqsCFMbxMzz61GYLAXGuIBbb6Q/ZOwnnW7xHgbnzhzoYhoIIBPQD8KNfP6Z2pqxvsf0jmQ+oGg5HstO3nWIUyLz+0kjyNdCtPKg94B865suCuHYW3JP8ASa6RaSFA7gB5CqfBnSEvzE1pz+6n8VDBly1eqzpSlX1FSlKURaeOxbI1lQJ7S5pPgAjOf+NQ2Z8UNbuKFWbc3C7bSFtNbt6VBIks90QfA1NY7K7d7TrBJWdJDupEiDupB5Vi+TWDM2x6QIPPkX7QwZ29L0pHWO4URa4zZ3wzXbdo6xIC7HcGJEEahG43E+Fa+WcQ9pCqe3Ik3HVRbFtdbJDqzatUpcED6tpjaZR8utm2LZDaREem8yDM651TPWa8VyHDiItxCldiwlTJOqD6W7MZad2J5miKJsca2ysm3cOm3rY6QIPY9tET0UgFuWrbvjatcSlnNsYa52wYgpqt7Kq22LFgxUf6qLHOSegmtxsisHV+r2ddLDUwUiAu6g6ZgATEwKyfJrJcP2cOGLBgWBltMyQdwdCSDsdA22oi1sq4iS/cZERoAJD7QQraTy5TIInmN+hqOHFRFsYh2UW3tPdt2QjG49tYgh5jUZWVjbWBPUz2Dy63aLaFK6uY1MRzJ9FSYUSx2Ec68LeQYdW1C0J6btC+kHIQTCAsqkhYBgTRFG4zizsxd/UOz2w7G2NGy2raXHJctp/e21ieZ7pI2ruOvzYsjSt57RuXH06lXs9AYBdQJJa4I6QGnpPvj+HcNe/1bKtOoGZ3FwAODB3DaVkHY6V7hXrj8ps3ipuJLKCFYEqwDRqAZSDBhZEwdInkKIo7F8TCwrm4jMLatLqAA1y2mtlVNRbfkOe+1eV/jAW+07TDXV0a+ts6mtorwoDEmdQWY+lt3EyhyWxrL9kNR9ccwdhMCdKzHPSJmKzfKbJYMbYLAkgydizKx69Si+7RFFvxXpYq+GuKfSA3tnUyadlAad9YE9+3dPpieKFW5oFl3jVqIKQoV0tyZMmWdoA+rbwneu5LYYybYLQwDSZHaMrtDTIlraHb+EUsZNYQELbAmJ3O+lzcEmZPpszT1J3oijLfEjdq4KA2kUMzyARrvPbXbui2xnuIqYwOMF1NYBCknTMekoMBh4HmPAitLF8NWHRkAKB0Ft9JPpWwSdJnb9phq5jUYIqTRAAAAAAIAHIAdwoiypSlESlKURKUpREpSlESlKURKUpREpSlESlKURKUpREpSlESlKURf//Z"/>
          <p:cNvSpPr>
            <a:spLocks noChangeAspect="1" noChangeArrowheads="1"/>
          </p:cNvSpPr>
          <p:nvPr/>
        </p:nvSpPr>
        <p:spPr bwMode="auto">
          <a:xfrm>
            <a:off x="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7173" name="Picture 5"/>
          <p:cNvPicPr>
            <a:picLocks noChangeAspect="1" noChangeArrowheads="1"/>
          </p:cNvPicPr>
          <p:nvPr/>
        </p:nvPicPr>
        <p:blipFill>
          <a:blip r:embed="rId18" cstate="print"/>
          <a:srcRect/>
          <a:stretch>
            <a:fillRect/>
          </a:stretch>
        </p:blipFill>
        <p:spPr bwMode="auto">
          <a:xfrm>
            <a:off x="4355976" y="3933056"/>
            <a:ext cx="843494" cy="667321"/>
          </a:xfrm>
          <a:prstGeom prst="rect">
            <a:avLst/>
          </a:prstGeom>
          <a:noFill/>
          <a:ln w="9525">
            <a:solidFill>
              <a:schemeClr val="tx1"/>
            </a:solidFill>
            <a:miter lim="800000"/>
            <a:headEnd/>
            <a:tailEnd/>
          </a:ln>
        </p:spPr>
      </p:pic>
      <p:pic>
        <p:nvPicPr>
          <p:cNvPr id="1026" name="Picture 2" descr="http://www.biomedbridges.eu/sites/biomedbridges.eu/themes/custom/biomedbridges/logo.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524328" y="5784815"/>
            <a:ext cx="1273749" cy="274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57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0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17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blinds(horizontal)">
                                      <p:cBhvr>
                                        <p:cTn id="47" dur="500"/>
                                        <p:tgtEl>
                                          <p:spTgt spid="44"/>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blinds(horizontal)">
                                      <p:cBhvr>
                                        <p:cTn id="50" dur="500"/>
                                        <p:tgtEl>
                                          <p:spTgt spid="46"/>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blinds(horizontal)">
                                      <p:cBhvr>
                                        <p:cTn id="53" dur="500"/>
                                        <p:tgtEl>
                                          <p:spTgt spid="47"/>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55"/>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57"/>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58"/>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59"/>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60"/>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61"/>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49"/>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53"/>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animBg="1"/>
      <p:bldP spid="47" grpId="0" animBg="1"/>
      <p:bldP spid="56" grpId="0"/>
      <p:bldP spid="57" grpId="0"/>
      <p:bldP spid="58" grpId="0"/>
      <p:bldP spid="43" grpId="0" animBg="1"/>
      <p:bldP spid="49" grpId="0"/>
      <p:bldP spid="53" grpId="0"/>
      <p:bldP spid="79" grpId="0" animBg="1"/>
      <p:bldP spid="35" grpId="0" animBg="1"/>
      <p:bldP spid="37" grpId="0"/>
      <p:bldP spid="41" grpId="0" animBg="1"/>
    </p:bldLst>
  </p:timing>
</p:sld>
</file>

<file path=ppt/theme/theme1.xml><?xml version="1.0" encoding="utf-8"?>
<a:theme xmlns:a="http://schemas.openxmlformats.org/drawingml/2006/main" name="EGI_Engage_powerpoint_presentation_v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EGI Powerpoint Presentation (body)">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GI Powerpoint Presentation (clos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EGI_Engage_powerpoint_presentation_v1</Template>
  <TotalTime>563</TotalTime>
  <Words>1081</Words>
  <Application>Microsoft Office PowerPoint</Application>
  <PresentationFormat>On-screen Show (4:3)</PresentationFormat>
  <Paragraphs>268</Paragraphs>
  <Slides>20</Slides>
  <Notes>10</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EGI_Engage_powerpoint_presentation_v1</vt:lpstr>
      <vt:lpstr>EGI Powerpoint Presentation (body)</vt:lpstr>
      <vt:lpstr>EGI Powerpoint Presentation (closing)</vt:lpstr>
      <vt:lpstr>Supporting the supporters EGI solutions for federated e-infrastructures and research infrastructures</vt:lpstr>
      <vt:lpstr>Outline</vt:lpstr>
      <vt:lpstr>EGI</vt:lpstr>
      <vt:lpstr>Enabling e-infrastructures for science</vt:lpstr>
      <vt:lpstr>EGI agreements framework</vt:lpstr>
      <vt:lpstr>Open Science Commons vision</vt:lpstr>
      <vt:lpstr>EGI Solutions</vt:lpstr>
      <vt:lpstr>Partnerships: Our partners in the NGIs</vt:lpstr>
      <vt:lpstr>Reaching out to new communities:  Target groups and specific needs</vt:lpstr>
      <vt:lpstr>Scalable outreach and support</vt:lpstr>
      <vt:lpstr>Doing it: Engagement</vt:lpstr>
      <vt:lpstr>From needs to solutions</vt:lpstr>
      <vt:lpstr>Requirement gathering and tracking</vt:lpstr>
      <vt:lpstr>Virtual Team project life-cycle</vt:lpstr>
      <vt:lpstr>Current Virtual Teams</vt:lpstr>
      <vt:lpstr>Support for genome analysis and protein folding VT</vt:lpstr>
      <vt:lpstr>Promoting Desktop Grids VT</vt:lpstr>
      <vt:lpstr>Platform for the long tail VT</vt:lpstr>
      <vt:lpstr>EGI Conference 18-22 May 2015</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Gergely Sipos</dc:creator>
  <cp:lastModifiedBy>Malgorzata Krakowian</cp:lastModifiedBy>
  <cp:revision>81</cp:revision>
  <dcterms:created xsi:type="dcterms:W3CDTF">2015-04-29T14:01:24Z</dcterms:created>
  <dcterms:modified xsi:type="dcterms:W3CDTF">2015-05-06T04:23:41Z</dcterms:modified>
</cp:coreProperties>
</file>