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13" r:id="rId5"/>
    <p:sldMasterId id="2147483725" r:id="rId6"/>
  </p:sldMasterIdLst>
  <p:notesMasterIdLst>
    <p:notesMasterId r:id="rId41"/>
  </p:notesMasterIdLst>
  <p:sldIdLst>
    <p:sldId id="547" r:id="rId7"/>
    <p:sldId id="564" r:id="rId8"/>
    <p:sldId id="548" r:id="rId9"/>
    <p:sldId id="549" r:id="rId10"/>
    <p:sldId id="550" r:id="rId11"/>
    <p:sldId id="565" r:id="rId12"/>
    <p:sldId id="558" r:id="rId13"/>
    <p:sldId id="568" r:id="rId14"/>
    <p:sldId id="566" r:id="rId15"/>
    <p:sldId id="567" r:id="rId16"/>
    <p:sldId id="483" r:id="rId17"/>
    <p:sldId id="581" r:id="rId18"/>
    <p:sldId id="536" r:id="rId19"/>
    <p:sldId id="586" r:id="rId20"/>
    <p:sldId id="535" r:id="rId21"/>
    <p:sldId id="569" r:id="rId22"/>
    <p:sldId id="582" r:id="rId23"/>
    <p:sldId id="575" r:id="rId24"/>
    <p:sldId id="572" r:id="rId25"/>
    <p:sldId id="573" r:id="rId26"/>
    <p:sldId id="583" r:id="rId27"/>
    <p:sldId id="570" r:id="rId28"/>
    <p:sldId id="588" r:id="rId29"/>
    <p:sldId id="511" r:id="rId30"/>
    <p:sldId id="584" r:id="rId31"/>
    <p:sldId id="576" r:id="rId32"/>
    <p:sldId id="577" r:id="rId33"/>
    <p:sldId id="578" r:id="rId34"/>
    <p:sldId id="580" r:id="rId35"/>
    <p:sldId id="591" r:id="rId36"/>
    <p:sldId id="589" r:id="rId37"/>
    <p:sldId id="590" r:id="rId38"/>
    <p:sldId id="587" r:id="rId39"/>
    <p:sldId id="44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88143" autoAdjust="0"/>
  </p:normalViewPr>
  <p:slideViewPr>
    <p:cSldViewPr showGuides="1">
      <p:cViewPr varScale="1">
        <p:scale>
          <a:sx n="65" d="100"/>
          <a:sy n="65" d="100"/>
        </p:scale>
        <p:origin x="-20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F77A4-95C4-49A7-B18D-D234C078783D}" type="datetimeFigureOut">
              <a:rPr lang="en-US" smtClean="0"/>
              <a:pPr/>
              <a:t>05/05/15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40DFA-B482-4AD0-A536-856EB395CEAD}" type="slidenum">
              <a:rPr lang="en-US" smtClean="0"/>
              <a:pPr/>
              <a:t>‹#›</a:t>
            </a:fld>
            <a:endParaRPr lang="en-US"/>
          </a:p>
        </p:txBody>
      </p:sp>
    </p:spTree>
    <p:extLst>
      <p:ext uri="{BB962C8B-B14F-4D97-AF65-F5344CB8AC3E}">
        <p14:creationId xmlns:p14="http://schemas.microsoft.com/office/powerpoint/2010/main" val="2836308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1</a:t>
            </a:fld>
            <a:endParaRPr lang="en-US"/>
          </a:p>
        </p:txBody>
      </p:sp>
    </p:spTree>
    <p:extLst>
      <p:ext uri="{BB962C8B-B14F-4D97-AF65-F5344CB8AC3E}">
        <p14:creationId xmlns:p14="http://schemas.microsoft.com/office/powerpoint/2010/main" val="968942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Even those who create prototypes will</a:t>
            </a:r>
            <a:r>
              <a:rPr lang="en-US" baseline="0" dirty="0" smtClean="0"/>
              <a:t> assume they will rewrite the software</a:t>
            </a:r>
            <a:endParaRPr lang="en-US" dirty="0" smtClean="0"/>
          </a:p>
          <a:p>
            <a:endParaRPr lang="en-US" dirty="0"/>
          </a:p>
        </p:txBody>
      </p:sp>
      <p:sp>
        <p:nvSpPr>
          <p:cNvPr id="4" name="Slide Number Placeholder 3"/>
          <p:cNvSpPr>
            <a:spLocks noGrp="1"/>
          </p:cNvSpPr>
          <p:nvPr>
            <p:ph type="sldNum" sz="quarter" idx="10"/>
          </p:nvPr>
        </p:nvSpPr>
        <p:spPr/>
        <p:txBody>
          <a:bodyPr/>
          <a:lstStyle/>
          <a:p>
            <a:fld id="{F2DCED15-BE9B-644C-838C-AE155C5E921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76126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7B781D3-0070-DE48-B3BE-8F9CA839E76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7B781D3-0070-DE48-B3BE-8F9CA839E76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7B781D3-0070-DE48-B3BE-8F9CA839E76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7B781D3-0070-DE48-B3BE-8F9CA839E76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76126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42 Guides</a:t>
            </a:r>
          </a:p>
          <a:p>
            <a:r>
              <a:rPr lang="en-US" dirty="0" smtClean="0"/>
              <a:t>33 Top Tips – many provided by community</a:t>
            </a:r>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76126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metajournal</a:t>
            </a:r>
            <a:r>
              <a:rPr lang="en-US" dirty="0" smtClean="0"/>
              <a:t> which encourages the publication of information that encourages the reuse of software.</a:t>
            </a:r>
          </a:p>
          <a:p>
            <a:r>
              <a:rPr lang="en-US" dirty="0" smtClean="0"/>
              <a:t>A way of using the current tools and practices to make software better</a:t>
            </a:r>
            <a:r>
              <a:rPr lang="en-US" baseline="0" dirty="0" smtClean="0"/>
              <a:t> </a:t>
            </a:r>
            <a:r>
              <a:rPr lang="en-US" baseline="0" dirty="0" err="1" smtClean="0"/>
              <a:t>recognised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Variation in use with seniority of respondent</a:t>
            </a:r>
          </a:p>
          <a:p>
            <a:endParaRPr lang="en-US" dirty="0" smtClean="0"/>
          </a:p>
          <a:p>
            <a:r>
              <a:rPr lang="en-US" dirty="0" smtClean="0"/>
              <a:t>The use of research software varies little with seniority.</a:t>
            </a:r>
          </a:p>
          <a:p>
            <a:endParaRPr lang="en-US" dirty="0" smtClean="0"/>
          </a:p>
          <a:p>
            <a:r>
              <a:rPr lang="en-US" dirty="0" smtClean="0"/>
              <a:t>It’s difficult to measure seniority, so we simply asked how many years the respondents had worked in research. There isn’t a great deal of variation: the percentage of use varies by 12% with those having worked in research for 6-10 years reporting the most use (98%) and those having worked for more than 20 years in research reporting the lowest use (86%).</a:t>
            </a:r>
          </a:p>
          <a:p>
            <a:endParaRPr lang="en-US" dirty="0" smtClean="0"/>
          </a:p>
          <a:p>
            <a:r>
              <a:rPr lang="en-US" dirty="0" smtClean="0"/>
              <a:t>The first two categories – those have worked less than a year, and those that have worked for 1-5 years – report 91-92% use. Use peaks in the next ten years and then drops in the 15-20 year and more than 20 year groups.</a:t>
            </a:r>
          </a:p>
          <a:p>
            <a:endParaRPr lang="en-US" dirty="0" smtClean="0"/>
          </a:p>
          <a:p>
            <a:r>
              <a:rPr lang="en-US" dirty="0" smtClean="0"/>
              <a:t>There are different ways to explain this variation. Unfortunately, they cannot be confirmed by our data. It seems likely that low- and mid-seniority researchers are the workhorses of research and do the most generation of results – and hence are most likely to use software. Once a researcher gets more senior, there is the tendency to perform more management duties which makes them less likely to use research software.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3</a:t>
            </a:fld>
            <a:endParaRPr lang="en-US"/>
          </a:p>
        </p:txBody>
      </p:sp>
    </p:spTree>
    <p:extLst>
      <p:ext uri="{BB962C8B-B14F-4D97-AF65-F5344CB8AC3E}">
        <p14:creationId xmlns:p14="http://schemas.microsoft.com/office/powerpoint/2010/main" val="1041094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76126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176126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DCED15-BE9B-644C-838C-AE155C5E9212}"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34</a:t>
            </a:fld>
            <a:endParaRPr lang="en-US"/>
          </a:p>
        </p:txBody>
      </p:sp>
    </p:spTree>
    <p:extLst>
      <p:ext uri="{BB962C8B-B14F-4D97-AF65-F5344CB8AC3E}">
        <p14:creationId xmlns:p14="http://schemas.microsoft.com/office/powerpoint/2010/main" val="294994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What software are people using?</a:t>
            </a:r>
          </a:p>
          <a:p>
            <a:endParaRPr lang="en-US" dirty="0" smtClean="0"/>
          </a:p>
          <a:p>
            <a:r>
              <a:rPr lang="en-US" dirty="0" smtClean="0"/>
              <a:t>A lot of different software is being used: we recorded 566 different packages - some of them have only one user within our surveyed community, some with many. The most popular packages are </a:t>
            </a:r>
            <a:r>
              <a:rPr lang="en-US" dirty="0" err="1" smtClean="0"/>
              <a:t>Matlab</a:t>
            </a:r>
            <a:r>
              <a:rPr lang="en-US" dirty="0" smtClean="0"/>
              <a:t> (20% of respondents use it), R (16%), SPSS (15%), then Excel (12%). To show the use diagrammatically, we created the </a:t>
            </a:r>
            <a:r>
              <a:rPr lang="en-US" dirty="0" err="1" smtClean="0"/>
              <a:t>Wordle</a:t>
            </a:r>
            <a:r>
              <a:rPr lang="en-US" dirty="0" smtClean="0"/>
              <a:t> shown at the top of the page.</a:t>
            </a:r>
          </a:p>
          <a:p>
            <a:endParaRPr lang="en-US" dirty="0" smtClean="0"/>
          </a:p>
          <a:p>
            <a:r>
              <a:rPr lang="en-US" dirty="0" smtClean="0"/>
              <a:t>A lot of researchers are developing their own software – even though they lack training</a:t>
            </a:r>
          </a:p>
          <a:p>
            <a:endParaRPr lang="en-US" dirty="0" smtClean="0"/>
          </a:p>
          <a:p>
            <a:r>
              <a:rPr lang="en-US" dirty="0" smtClean="0"/>
              <a:t>It’s not just proprietary software, many researchers are developing their own code: 56% of them. This is great news, because the real power of software lies in developing it to allow you to do more in less time and make new research possible.</a:t>
            </a:r>
          </a:p>
          <a:p>
            <a:endParaRPr lang="en-US" dirty="0" smtClean="0"/>
          </a:p>
          <a:p>
            <a:r>
              <a:rPr lang="en-US" dirty="0" smtClean="0"/>
              <a:t>Many people in the research community are developing their own software, is the development in safe hands?</a:t>
            </a:r>
          </a:p>
          <a:p>
            <a:endParaRPr lang="en-US" dirty="0" smtClean="0"/>
          </a:p>
          <a:p>
            <a:r>
              <a:rPr lang="en-US" dirty="0" smtClean="0"/>
              <a:t>55% of respondents have received some training in software development (15% self taught and 40% had received some form of taught course). Worryingly, 21% of respondents who develop their own software had no training in software development. That’s one in five researchers developing software blind.</a:t>
            </a:r>
          </a:p>
          <a:p>
            <a:endParaRPr lang="en-US" dirty="0" smtClean="0"/>
          </a:p>
          <a:p>
            <a:r>
              <a:rPr lang="en-US" dirty="0" smtClean="0"/>
              <a:t>Software that is developed without adequate training is unlikely to be reliable. Researchers are, by their very nature, intelligent people who learn new skills quickly, but there are many subtle pitfalls in developing good code (that is, code that won’t later lead to paper retractions). And that’s only the case for reliability! We want defensible results, which requires a whole swathe of skills related to producing reproducible code, and we want to protect the research investment, which requires yet more skills for writing reusable software.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4</a:t>
            </a:fld>
            <a:endParaRPr lang="en-US"/>
          </a:p>
        </p:txBody>
      </p:sp>
    </p:spTree>
    <p:extLst>
      <p:ext uri="{BB962C8B-B14F-4D97-AF65-F5344CB8AC3E}">
        <p14:creationId xmlns:p14="http://schemas.microsoft.com/office/powerpoint/2010/main" val="417100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Software development costs are not being included in bids</a:t>
            </a:r>
          </a:p>
          <a:p>
            <a:endParaRPr lang="en-US" dirty="0" smtClean="0"/>
          </a:p>
          <a:p>
            <a:r>
              <a:rPr lang="en-US" dirty="0" smtClean="0"/>
              <a:t>Many researchers believe that including costs for developing software in a proposal will weaken it. We’ve had steer from the Research Councils that this is not the case - something we’re trying to persuade the research community to believe. But we may have our work cut out.</a:t>
            </a:r>
          </a:p>
          <a:p>
            <a:endParaRPr lang="en-US" dirty="0" smtClean="0"/>
          </a:p>
          <a:p>
            <a:r>
              <a:rPr lang="en-US" dirty="0" smtClean="0"/>
              <a:t>When we asked the people who are responsible for writing proposals whether they had included costs for software development, 22% said that they had, 57% said they had not, and 20% said that they had not even though they knew software development would make up part of the bid! (Note that rounding errors make these figures sum to 99%.)</a:t>
            </a:r>
          </a:p>
          <a:p>
            <a:endParaRPr lang="en-US" dirty="0" smtClean="0"/>
          </a:p>
          <a:p>
            <a:r>
              <a:rPr lang="en-US" dirty="0" smtClean="0"/>
              <a:t>Differences in software use with respect to gender</a:t>
            </a:r>
          </a:p>
          <a:p>
            <a:endParaRPr lang="en-US" dirty="0" smtClean="0"/>
          </a:p>
          <a:p>
            <a:r>
              <a:rPr lang="en-US" dirty="0" smtClean="0"/>
              <a:t>Women made up 36% of respondents to the survey, men made up 62% and the remainder went to “other”, “prefer not to say” or no response (the gender question was not mandatory).</a:t>
            </a:r>
          </a:p>
          <a:p>
            <a:endParaRPr lang="en-US" dirty="0" smtClean="0"/>
          </a:p>
          <a:p>
            <a:r>
              <a:rPr lang="en-US" dirty="0" smtClean="0"/>
              <a:t>There is no difference in the percentage of women and men who use research software: 92% each. This is heartening news!</a:t>
            </a:r>
          </a:p>
          <a:p>
            <a:endParaRPr lang="en-US" dirty="0" smtClean="0"/>
          </a:p>
          <a:p>
            <a:r>
              <a:rPr lang="en-US" dirty="0" smtClean="0"/>
              <a:t>Differences in software development with respect to gender</a:t>
            </a:r>
          </a:p>
          <a:p>
            <a:endParaRPr lang="en-US" dirty="0" smtClean="0"/>
          </a:p>
          <a:p>
            <a:r>
              <a:rPr lang="en-US" dirty="0" smtClean="0"/>
              <a:t>Although there is no difference in the use of research software, there is a huge difference when it comes to developing software: 70% of men develop their own research software, whereas only 30% of women do.</a:t>
            </a:r>
          </a:p>
          <a:p>
            <a:endParaRPr lang="en-US" dirty="0" smtClean="0"/>
          </a:p>
          <a:p>
            <a:r>
              <a:rPr lang="en-US" dirty="0" smtClean="0"/>
              <a:t>This preponderance of men in development is reflected, as one would expect, in training. Only 39% of women had received software development training of some form, relative to 63% of men who have received training.</a:t>
            </a:r>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DCED15-BE9B-644C-838C-AE155C5E921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The Software</a:t>
            </a:r>
            <a:r>
              <a:rPr lang="en-US" sz="2000" baseline="0" dirty="0" smtClean="0"/>
              <a:t> Sustainability Institute can help with: s</a:t>
            </a:r>
            <a:r>
              <a:rPr lang="en-US" sz="2000" dirty="0" smtClean="0"/>
              <a:t>oftware reviews and refactoring, collaborations to develop your project, guidance and best practice </a:t>
            </a:r>
            <a:br>
              <a:rPr lang="en-US" sz="2000" dirty="0" smtClean="0"/>
            </a:br>
            <a:r>
              <a:rPr lang="en-US" sz="2000" dirty="0" smtClean="0"/>
              <a:t>on software development, project management, community building, publicity and more…</a:t>
            </a: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Drawing on pool of specialists to drive the continued improvement and impact of research software developed by and for researchers</a:t>
            </a:r>
          </a:p>
          <a:p>
            <a:pPr lvl="1"/>
            <a:endParaRPr lang="en-US" dirty="0" smtClean="0"/>
          </a:p>
          <a:p>
            <a:pPr lvl="1"/>
            <a:r>
              <a:rPr lang="en-US" dirty="0" smtClean="0"/>
              <a:t>Providing services for research </a:t>
            </a:r>
            <a:br>
              <a:rPr lang="en-US" dirty="0" smtClean="0"/>
            </a:br>
            <a:r>
              <a:rPr lang="en-US" dirty="0" smtClean="0"/>
              <a:t>software users and developers</a:t>
            </a:r>
          </a:p>
          <a:p>
            <a:pPr lvl="1"/>
            <a:endParaRPr lang="en-US" dirty="0" smtClean="0"/>
          </a:p>
          <a:p>
            <a:pPr lvl="1"/>
            <a:r>
              <a:rPr lang="en-US" dirty="0" smtClean="0"/>
              <a:t>Developing research community </a:t>
            </a:r>
            <a:br>
              <a:rPr lang="en-US" dirty="0" smtClean="0"/>
            </a:br>
            <a:r>
              <a:rPr lang="en-US" dirty="0" smtClean="0"/>
              <a:t>interactions and capacity</a:t>
            </a:r>
          </a:p>
          <a:p>
            <a:pPr lvl="1"/>
            <a:endParaRPr lang="en-US" dirty="0" smtClean="0"/>
          </a:p>
          <a:p>
            <a:pPr lvl="1"/>
            <a:r>
              <a:rPr lang="en-US" dirty="0" smtClean="0"/>
              <a:t>Promoting research software </a:t>
            </a:r>
            <a:br>
              <a:rPr lang="en-US" dirty="0" smtClean="0"/>
            </a:br>
            <a:r>
              <a:rPr lang="en-US" dirty="0" smtClean="0"/>
              <a:t>best practice and capability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9603DA7-8FBF-0B45-B889-AD4D5D79B31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76126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76126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Issues related to software sustainability are broad and multi-disciplinary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Based in four universities who are already undertaking good software sustainability practices</a:t>
            </a:r>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30064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31763"/>
            <a:ext cx="6886575" cy="11430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0062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251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302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805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8059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77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665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7950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450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987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Quotation">
    <p:spTree>
      <p:nvGrpSpPr>
        <p:cNvPr id="1" name=""/>
        <p:cNvGrpSpPr/>
        <p:nvPr/>
      </p:nvGrpSpPr>
      <p:grpSpPr>
        <a:xfrm>
          <a:off x="0" y="0"/>
          <a:ext cx="0" cy="0"/>
          <a:chOff x="0" y="0"/>
          <a:chExt cx="0" cy="0"/>
        </a:xfrm>
      </p:grpSpPr>
      <p:sp>
        <p:nvSpPr>
          <p:cNvPr id="5" name="Rectangle 4"/>
          <p:cNvSpPr/>
          <p:nvPr userDrawn="1"/>
        </p:nvSpPr>
        <p:spPr>
          <a:xfrm>
            <a:off x="0" y="1274763"/>
            <a:ext cx="9144000" cy="55832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4325" y="295716"/>
            <a:ext cx="6886575" cy="5879528"/>
          </a:xfrm>
        </p:spPr>
        <p:txBody>
          <a:bodyPr>
            <a:noAutofit/>
          </a:bodyPr>
          <a:lstStyle>
            <a:lvl1pPr algn="l">
              <a:defRPr sz="7200">
                <a:solidFill>
                  <a:schemeClr val="bg1"/>
                </a:solidFill>
                <a:effectLst>
                  <a:outerShdw blurRad="50800" dist="38100" dir="2700000" algn="tl" rotWithShape="0">
                    <a:srgbClr val="000000">
                      <a:alpha val="43000"/>
                    </a:srgbClr>
                  </a:outerShdw>
                </a:effectLst>
              </a:defRPr>
            </a:lvl1pPr>
          </a:lstStyle>
          <a:p>
            <a:r>
              <a:rPr lang="en-US"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pPr/>
              <a:t>‹#›</a:t>
            </a:fld>
            <a:endParaRPr lang="en-GB"/>
          </a:p>
        </p:txBody>
      </p:sp>
    </p:spTree>
    <p:extLst>
      <p:ext uri="{BB962C8B-B14F-4D97-AF65-F5344CB8AC3E}">
        <p14:creationId xmlns:p14="http://schemas.microsoft.com/office/powerpoint/2010/main" val="729250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1384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761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3827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9517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5628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073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404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020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pPr/>
              <a:t>‹#›</a:t>
            </a:fld>
            <a:endParaRPr lang="en-GB"/>
          </a:p>
        </p:txBody>
      </p:sp>
    </p:spTree>
    <p:extLst>
      <p:ext uri="{BB962C8B-B14F-4D97-AF65-F5344CB8AC3E}">
        <p14:creationId xmlns:p14="http://schemas.microsoft.com/office/powerpoint/2010/main" val="85012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4557F9-9502-0246-89A4-B3161955CBEF}" type="datetimeFigureOut">
              <a:rPr lang="en-US" smtClean="0"/>
              <a:pPr/>
              <a:t>05/05/15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0DB52D6-FF90-6040-8BB7-1C61EB23A4CD}" type="slidenum">
              <a:rPr lang="en-US" smtClean="0"/>
              <a:pPr/>
              <a:t>‹#›</a:t>
            </a:fld>
            <a:endParaRPr lang="en-US"/>
          </a:p>
        </p:txBody>
      </p:sp>
    </p:spTree>
    <p:extLst>
      <p:ext uri="{BB962C8B-B14F-4D97-AF65-F5344CB8AC3E}">
        <p14:creationId xmlns:p14="http://schemas.microsoft.com/office/powerpoint/2010/main" val="39832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484313"/>
            <a:ext cx="3965575"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484313"/>
            <a:ext cx="3967163"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5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243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233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61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0372C55-F32C-714E-85D4-4C85D67E2D89}" type="datetimeFigureOut">
              <a:rPr lang="en-US" smtClean="0">
                <a:solidFill>
                  <a:prstClr val="black">
                    <a:tint val="75000"/>
                  </a:prstClr>
                </a:solidFill>
                <a:latin typeface="Calibri"/>
              </a:rPr>
              <a:pPr/>
              <a:t>05/05/15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0785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13811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314325" y="131763"/>
            <a:ext cx="6886575"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33375" y="1600200"/>
            <a:ext cx="8353425"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64542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9E47C-0217-49B3-970F-DB4ECF0A17E8}" type="slidenum">
              <a:rPr lang="en-GB" smtClean="0">
                <a:solidFill>
                  <a:prstClr val="black">
                    <a:tint val="75000"/>
                  </a:prstClr>
                </a:solidFill>
              </a:rPr>
              <a:pPr/>
              <a:t>‹#›</a:t>
            </a:fld>
            <a:endParaRPr lang="en-GB">
              <a:solidFill>
                <a:prstClr val="black">
                  <a:tint val="75000"/>
                </a:prstClr>
              </a:solidFill>
            </a:endParaRPr>
          </a:p>
        </p:txBody>
      </p:sp>
      <p:sp>
        <p:nvSpPr>
          <p:cNvPr id="8" name="TextBox 7"/>
          <p:cNvSpPr txBox="1"/>
          <p:nvPr userDrawn="1"/>
        </p:nvSpPr>
        <p:spPr>
          <a:xfrm>
            <a:off x="0" y="6454264"/>
            <a:ext cx="9144000" cy="338554"/>
          </a:xfrm>
          <a:prstGeom prst="rect">
            <a:avLst/>
          </a:prstGeom>
          <a:noFill/>
        </p:spPr>
        <p:txBody>
          <a:bodyPr wrap="square" rtlCol="0">
            <a:spAutoFit/>
          </a:bodyPr>
          <a:lstStyle/>
          <a:p>
            <a:pPr algn="ctr"/>
            <a:r>
              <a:rPr lang="en-GB" sz="1600" dirty="0">
                <a:solidFill>
                  <a:srgbClr val="FF0000"/>
                </a:solidFill>
              </a:rPr>
              <a:t>Software Sustainability Institute</a:t>
            </a:r>
          </a:p>
        </p:txBody>
      </p:sp>
      <p:pic>
        <p:nvPicPr>
          <p:cNvPr id="9" name="Picture 8" descr="WhiteLogo.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549111" y="144884"/>
            <a:ext cx="1251859" cy="920937"/>
          </a:xfrm>
          <a:prstGeom prst="rect">
            <a:avLst/>
          </a:prstGeom>
        </p:spPr>
      </p:pic>
      <p:sp>
        <p:nvSpPr>
          <p:cNvPr id="10" name="TextBox 9"/>
          <p:cNvSpPr txBox="1"/>
          <p:nvPr userDrawn="1"/>
        </p:nvSpPr>
        <p:spPr>
          <a:xfrm>
            <a:off x="7381875" y="1066503"/>
            <a:ext cx="1679575" cy="200055"/>
          </a:xfrm>
          <a:prstGeom prst="rect">
            <a:avLst/>
          </a:prstGeom>
          <a:noFill/>
        </p:spPr>
        <p:txBody>
          <a:bodyPr wrap="square" lIns="0" tIns="0" rIns="0" bIns="0" rtlCol="0">
            <a:spAutoFit/>
          </a:bodyPr>
          <a:lstStyle/>
          <a:p>
            <a:r>
              <a:rPr lang="en-GB" sz="1300" b="1" dirty="0" err="1">
                <a:solidFill>
                  <a:prstClr val="white"/>
                </a:solidFill>
                <a:latin typeface="Consolas" pitchFamily="49" charset="0"/>
                <a:cs typeface="Consolas" pitchFamily="49" charset="0"/>
              </a:rPr>
              <a:t>www.software.ac.uk</a:t>
            </a:r>
            <a:endParaRPr lang="en-GB" sz="1300" b="1" dirty="0">
              <a:solidFill>
                <a:prstClr val="white"/>
              </a:solidFill>
              <a:latin typeface="Consolas" pitchFamily="49" charset="0"/>
              <a:cs typeface="Consolas" pitchFamily="49" charset="0"/>
            </a:endParaRPr>
          </a:p>
        </p:txBody>
      </p:sp>
    </p:spTree>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0" r:id="rId4"/>
    <p:sldLayoutId id="2147483737" r:id="rId5"/>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0372C55-F32C-714E-85D4-4C85D67E2D89}" type="datetimeFigureOut">
              <a:rPr lang="en-US" smtClean="0">
                <a:solidFill>
                  <a:prstClr val="black">
                    <a:tint val="75000"/>
                  </a:prstClr>
                </a:solidFill>
                <a:latin typeface="Calibri"/>
              </a:rPr>
              <a:pPr defTabSz="457200"/>
              <a:t>05/05/15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3FC98C-2777-2A49-93CE-F68CEAF03181}"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35526844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0372C55-F32C-714E-85D4-4C85D67E2D89}" type="datetimeFigureOut">
              <a:rPr lang="en-US" smtClean="0">
                <a:solidFill>
                  <a:prstClr val="black">
                    <a:tint val="75000"/>
                  </a:prstClr>
                </a:solidFill>
                <a:latin typeface="Calibri"/>
              </a:rPr>
              <a:pPr defTabSz="457200"/>
              <a:t>05/05/15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3FC98C-2777-2A49-93CE-F68CEAF03181}"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42382670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em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software.ac.uk/who-do-we-work/culham-centre-fusion-energy" TargetMode="External"/><Relationship Id="rId4" Type="http://schemas.openxmlformats.org/officeDocument/2006/relationships/hyperlink" Target="http://www.bric.ed.ac.uk/" TargetMode="External"/><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www.software.ac.uk/preparing-icat-thousands-new-users" TargetMode="External"/><Relationship Id="rId4" Type="http://schemas.openxmlformats.org/officeDocument/2006/relationships/hyperlink" Target="http://www.icatproject.org/" TargetMode="External"/><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png"/><Relationship Id="rId5" Type="http://schemas.openxmlformats.org/officeDocument/2006/relationships/image" Target="../media/image76.png"/><Relationship Id="rId1" Type="http://schemas.openxmlformats.org/officeDocument/2006/relationships/slideLayout" Target="../slideLayouts/slideLayout1.xml"/><Relationship Id="rId2" Type="http://schemas.openxmlformats.org/officeDocument/2006/relationships/hyperlink" Target="http://software-carpentry.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5.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9" Type="http://schemas.openxmlformats.org/officeDocument/2006/relationships/image" Target="../media/image20.png"/><Relationship Id="rId20" Type="http://schemas.openxmlformats.org/officeDocument/2006/relationships/image" Target="../media/image31.png"/><Relationship Id="rId21" Type="http://schemas.openxmlformats.org/officeDocument/2006/relationships/image" Target="../media/image32.png"/><Relationship Id="rId22" Type="http://schemas.openxmlformats.org/officeDocument/2006/relationships/image" Target="../media/image33.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image" Target="../media/image75.png"/><Relationship Id="rId1" Type="http://schemas.openxmlformats.org/officeDocument/2006/relationships/slideLayout" Target="../slideLayouts/slideLayout5.xml"/><Relationship Id="rId2" Type="http://schemas.openxmlformats.org/officeDocument/2006/relationships/image" Target="../media/image78.png"/></Relationships>
</file>

<file path=ppt/slides/_rels/slide21.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1" Type="http://schemas.openxmlformats.org/officeDocument/2006/relationships/slideLayout" Target="../slideLayouts/slideLayout1.xml"/><Relationship Id="rId2"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6.png"/></Relationships>
</file>

<file path=ppt/slides/_rels/slide25.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8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5.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slideLayout" Target="../slideLayouts/slideLayout1.xml"/><Relationship Id="rId2"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99.png"/><Relationship Id="rId1" Type="http://schemas.openxmlformats.org/officeDocument/2006/relationships/slideLayout" Target="../slideLayouts/slideLayout1.xml"/><Relationship Id="rId2" Type="http://schemas.openxmlformats.org/officeDocument/2006/relationships/image" Target="../media/image9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9" Type="http://schemas.openxmlformats.org/officeDocument/2006/relationships/hyperlink" Target="http://www.software.ac.uk/policy" TargetMode="External"/><Relationship Id="rId20" Type="http://schemas.openxmlformats.org/officeDocument/2006/relationships/image" Target="../media/image102.png"/><Relationship Id="rId21" Type="http://schemas.openxmlformats.org/officeDocument/2006/relationships/image" Target="../media/image103.png"/><Relationship Id="rId22" Type="http://schemas.openxmlformats.org/officeDocument/2006/relationships/image" Target="../media/image6.png"/><Relationship Id="rId10" Type="http://schemas.openxmlformats.org/officeDocument/2006/relationships/hyperlink" Target="http://www.software.ac.uk/blog" TargetMode="External"/><Relationship Id="rId11" Type="http://schemas.openxmlformats.org/officeDocument/2006/relationships/hyperlink" Target="http://www.software.ac.uk/software-carpentry" TargetMode="External"/><Relationship Id="rId12" Type="http://schemas.openxmlformats.org/officeDocument/2006/relationships/hyperlink" Target="http://www.software.ac.uk/resources/guides-everything" TargetMode="External"/><Relationship Id="rId13" Type="http://schemas.openxmlformats.org/officeDocument/2006/relationships/hyperlink" Target="http://www.software.ac.uk/resources/top-tips" TargetMode="External"/><Relationship Id="rId14" Type="http://schemas.openxmlformats.org/officeDocument/2006/relationships/hyperlink" Target="openresearchsoftware.metajnl.com" TargetMode="External"/><Relationship Id="rId15" Type="http://schemas.openxmlformats.org/officeDocument/2006/relationships/image" Target="../media/image8.png"/><Relationship Id="rId16" Type="http://schemas.openxmlformats.org/officeDocument/2006/relationships/image" Target="../media/image9.png"/><Relationship Id="rId17" Type="http://schemas.openxmlformats.org/officeDocument/2006/relationships/image" Target="../media/image100.png"/><Relationship Id="rId18" Type="http://schemas.openxmlformats.org/officeDocument/2006/relationships/image" Target="../media/image101.png"/><Relationship Id="rId19"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software.ac.uk/fellowship-programme" TargetMode="External"/><Relationship Id="rId4" Type="http://schemas.openxmlformats.org/officeDocument/2006/relationships/hyperlink" Target="http://www.software.ac.uk/community/workshops" TargetMode="External"/><Relationship Id="rId5" Type="http://schemas.openxmlformats.org/officeDocument/2006/relationships/hyperlink" Target="http://www.software.ac.uk/open-call" TargetMode="External"/><Relationship Id="rId6" Type="http://schemas.openxmlformats.org/officeDocument/2006/relationships/hyperlink" Target="http://www.software.ac.uk/who-do-we-work" TargetMode="External"/><Relationship Id="rId7" Type="http://schemas.openxmlformats.org/officeDocument/2006/relationships/hyperlink" Target="http://www.software.ac.uk/software-evaluation-guide" TargetMode="External"/><Relationship Id="rId8" Type="http://schemas.openxmlformats.org/officeDocument/2006/relationships/hyperlink" Target="http://www.software.ac.uk/resources/case-studi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s>
</file>

<file path=ppt/slides/_rels/slide9.xml.rels><?xml version="1.0" encoding="UTF-8" standalone="yes"?>
<Relationships xmlns="http://schemas.openxmlformats.org/package/2006/relationships"><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image" Target="../media/image61.png"/><Relationship Id="rId16" Type="http://schemas.openxmlformats.org/officeDocument/2006/relationships/image" Target="../media/image62.png"/><Relationship Id="rId17" Type="http://schemas.openxmlformats.org/officeDocument/2006/relationships/image" Target="../media/image63.png"/><Relationship Id="rId18" Type="http://schemas.openxmlformats.org/officeDocument/2006/relationships/image" Target="../media/image64.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rowd_R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1" y="0"/>
            <a:ext cx="9144000" cy="5897609"/>
          </a:xfrm>
          <a:prstGeom prst="rect">
            <a:avLst/>
          </a:prstGeom>
        </p:spPr>
      </p:pic>
      <p:sp>
        <p:nvSpPr>
          <p:cNvPr id="4" name="Rectangle 3"/>
          <p:cNvSpPr/>
          <p:nvPr/>
        </p:nvSpPr>
        <p:spPr>
          <a:xfrm>
            <a:off x="0" y="2204865"/>
            <a:ext cx="9144000" cy="465313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74479" y="2420888"/>
            <a:ext cx="8715922" cy="4113593"/>
          </a:xfrm>
        </p:spPr>
        <p:txBody>
          <a:bodyPr anchor="t">
            <a:noAutofit/>
          </a:bodyPr>
          <a:lstStyle/>
          <a:p>
            <a:pPr algn="l"/>
            <a:r>
              <a:rPr lang="en-US" sz="5200" b="1" dirty="0" smtClean="0">
                <a:solidFill>
                  <a:schemeClr val="bg1"/>
                </a:solidFill>
                <a:cs typeface="Baskerville"/>
              </a:rPr>
              <a:t>Activities and Experiences from the UK Software </a:t>
            </a:r>
            <a:br>
              <a:rPr lang="en-US" sz="5200" b="1" dirty="0" smtClean="0">
                <a:solidFill>
                  <a:schemeClr val="bg1"/>
                </a:solidFill>
                <a:cs typeface="Baskerville"/>
              </a:rPr>
            </a:br>
            <a:r>
              <a:rPr lang="en-US" sz="5200" b="1" dirty="0" smtClean="0">
                <a:solidFill>
                  <a:schemeClr val="bg1"/>
                </a:solidFill>
                <a:cs typeface="Baskerville"/>
              </a:rPr>
              <a:t>Sustainability Institute</a:t>
            </a:r>
            <a:r>
              <a:rPr lang="en-US" sz="1000" b="1" dirty="0" smtClean="0">
                <a:solidFill>
                  <a:schemeClr val="bg1"/>
                </a:solidFill>
                <a:cs typeface="Baskerville"/>
              </a:rPr>
              <a:t/>
            </a:r>
            <a:br>
              <a:rPr lang="en-US" sz="1000" b="1" dirty="0" smtClean="0">
                <a:solidFill>
                  <a:schemeClr val="bg1"/>
                </a:solidFill>
                <a:cs typeface="Baskerville"/>
              </a:rPr>
            </a:br>
            <a:r>
              <a:rPr lang="en-US" sz="3200" i="1" dirty="0" smtClean="0">
                <a:solidFill>
                  <a:schemeClr val="bg1"/>
                </a:solidFill>
                <a:cs typeface="Baskerville"/>
              </a:rPr>
              <a:t>Neil Chue Hong, </a:t>
            </a:r>
            <a:r>
              <a:rPr lang="en-US" sz="3200" i="1" dirty="0" err="1" smtClean="0">
                <a:solidFill>
                  <a:schemeClr val="bg1"/>
                </a:solidFill>
                <a:cs typeface="Baskerville"/>
              </a:rPr>
              <a:t>N.ChueHong@software.ac.uk</a:t>
            </a:r>
            <a:r>
              <a:rPr lang="en-US" sz="3200" i="1" dirty="0" smtClean="0">
                <a:solidFill>
                  <a:schemeClr val="bg1"/>
                </a:solidFill>
                <a:cs typeface="Baskerville"/>
              </a:rPr>
              <a:t/>
            </a:r>
            <a:br>
              <a:rPr lang="en-US" sz="3200" i="1" dirty="0" smtClean="0">
                <a:solidFill>
                  <a:schemeClr val="bg1"/>
                </a:solidFill>
                <a:cs typeface="Baskerville"/>
              </a:rPr>
            </a:br>
            <a:r>
              <a:rPr lang="en-US" sz="2400" dirty="0">
                <a:cs typeface="Baskerville"/>
              </a:rPr>
              <a:t>U</a:t>
            </a:r>
            <a:r>
              <a:rPr lang="en-US" sz="2400" dirty="0" smtClean="0">
                <a:solidFill>
                  <a:schemeClr val="bg1"/>
                </a:solidFill>
                <a:cs typeface="Baskerville"/>
              </a:rPr>
              <a:t>ser Support Workshop @ </a:t>
            </a:r>
            <a:r>
              <a:rPr lang="en-US" sz="2400" dirty="0" err="1" smtClean="0">
                <a:solidFill>
                  <a:schemeClr val="bg1"/>
                </a:solidFill>
                <a:cs typeface="Baskerville"/>
              </a:rPr>
              <a:t>NeIC</a:t>
            </a:r>
            <a:r>
              <a:rPr lang="en-US" sz="2400" dirty="0" smtClean="0">
                <a:solidFill>
                  <a:schemeClr val="bg1"/>
                </a:solidFill>
                <a:cs typeface="Baskerville"/>
              </a:rPr>
              <a:t> </a:t>
            </a:r>
            <a:r>
              <a:rPr lang="en-US" sz="2400" dirty="0" smtClean="0">
                <a:solidFill>
                  <a:schemeClr val="bg1"/>
                </a:solidFill>
                <a:cs typeface="Baskerville"/>
              </a:rPr>
              <a:t>2015, </a:t>
            </a:r>
            <a:r>
              <a:rPr lang="en-US" sz="2400" dirty="0" smtClean="0">
                <a:solidFill>
                  <a:schemeClr val="bg1"/>
                </a:solidFill>
                <a:cs typeface="Baskerville"/>
              </a:rPr>
              <a:t>Espoo, 6</a:t>
            </a:r>
            <a:r>
              <a:rPr lang="en-US" sz="2400" baseline="30000" dirty="0" smtClean="0">
                <a:solidFill>
                  <a:schemeClr val="bg1"/>
                </a:solidFill>
                <a:cs typeface="Baskerville"/>
              </a:rPr>
              <a:t>th</a:t>
            </a:r>
            <a:r>
              <a:rPr lang="en-US" sz="2400" dirty="0" smtClean="0">
                <a:solidFill>
                  <a:schemeClr val="bg1"/>
                </a:solidFill>
                <a:cs typeface="Baskerville"/>
              </a:rPr>
              <a:t> May </a:t>
            </a:r>
            <a:r>
              <a:rPr lang="en-US" sz="2400" dirty="0" smtClean="0">
                <a:solidFill>
                  <a:schemeClr val="bg1"/>
                </a:solidFill>
                <a:cs typeface="Baskerville"/>
              </a:rPr>
              <a:t>2015</a:t>
            </a:r>
            <a:r>
              <a:rPr lang="en-US" sz="2400" dirty="0">
                <a:cs typeface="Baskerville"/>
              </a:rPr>
              <a:t> </a:t>
            </a:r>
            <a:r>
              <a:rPr lang="en-US" sz="2400" dirty="0" smtClean="0">
                <a:cs typeface="Baskerville"/>
              </a:rPr>
              <a:t> (@</a:t>
            </a:r>
            <a:r>
              <a:rPr lang="en-US" sz="2400" dirty="0" err="1" smtClean="0">
                <a:cs typeface="Baskerville"/>
              </a:rPr>
              <a:t>npch</a:t>
            </a:r>
            <a:r>
              <a:rPr lang="en-US" sz="2400" dirty="0" smtClean="0">
                <a:cs typeface="Baskerville"/>
              </a:rPr>
              <a:t>)</a:t>
            </a:r>
            <a:r>
              <a:rPr lang="en-US" sz="2400" dirty="0" smtClean="0">
                <a:solidFill>
                  <a:schemeClr val="bg1"/>
                </a:solidFill>
                <a:cs typeface="Baskerville"/>
              </a:rPr>
              <a:t> </a:t>
            </a:r>
            <a:endParaRPr lang="en-US" sz="2400" dirty="0">
              <a:solidFill>
                <a:schemeClr val="bg1"/>
              </a:solidFill>
              <a:cs typeface="Baskerville"/>
            </a:endParaRPr>
          </a:p>
        </p:txBody>
      </p:sp>
      <p:pic>
        <p:nvPicPr>
          <p:cNvPr id="9" name="Picture 8" descr="SSI_LogoWhite.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20538" y="6244927"/>
            <a:ext cx="1908031" cy="539893"/>
          </a:xfrm>
          <a:prstGeom prst="rect">
            <a:avLst/>
          </a:prstGeom>
        </p:spPr>
      </p:pic>
      <p:sp>
        <p:nvSpPr>
          <p:cNvPr id="11" name="Rectangle 10"/>
          <p:cNvSpPr/>
          <p:nvPr/>
        </p:nvSpPr>
        <p:spPr>
          <a:xfrm>
            <a:off x="230922" y="6534481"/>
            <a:ext cx="1974268" cy="307777"/>
          </a:xfrm>
          <a:prstGeom prst="rect">
            <a:avLst/>
          </a:prstGeom>
        </p:spPr>
        <p:txBody>
          <a:bodyPr wrap="none">
            <a:spAutoFit/>
          </a:bodyPr>
          <a:lstStyle/>
          <a:p>
            <a:r>
              <a:rPr lang="en-US" sz="1400" dirty="0" err="1" smtClean="0">
                <a:solidFill>
                  <a:srgbClr val="FFFFFF"/>
                </a:solidFill>
                <a:latin typeface="Consolas"/>
                <a:cs typeface="Consolas"/>
              </a:rPr>
              <a:t>www.</a:t>
            </a:r>
            <a:r>
              <a:rPr lang="en-US" sz="1400" b="1" dirty="0" err="1" smtClean="0">
                <a:solidFill>
                  <a:srgbClr val="FFFFFF"/>
                </a:solidFill>
                <a:latin typeface="Consolas"/>
                <a:cs typeface="Consolas"/>
              </a:rPr>
              <a:t>software</a:t>
            </a:r>
            <a:r>
              <a:rPr lang="en-US" sz="1400" dirty="0" err="1" smtClean="0">
                <a:solidFill>
                  <a:srgbClr val="FFFFFF"/>
                </a:solidFill>
                <a:latin typeface="Consolas"/>
                <a:cs typeface="Consolas"/>
              </a:rPr>
              <a:t>.ac.uk</a:t>
            </a:r>
            <a:endParaRPr lang="en-US" sz="1400" dirty="0">
              <a:solidFill>
                <a:srgbClr val="FFFFFF"/>
              </a:solidFill>
              <a:latin typeface="Consolas"/>
              <a:cs typeface="Consolas"/>
            </a:endParaRPr>
          </a:p>
        </p:txBody>
      </p:sp>
      <p:pic>
        <p:nvPicPr>
          <p:cNvPr id="7" name="Picture 6"/>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261167" y="6159264"/>
            <a:ext cx="1384873" cy="582540"/>
          </a:xfrm>
          <a:prstGeom prst="rect">
            <a:avLst/>
          </a:prstGeom>
        </p:spPr>
      </p:pic>
      <p:sp>
        <p:nvSpPr>
          <p:cNvPr id="8" name="TextBox 7"/>
          <p:cNvSpPr txBox="1"/>
          <p:nvPr/>
        </p:nvSpPr>
        <p:spPr>
          <a:xfrm>
            <a:off x="798543" y="6170932"/>
            <a:ext cx="1475897" cy="369332"/>
          </a:xfrm>
          <a:prstGeom prst="rect">
            <a:avLst/>
          </a:prstGeom>
          <a:noFill/>
        </p:spPr>
        <p:txBody>
          <a:bodyPr wrap="none" rtlCol="0" anchor="t">
            <a:spAutoFit/>
          </a:bodyPr>
          <a:lstStyle/>
          <a:p>
            <a:r>
              <a:rPr lang="en-US" i="1" dirty="0" smtClean="0">
                <a:solidFill>
                  <a:srgbClr val="FFFFFF"/>
                </a:solidFill>
              </a:rPr>
              <a:t>Supported by</a:t>
            </a:r>
            <a:endParaRPr lang="en-US" i="1" dirty="0">
              <a:solidFill>
                <a:srgbClr val="FFFFFF"/>
              </a:solidFill>
            </a:endParaRPr>
          </a:p>
        </p:txBody>
      </p:sp>
      <p:sp>
        <p:nvSpPr>
          <p:cNvPr id="10" name="TextBox 9"/>
          <p:cNvSpPr txBox="1"/>
          <p:nvPr/>
        </p:nvSpPr>
        <p:spPr>
          <a:xfrm>
            <a:off x="3798440" y="6083064"/>
            <a:ext cx="1678627" cy="646331"/>
          </a:xfrm>
          <a:prstGeom prst="rect">
            <a:avLst/>
          </a:prstGeom>
          <a:noFill/>
        </p:spPr>
        <p:txBody>
          <a:bodyPr wrap="none" rtlCol="0" anchor="t">
            <a:spAutoFit/>
          </a:bodyPr>
          <a:lstStyle/>
          <a:p>
            <a:r>
              <a:rPr lang="en-US" i="1" dirty="0" smtClean="0">
                <a:solidFill>
                  <a:srgbClr val="FFFFFF"/>
                </a:solidFill>
              </a:rPr>
              <a:t>Project funding </a:t>
            </a:r>
            <a:br>
              <a:rPr lang="en-US" i="1" dirty="0" smtClean="0">
                <a:solidFill>
                  <a:srgbClr val="FFFFFF"/>
                </a:solidFill>
              </a:rPr>
            </a:br>
            <a:r>
              <a:rPr lang="en-US" i="1" dirty="0" smtClean="0">
                <a:solidFill>
                  <a:srgbClr val="FFFFFF"/>
                </a:solidFill>
              </a:rPr>
              <a:t>from</a:t>
            </a:r>
            <a:endParaRPr lang="en-US" i="1" dirty="0">
              <a:solidFill>
                <a:srgbClr val="FFFFFF"/>
              </a:solidFill>
            </a:endParaRPr>
          </a:p>
        </p:txBody>
      </p:sp>
      <p:pic>
        <p:nvPicPr>
          <p:cNvPr id="13" name="Picture 12"/>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65240" y="6430197"/>
            <a:ext cx="1219200" cy="338667"/>
          </a:xfrm>
          <a:prstGeom prst="rect">
            <a:avLst/>
          </a:prstGeom>
        </p:spPr>
      </p:pic>
      <p:pic>
        <p:nvPicPr>
          <p:cNvPr id="14" name="Picture 13"/>
          <p:cNvPicPr>
            <a:picLocks noChangeAspect="1"/>
          </p:cNvPicPr>
          <p:nvPr/>
        </p:nvPicPr>
        <p:blipFill>
          <a:blip r:embed="rId7"/>
          <a:stretch>
            <a:fillRect/>
          </a:stretch>
        </p:blipFill>
        <p:spPr>
          <a:xfrm>
            <a:off x="5474840" y="6090559"/>
            <a:ext cx="533400" cy="297305"/>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69768" y="6364200"/>
            <a:ext cx="460267" cy="320186"/>
          </a:xfrm>
          <a:prstGeom prst="rect">
            <a:avLst/>
          </a:prstGeom>
        </p:spPr>
      </p:pic>
      <p:pic>
        <p:nvPicPr>
          <p:cNvPr id="16" name="Picture 15" descr="logomanchester"/>
          <p:cNvPicPr>
            <a:picLocks noChangeAspect="1" noChangeArrowheads="1"/>
          </p:cNvPicPr>
          <p:nvPr/>
        </p:nvPicPr>
        <p:blipFill>
          <a:blip r:embed="rId9"/>
          <a:srcRect/>
          <a:stretch>
            <a:fillRect/>
          </a:stretch>
        </p:blipFill>
        <p:spPr bwMode="auto">
          <a:xfrm>
            <a:off x="1317690" y="174188"/>
            <a:ext cx="1659890" cy="566945"/>
          </a:xfrm>
          <a:prstGeom prst="rect">
            <a:avLst/>
          </a:prstGeom>
          <a:noFill/>
          <a:ln w="9525">
            <a:noFill/>
            <a:miter lim="800000"/>
            <a:headEnd/>
            <a:tailEnd/>
          </a:ln>
        </p:spPr>
      </p:pic>
      <p:pic>
        <p:nvPicPr>
          <p:cNvPr id="17" name="Picture 16" descr="EUcrest-official-noborder"/>
          <p:cNvPicPr>
            <a:picLocks noChangeAspect="1" noChangeArrowheads="1"/>
          </p:cNvPicPr>
          <p:nvPr/>
        </p:nvPicPr>
        <p:blipFill>
          <a:blip r:embed="rId10"/>
          <a:srcRect/>
          <a:stretch>
            <a:fillRect/>
          </a:stretch>
        </p:blipFill>
        <p:spPr bwMode="auto">
          <a:xfrm>
            <a:off x="160931" y="174188"/>
            <a:ext cx="960348" cy="938765"/>
          </a:xfrm>
          <a:prstGeom prst="rect">
            <a:avLst/>
          </a:prstGeom>
          <a:noFill/>
          <a:ln w="9525">
            <a:noFill/>
            <a:miter lim="800000"/>
            <a:headEnd/>
            <a:tailEnd/>
          </a:ln>
        </p:spPr>
      </p:pic>
      <p:pic>
        <p:nvPicPr>
          <p:cNvPr id="18" name="Picture 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54741" y="174188"/>
            <a:ext cx="1817870" cy="419508"/>
          </a:xfrm>
          <a:prstGeom prst="rect">
            <a:avLst/>
          </a:prstGeom>
          <a:noFill/>
          <a:ln w="9525">
            <a:noFill/>
            <a:miter lim="800000"/>
            <a:headEnd/>
            <a:tailEnd/>
          </a:ln>
        </p:spPr>
      </p:pic>
      <p:pic>
        <p:nvPicPr>
          <p:cNvPr id="19" name="Picture 18"/>
          <p:cNvPicPr>
            <a:picLocks noChangeAspect="1"/>
          </p:cNvPicPr>
          <p:nvPr/>
        </p:nvPicPr>
        <p:blipFill>
          <a:blip r:embed="rId12"/>
          <a:stretch>
            <a:fillRect/>
          </a:stretch>
        </p:blipFill>
        <p:spPr>
          <a:xfrm>
            <a:off x="3148787" y="174188"/>
            <a:ext cx="1716453" cy="533400"/>
          </a:xfrm>
          <a:prstGeom prst="rect">
            <a:avLst/>
          </a:prstGeom>
        </p:spPr>
      </p:pic>
      <p:sp>
        <p:nvSpPr>
          <p:cNvPr id="20" name="TextBox 19"/>
          <p:cNvSpPr txBox="1"/>
          <p:nvPr/>
        </p:nvSpPr>
        <p:spPr>
          <a:xfrm>
            <a:off x="6726292" y="5733256"/>
            <a:ext cx="1274708" cy="400110"/>
          </a:xfrm>
          <a:prstGeom prst="rect">
            <a:avLst/>
          </a:prstGeom>
          <a:noFill/>
        </p:spPr>
        <p:txBody>
          <a:bodyPr wrap="none" rtlCol="0">
            <a:spAutoFit/>
          </a:bodyPr>
          <a:lstStyle/>
          <a:p>
            <a:r>
              <a:rPr lang="en-US" sz="1000" dirty="0" smtClean="0"/>
              <a:t>Where indicated</a:t>
            </a:r>
            <a:br>
              <a:rPr lang="en-US" sz="1000" dirty="0" smtClean="0"/>
            </a:br>
            <a:r>
              <a:rPr lang="en-US" sz="1000" dirty="0" smtClean="0"/>
              <a:t>slides licensed under</a:t>
            </a:r>
            <a:endParaRPr lang="en-US" sz="1000" dirty="0"/>
          </a:p>
        </p:txBody>
      </p:sp>
      <p:pic>
        <p:nvPicPr>
          <p:cNvPr id="21" name="Picture 20"/>
          <p:cNvPicPr>
            <a:picLocks noChangeAspect="1"/>
          </p:cNvPicPr>
          <p:nvPr/>
        </p:nvPicPr>
        <p:blipFill>
          <a:blip r:embed="rId13"/>
          <a:stretch>
            <a:fillRect/>
          </a:stretch>
        </p:blipFill>
        <p:spPr>
          <a:xfrm>
            <a:off x="8026400" y="5739666"/>
            <a:ext cx="1117600" cy="393700"/>
          </a:xfrm>
          <a:prstGeom prst="rect">
            <a:avLst/>
          </a:prstGeom>
        </p:spPr>
      </p:pic>
    </p:spTree>
    <p:extLst>
      <p:ext uri="{BB962C8B-B14F-4D97-AF65-F5344CB8AC3E}">
        <p14:creationId xmlns:p14="http://schemas.microsoft.com/office/powerpoint/2010/main" val="39316727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OfU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02125" y="1665667"/>
            <a:ext cx="5003215" cy="5139273"/>
          </a:xfrm>
          <a:prstGeom prst="rect">
            <a:avLst/>
          </a:prstGeom>
        </p:spPr>
      </p:pic>
      <p:sp>
        <p:nvSpPr>
          <p:cNvPr id="10" name="Title 1"/>
          <p:cNvSpPr>
            <a:spLocks noGrp="1"/>
          </p:cNvSpPr>
          <p:nvPr>
            <p:ph type="title"/>
          </p:nvPr>
        </p:nvSpPr>
        <p:spPr>
          <a:xfrm>
            <a:off x="457200" y="538542"/>
            <a:ext cx="8229600" cy="1143000"/>
          </a:xfrm>
        </p:spPr>
        <p:txBody>
          <a:bodyPr>
            <a:normAutofit fontScale="90000"/>
          </a:bodyPr>
          <a:lstStyle/>
          <a:p>
            <a:pPr algn="l"/>
            <a:r>
              <a:rPr lang="en-US" sz="3600" dirty="0">
                <a:solidFill>
                  <a:schemeClr val="bg1"/>
                </a:solidFill>
                <a:latin typeface="Helvetica Light"/>
                <a:cs typeface="Helvetica Light"/>
              </a:rPr>
              <a:t>W</a:t>
            </a:r>
            <a:r>
              <a:rPr lang="en-US" sz="3600" dirty="0" smtClean="0">
                <a:solidFill>
                  <a:schemeClr val="bg1"/>
                </a:solidFill>
                <a:latin typeface="Helvetica Light"/>
                <a:cs typeface="Helvetica Light"/>
              </a:rPr>
              <a:t>e go out to the communities, </a:t>
            </a:r>
            <a:br>
              <a:rPr lang="en-US" sz="3600" dirty="0" smtClean="0">
                <a:solidFill>
                  <a:schemeClr val="bg1"/>
                </a:solidFill>
                <a:latin typeface="Helvetica Light"/>
                <a:cs typeface="Helvetica Light"/>
              </a:rPr>
            </a:br>
            <a:r>
              <a:rPr lang="en-US" sz="3600" dirty="0" smtClean="0">
                <a:solidFill>
                  <a:schemeClr val="bg1"/>
                </a:solidFill>
                <a:latin typeface="Helvetica Light"/>
                <a:cs typeface="Helvetica Light"/>
              </a:rPr>
              <a:t>not make them come to us</a:t>
            </a:r>
            <a:endParaRPr lang="en-US" sz="3600" dirty="0">
              <a:solidFill>
                <a:schemeClr val="bg1"/>
              </a:solidFill>
              <a:latin typeface="Helvetica Light"/>
              <a:cs typeface="Helvetica Light"/>
            </a:endParaRPr>
          </a:p>
        </p:txBody>
      </p:sp>
      <p:cxnSp>
        <p:nvCxnSpPr>
          <p:cNvPr id="11" name="Straight Connector 10"/>
          <p:cNvCxnSpPr/>
          <p:nvPr/>
        </p:nvCxnSpPr>
        <p:spPr>
          <a:xfrm>
            <a:off x="457200" y="1805247"/>
            <a:ext cx="8229600" cy="0"/>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7200" y="2071014"/>
            <a:ext cx="7085138" cy="707886"/>
          </a:xfrm>
          <a:prstGeom prst="rect">
            <a:avLst/>
          </a:prstGeom>
        </p:spPr>
        <p:txBody>
          <a:bodyPr wrap="square">
            <a:spAutoFit/>
          </a:bodyPr>
          <a:lstStyle/>
          <a:p>
            <a:pPr defTabSz="457200"/>
            <a:endParaRPr lang="en-US" sz="4000" dirty="0">
              <a:solidFill>
                <a:prstClr val="black"/>
              </a:solidFill>
              <a:latin typeface="Calibri"/>
            </a:endParaRPr>
          </a:p>
        </p:txBody>
      </p:sp>
      <p:sp>
        <p:nvSpPr>
          <p:cNvPr id="12" name="Rectangle 11"/>
          <p:cNvSpPr/>
          <p:nvPr/>
        </p:nvSpPr>
        <p:spPr>
          <a:xfrm>
            <a:off x="31750" y="1789372"/>
            <a:ext cx="9303329" cy="4931526"/>
          </a:xfrm>
          <a:prstGeom prst="rect">
            <a:avLst/>
          </a:prstGeom>
        </p:spPr>
        <p:txBody>
          <a:bodyPr wrap="square" numCol="6">
            <a:noAutofit/>
          </a:bodyPr>
          <a:lstStyle/>
          <a:p>
            <a:pPr defTabSz="457200"/>
            <a:r>
              <a:rPr lang="en-US" sz="850" dirty="0" smtClean="0">
                <a:solidFill>
                  <a:srgbClr val="FF0000"/>
                </a:solidFill>
                <a:latin typeface="Helvetica Light"/>
                <a:cs typeface="Helvetica Light"/>
              </a:rPr>
              <a:t>Fellows</a:t>
            </a:r>
            <a:endParaRPr lang="en-US" sz="850" dirty="0">
              <a:solidFill>
                <a:srgbClr val="FF0000"/>
              </a:solidFill>
              <a:latin typeface="Helvetica Light"/>
              <a:cs typeface="Helvetica Light"/>
            </a:endParaRPr>
          </a:p>
          <a:p>
            <a:pPr defTabSz="457200"/>
            <a:r>
              <a:rPr lang="en-US" sz="850" dirty="0">
                <a:solidFill>
                  <a:srgbClr val="FFFFFF"/>
                </a:solidFill>
                <a:latin typeface="Helvetica Light"/>
                <a:cs typeface="Helvetica Light"/>
              </a:rPr>
              <a:t>British </a:t>
            </a:r>
            <a:r>
              <a:rPr lang="en-US" sz="850" dirty="0" smtClean="0">
                <a:solidFill>
                  <a:srgbClr val="FFFFFF"/>
                </a:solidFill>
                <a:latin typeface="Helvetica Light"/>
                <a:cs typeface="Helvetica Light"/>
              </a:rPr>
              <a:t>Antarctic </a:t>
            </a:r>
            <a:r>
              <a:rPr lang="en-US" sz="850" dirty="0">
                <a:solidFill>
                  <a:srgbClr val="FFFFFF"/>
                </a:solidFill>
                <a:latin typeface="Helvetica Light"/>
                <a:cs typeface="Helvetica Light"/>
              </a:rPr>
              <a:t>Survey</a:t>
            </a:r>
          </a:p>
          <a:p>
            <a:pPr defTabSz="457200"/>
            <a:r>
              <a:rPr lang="en-US" sz="850" dirty="0" smtClean="0">
                <a:solidFill>
                  <a:srgbClr val="FFFFFF"/>
                </a:solidFill>
                <a:latin typeface="Helvetica Light"/>
                <a:cs typeface="Helvetica Light"/>
              </a:rPr>
              <a:t>Cardiff </a:t>
            </a:r>
            <a:r>
              <a:rPr lang="en-US" sz="850" dirty="0">
                <a:solidFill>
                  <a:srgbClr val="FFFFFF"/>
                </a:solidFill>
                <a:latin typeface="Helvetica Light"/>
                <a:cs typeface="Helvetica Light"/>
              </a:rPr>
              <a:t>Metropolitan University</a:t>
            </a:r>
          </a:p>
          <a:p>
            <a:pPr defTabSz="457200"/>
            <a:r>
              <a:rPr lang="en-US" sz="850" dirty="0">
                <a:solidFill>
                  <a:srgbClr val="FFFFFF"/>
                </a:solidFill>
                <a:latin typeface="Helvetica Light"/>
                <a:cs typeface="Helvetica Light"/>
              </a:rPr>
              <a:t>Diamond Light Source</a:t>
            </a:r>
          </a:p>
          <a:p>
            <a:pPr defTabSz="457200"/>
            <a:r>
              <a:rPr lang="en-US" sz="850" dirty="0" smtClean="0">
                <a:solidFill>
                  <a:srgbClr val="FFFFFF"/>
                </a:solidFill>
                <a:latin typeface="Helvetica Light"/>
                <a:cs typeface="Helvetica Light"/>
              </a:rPr>
              <a:t>King's </a:t>
            </a:r>
            <a:r>
              <a:rPr lang="en-US" sz="850" dirty="0">
                <a:solidFill>
                  <a:srgbClr val="FFFFFF"/>
                </a:solidFill>
                <a:latin typeface="Helvetica Light"/>
                <a:cs typeface="Helvetica Light"/>
              </a:rPr>
              <a:t>College </a:t>
            </a:r>
            <a:r>
              <a:rPr lang="en-US" sz="850" dirty="0" smtClean="0">
                <a:solidFill>
                  <a:srgbClr val="FFFFFF"/>
                </a:solidFill>
                <a:latin typeface="Helvetica Light"/>
                <a:cs typeface="Helvetica Light"/>
              </a:rPr>
              <a:t>London (2)</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Imperial </a:t>
            </a:r>
            <a:r>
              <a:rPr lang="en-US" sz="850" dirty="0">
                <a:solidFill>
                  <a:srgbClr val="FFFFFF"/>
                </a:solidFill>
                <a:latin typeface="Helvetica Light"/>
                <a:cs typeface="Helvetica Light"/>
              </a:rPr>
              <a:t>College London (2)</a:t>
            </a:r>
          </a:p>
          <a:p>
            <a:pPr defTabSz="457200"/>
            <a:r>
              <a:rPr lang="en-US" sz="850" dirty="0">
                <a:solidFill>
                  <a:srgbClr val="FFFFFF"/>
                </a:solidFill>
                <a:latin typeface="Helvetica Light"/>
                <a:cs typeface="Helvetica Light"/>
              </a:rPr>
              <a:t>Lancaster University (2)</a:t>
            </a:r>
          </a:p>
          <a:p>
            <a:pPr defTabSz="457200"/>
            <a:r>
              <a:rPr lang="en-US" sz="850" dirty="0">
                <a:solidFill>
                  <a:srgbClr val="FFFFFF"/>
                </a:solidFill>
                <a:latin typeface="Helvetica Light"/>
                <a:cs typeface="Helvetica Light"/>
              </a:rPr>
              <a:t>Manchester Metropolitan University</a:t>
            </a:r>
          </a:p>
          <a:p>
            <a:pPr defTabSz="457200"/>
            <a:r>
              <a:rPr lang="en-US" sz="850" dirty="0">
                <a:solidFill>
                  <a:srgbClr val="FFFFFF"/>
                </a:solidFill>
                <a:latin typeface="Helvetica Light"/>
                <a:cs typeface="Helvetica Light"/>
              </a:rPr>
              <a:t>The Natural History Museum London</a:t>
            </a:r>
          </a:p>
          <a:p>
            <a:pPr defTabSz="457200"/>
            <a:r>
              <a:rPr lang="en-US" sz="850" dirty="0" err="1" smtClean="0">
                <a:solidFill>
                  <a:srgbClr val="FFFFFF"/>
                </a:solidFill>
                <a:latin typeface="Helvetica Light"/>
                <a:cs typeface="Helvetica Light"/>
              </a:rPr>
              <a:t>Northumbria</a:t>
            </a:r>
            <a:r>
              <a:rPr lang="en-US" sz="850" dirty="0" smtClean="0">
                <a:solidFill>
                  <a:srgbClr val="FFFFFF"/>
                </a:solidFill>
                <a:latin typeface="Helvetica Light"/>
                <a:cs typeface="Helvetica Light"/>
              </a:rPr>
              <a:t> </a:t>
            </a:r>
            <a:r>
              <a:rPr lang="en-US" sz="850" dirty="0">
                <a:solidFill>
                  <a:srgbClr val="FFFFFF"/>
                </a:solidFill>
                <a:latin typeface="Helvetica Light"/>
                <a:cs typeface="Helvetica Light"/>
              </a:rPr>
              <a:t>University</a:t>
            </a:r>
          </a:p>
          <a:p>
            <a:pPr defTabSz="457200"/>
            <a:r>
              <a:rPr lang="en-US" sz="850" dirty="0" smtClean="0">
                <a:solidFill>
                  <a:srgbClr val="FFFFFF"/>
                </a:solidFill>
                <a:latin typeface="Helvetica Light"/>
                <a:cs typeface="Helvetica Light"/>
              </a:rPr>
              <a:t>Open </a:t>
            </a:r>
            <a:r>
              <a:rPr lang="en-US" sz="850" dirty="0">
                <a:solidFill>
                  <a:srgbClr val="FFFFFF"/>
                </a:solidFill>
                <a:latin typeface="Helvetica Light"/>
                <a:cs typeface="Helvetica Light"/>
              </a:rPr>
              <a:t>University</a:t>
            </a:r>
          </a:p>
          <a:p>
            <a:pPr defTabSz="457200"/>
            <a:r>
              <a:rPr lang="en-US" sz="850" dirty="0" err="1" smtClean="0">
                <a:solidFill>
                  <a:srgbClr val="FFFFFF"/>
                </a:solidFill>
                <a:latin typeface="Helvetica Light"/>
                <a:cs typeface="Helvetica Light"/>
              </a:rPr>
              <a:t>Rothamsted</a:t>
            </a:r>
            <a:r>
              <a:rPr lang="en-US" sz="850" dirty="0" smtClean="0">
                <a:solidFill>
                  <a:srgbClr val="FFFFFF"/>
                </a:solidFill>
                <a:latin typeface="Helvetica Light"/>
                <a:cs typeface="Helvetica Light"/>
              </a:rPr>
              <a:t> </a:t>
            </a:r>
            <a:r>
              <a:rPr lang="en-US" sz="850" dirty="0">
                <a:solidFill>
                  <a:srgbClr val="FFFFFF"/>
                </a:solidFill>
                <a:latin typeface="Helvetica Light"/>
                <a:cs typeface="Helvetica Light"/>
              </a:rPr>
              <a:t>Research</a:t>
            </a:r>
          </a:p>
          <a:p>
            <a:pPr defTabSz="457200"/>
            <a:r>
              <a:rPr lang="en-US" sz="850" dirty="0">
                <a:solidFill>
                  <a:srgbClr val="FFFFFF"/>
                </a:solidFill>
                <a:latin typeface="Helvetica Light"/>
                <a:cs typeface="Helvetica Light"/>
              </a:rPr>
              <a:t>Royal Holloway, University of London</a:t>
            </a:r>
          </a:p>
          <a:p>
            <a:pPr defTabSz="457200"/>
            <a:r>
              <a:rPr lang="en-US" sz="850" dirty="0">
                <a:solidFill>
                  <a:srgbClr val="FFFFFF"/>
                </a:solidFill>
                <a:latin typeface="Helvetica Light"/>
                <a:cs typeface="Helvetica Light"/>
              </a:rPr>
              <a:t>Sheffield </a:t>
            </a:r>
            <a:r>
              <a:rPr lang="en-US" sz="850" dirty="0" err="1">
                <a:solidFill>
                  <a:srgbClr val="FFFFFF"/>
                </a:solidFill>
                <a:latin typeface="Helvetica Light"/>
                <a:cs typeface="Helvetica Light"/>
              </a:rPr>
              <a:t>Hallam</a:t>
            </a:r>
            <a:r>
              <a:rPr lang="en-US" sz="850" dirty="0">
                <a:solidFill>
                  <a:srgbClr val="FFFFFF"/>
                </a:solidFill>
                <a:latin typeface="Helvetica Light"/>
                <a:cs typeface="Helvetica Light"/>
              </a:rPr>
              <a:t> University</a:t>
            </a:r>
          </a:p>
          <a:p>
            <a:pPr defTabSz="457200"/>
            <a:r>
              <a:rPr lang="en-US" sz="850" dirty="0" smtClean="0">
                <a:solidFill>
                  <a:srgbClr val="FFFFFF"/>
                </a:solidFill>
                <a:latin typeface="Helvetica Light"/>
                <a:cs typeface="Helvetica Light"/>
              </a:rPr>
              <a:t>Freelance</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Queen </a:t>
            </a:r>
            <a:r>
              <a:rPr lang="en-US" sz="850" dirty="0">
                <a:solidFill>
                  <a:srgbClr val="FFFFFF"/>
                </a:solidFill>
                <a:latin typeface="Helvetica Light"/>
                <a:cs typeface="Helvetica Light"/>
              </a:rPr>
              <a:t>Mary University of London</a:t>
            </a:r>
          </a:p>
          <a:p>
            <a:pPr defTabSz="457200"/>
            <a:r>
              <a:rPr lang="en-US" sz="850" dirty="0" smtClean="0">
                <a:solidFill>
                  <a:srgbClr val="FFFFFF"/>
                </a:solidFill>
                <a:latin typeface="Helvetica Light"/>
                <a:cs typeface="Helvetica Light"/>
              </a:rPr>
              <a:t>University </a:t>
            </a:r>
            <a:r>
              <a:rPr lang="en-US" sz="850" dirty="0">
                <a:solidFill>
                  <a:srgbClr val="FFFFFF"/>
                </a:solidFill>
                <a:latin typeface="Helvetica Light"/>
                <a:cs typeface="Helvetica Light"/>
              </a:rPr>
              <a:t>College </a:t>
            </a:r>
            <a:r>
              <a:rPr lang="en-US" sz="850" dirty="0" smtClean="0">
                <a:solidFill>
                  <a:srgbClr val="FFFFFF"/>
                </a:solidFill>
                <a:latin typeface="Helvetica Light"/>
                <a:cs typeface="Helvetica Light"/>
              </a:rPr>
              <a:t>London (4)</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University of Aberdeen</a:t>
            </a:r>
          </a:p>
          <a:p>
            <a:pPr defTabSz="457200"/>
            <a:r>
              <a:rPr lang="en-US" sz="850" dirty="0">
                <a:solidFill>
                  <a:srgbClr val="FFFFFF"/>
                </a:solidFill>
                <a:latin typeface="Helvetica Light"/>
                <a:cs typeface="Helvetica Light"/>
              </a:rPr>
              <a:t>University of Bath</a:t>
            </a:r>
          </a:p>
          <a:p>
            <a:pPr defTabSz="457200"/>
            <a:r>
              <a:rPr lang="en-US" sz="850" dirty="0">
                <a:solidFill>
                  <a:srgbClr val="FFFFFF"/>
                </a:solidFill>
                <a:latin typeface="Helvetica Light"/>
                <a:cs typeface="Helvetica Light"/>
              </a:rPr>
              <a:t>University of Bristol</a:t>
            </a:r>
          </a:p>
          <a:p>
            <a:pPr defTabSz="457200"/>
            <a:r>
              <a:rPr lang="en-US" sz="850" dirty="0" smtClean="0">
                <a:solidFill>
                  <a:srgbClr val="FFFFFF"/>
                </a:solidFill>
                <a:latin typeface="Helvetica Light"/>
                <a:cs typeface="Helvetica Light"/>
              </a:rPr>
              <a:t>University of Cambridge (4)</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University of Durham</a:t>
            </a:r>
          </a:p>
          <a:p>
            <a:pPr defTabSz="457200"/>
            <a:r>
              <a:rPr lang="en-US" sz="850" dirty="0">
                <a:solidFill>
                  <a:srgbClr val="FFFFFF"/>
                </a:solidFill>
                <a:latin typeface="Helvetica Light"/>
                <a:cs typeface="Helvetica Light"/>
              </a:rPr>
              <a:t>University of Edinburgh</a:t>
            </a:r>
          </a:p>
          <a:p>
            <a:pPr defTabSz="457200"/>
            <a:r>
              <a:rPr lang="en-US" sz="850" dirty="0" smtClean="0">
                <a:solidFill>
                  <a:srgbClr val="FFFFFF"/>
                </a:solidFill>
                <a:latin typeface="Helvetica Light"/>
                <a:cs typeface="Helvetica Light"/>
              </a:rPr>
              <a:t>University </a:t>
            </a:r>
            <a:r>
              <a:rPr lang="en-US" sz="850" dirty="0">
                <a:solidFill>
                  <a:srgbClr val="FFFFFF"/>
                </a:solidFill>
                <a:latin typeface="Helvetica Light"/>
                <a:cs typeface="Helvetica Light"/>
              </a:rPr>
              <a:t>of Kent</a:t>
            </a:r>
          </a:p>
          <a:p>
            <a:pPr defTabSz="457200"/>
            <a:r>
              <a:rPr lang="en-US" sz="850" dirty="0" smtClean="0">
                <a:solidFill>
                  <a:srgbClr val="FFFFFF"/>
                </a:solidFill>
                <a:latin typeface="Helvetica Light"/>
                <a:cs typeface="Helvetica Light"/>
              </a:rPr>
              <a:t>University </a:t>
            </a:r>
            <a:r>
              <a:rPr lang="en-US" sz="850" dirty="0">
                <a:solidFill>
                  <a:srgbClr val="FFFFFF"/>
                </a:solidFill>
                <a:latin typeface="Helvetica Light"/>
                <a:cs typeface="Helvetica Light"/>
              </a:rPr>
              <a:t>of </a:t>
            </a:r>
            <a:r>
              <a:rPr lang="en-US" sz="850" dirty="0" smtClean="0">
                <a:solidFill>
                  <a:srgbClr val="FFFFFF"/>
                </a:solidFill>
                <a:latin typeface="Helvetica Light"/>
                <a:cs typeface="Helvetica Light"/>
              </a:rPr>
              <a:t>Manchester (2)</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University of Oxford (2)</a:t>
            </a:r>
          </a:p>
          <a:p>
            <a:pPr defTabSz="457200"/>
            <a:r>
              <a:rPr lang="en-US" sz="850" dirty="0" smtClean="0">
                <a:solidFill>
                  <a:srgbClr val="FFFFFF"/>
                </a:solidFill>
                <a:latin typeface="Helvetica Light"/>
                <a:cs typeface="Helvetica Light"/>
              </a:rPr>
              <a:t>University </a:t>
            </a:r>
            <a:r>
              <a:rPr lang="en-US" sz="850" dirty="0">
                <a:solidFill>
                  <a:srgbClr val="FFFFFF"/>
                </a:solidFill>
                <a:latin typeface="Helvetica Light"/>
                <a:cs typeface="Helvetica Light"/>
              </a:rPr>
              <a:t>of Plymouth</a:t>
            </a:r>
          </a:p>
          <a:p>
            <a:pPr defTabSz="457200"/>
            <a:r>
              <a:rPr lang="en-US" sz="850" dirty="0" smtClean="0">
                <a:solidFill>
                  <a:srgbClr val="FFFFFF"/>
                </a:solidFill>
                <a:latin typeface="Helvetica Light"/>
                <a:cs typeface="Helvetica Light"/>
              </a:rPr>
              <a:t>University </a:t>
            </a:r>
            <a:r>
              <a:rPr lang="en-US" sz="850" dirty="0">
                <a:solidFill>
                  <a:srgbClr val="FFFFFF"/>
                </a:solidFill>
                <a:latin typeface="Helvetica Light"/>
                <a:cs typeface="Helvetica Light"/>
              </a:rPr>
              <a:t>of </a:t>
            </a:r>
            <a:r>
              <a:rPr lang="en-US" sz="850" dirty="0" smtClean="0">
                <a:solidFill>
                  <a:srgbClr val="FFFFFF"/>
                </a:solidFill>
                <a:latin typeface="Helvetica Light"/>
                <a:cs typeface="Helvetica Light"/>
              </a:rPr>
              <a:t>Reading (2)</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University </a:t>
            </a:r>
            <a:r>
              <a:rPr lang="en-US" sz="850" dirty="0">
                <a:solidFill>
                  <a:srgbClr val="FFFFFF"/>
                </a:solidFill>
                <a:latin typeface="Helvetica Light"/>
                <a:cs typeface="Helvetica Light"/>
              </a:rPr>
              <a:t>of Southampton (2)</a:t>
            </a:r>
          </a:p>
          <a:p>
            <a:pPr defTabSz="457200"/>
            <a:r>
              <a:rPr lang="en-US" sz="850" dirty="0" smtClean="0">
                <a:solidFill>
                  <a:srgbClr val="FFFFFF"/>
                </a:solidFill>
                <a:latin typeface="Helvetica Light"/>
                <a:cs typeface="Helvetica Light"/>
              </a:rPr>
              <a:t>University </a:t>
            </a:r>
            <a:r>
              <a:rPr lang="en-US" sz="850" dirty="0">
                <a:solidFill>
                  <a:srgbClr val="FFFFFF"/>
                </a:solidFill>
                <a:latin typeface="Helvetica Light"/>
                <a:cs typeface="Helvetica Light"/>
              </a:rPr>
              <a:t>of St Andrews</a:t>
            </a:r>
          </a:p>
          <a:p>
            <a:pPr defTabSz="457200"/>
            <a:endParaRPr lang="en-US" sz="850" dirty="0">
              <a:solidFill>
                <a:srgbClr val="FFFFFF"/>
              </a:solidFill>
              <a:latin typeface="Helvetica Light"/>
              <a:cs typeface="Helvetica Light"/>
            </a:endParaRPr>
          </a:p>
          <a:p>
            <a:pPr defTabSz="457200"/>
            <a:endParaRPr lang="en-US" sz="850" dirty="0">
              <a:solidFill>
                <a:srgbClr val="FFFFFF"/>
              </a:solidFill>
              <a:latin typeface="Helvetica Light"/>
              <a:cs typeface="Helvetica Light"/>
            </a:endParaRPr>
          </a:p>
          <a:p>
            <a:pPr defTabSz="457200"/>
            <a:endParaRPr lang="en-US" sz="850" dirty="0">
              <a:solidFill>
                <a:srgbClr val="FFFFFF"/>
              </a:solidFill>
              <a:latin typeface="Helvetica Light"/>
              <a:cs typeface="Helvetica Light"/>
            </a:endParaRPr>
          </a:p>
          <a:p>
            <a:pPr defTabSz="457200"/>
            <a:r>
              <a:rPr lang="en-US" sz="850" dirty="0">
                <a:solidFill>
                  <a:srgbClr val="FF0000"/>
                </a:solidFill>
                <a:latin typeface="Helvetica Light"/>
                <a:cs typeface="Helvetica Light"/>
              </a:rPr>
              <a:t>Software C</a:t>
            </a:r>
            <a:r>
              <a:rPr lang="en-US" sz="850" dirty="0" smtClean="0">
                <a:solidFill>
                  <a:srgbClr val="FF0000"/>
                </a:solidFill>
                <a:latin typeface="Helvetica Light"/>
                <a:cs typeface="Helvetica Light"/>
              </a:rPr>
              <a:t>arpentry</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Biochemistry</a:t>
            </a:r>
            <a:r>
              <a:rPr lang="en-US" sz="850" dirty="0">
                <a:solidFill>
                  <a:srgbClr val="FFFFFF"/>
                </a:solidFill>
                <a:latin typeface="Helvetica Light"/>
                <a:cs typeface="Helvetica Light"/>
              </a:rPr>
              <a:t>; Oxford University</a:t>
            </a:r>
          </a:p>
          <a:p>
            <a:pPr defTabSz="457200"/>
            <a:r>
              <a:rPr lang="en-US" sz="850" dirty="0" smtClean="0">
                <a:solidFill>
                  <a:srgbClr val="FFFFFF"/>
                </a:solidFill>
                <a:latin typeface="Helvetica Light"/>
                <a:cs typeface="Helvetica Light"/>
              </a:rPr>
              <a:t>PATC Edinburgh (3)</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Oxford University</a:t>
            </a:r>
          </a:p>
          <a:p>
            <a:pPr defTabSz="457200"/>
            <a:r>
              <a:rPr lang="en-US" sz="850" dirty="0">
                <a:solidFill>
                  <a:srgbClr val="FFFFFF"/>
                </a:solidFill>
                <a:latin typeface="Helvetica Light"/>
                <a:cs typeface="Helvetica Light"/>
              </a:rPr>
              <a:t>Digital Institute; Newcastle </a:t>
            </a:r>
            <a:r>
              <a:rPr lang="en-US" sz="850" dirty="0" smtClean="0">
                <a:solidFill>
                  <a:srgbClr val="FFFFFF"/>
                </a:solidFill>
                <a:latin typeface="Helvetica Light"/>
                <a:cs typeface="Helvetica Light"/>
              </a:rPr>
              <a:t>University (2)</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National </a:t>
            </a:r>
            <a:r>
              <a:rPr lang="en-US" sz="850" dirty="0">
                <a:solidFill>
                  <a:srgbClr val="FFFFFF"/>
                </a:solidFill>
                <a:latin typeface="Helvetica Light"/>
                <a:cs typeface="Helvetica Light"/>
              </a:rPr>
              <a:t>Centre for Atmospheric </a:t>
            </a:r>
            <a:r>
              <a:rPr lang="en-US" sz="850" dirty="0" smtClean="0">
                <a:solidFill>
                  <a:srgbClr val="FFFFFF"/>
                </a:solidFill>
                <a:latin typeface="Helvetica Light"/>
                <a:cs typeface="Helvetica Light"/>
              </a:rPr>
              <a:t>Science</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EGI</a:t>
            </a:r>
          </a:p>
          <a:p>
            <a:pPr defTabSz="457200"/>
            <a:r>
              <a:rPr lang="en-US" sz="850" dirty="0">
                <a:solidFill>
                  <a:srgbClr val="FFFFFF"/>
                </a:solidFill>
                <a:latin typeface="Helvetica Light"/>
                <a:cs typeface="Helvetica Light"/>
              </a:rPr>
              <a:t>Physics; Southampton University</a:t>
            </a:r>
          </a:p>
          <a:p>
            <a:pPr defTabSz="457200"/>
            <a:r>
              <a:rPr lang="en-US" sz="850" dirty="0">
                <a:solidFill>
                  <a:srgbClr val="FFFFFF"/>
                </a:solidFill>
                <a:latin typeface="Helvetica Light"/>
                <a:cs typeface="Helvetica Light"/>
              </a:rPr>
              <a:t>Dundee University</a:t>
            </a:r>
          </a:p>
          <a:p>
            <a:pPr defTabSz="457200"/>
            <a:r>
              <a:rPr lang="en-US" sz="850" dirty="0">
                <a:solidFill>
                  <a:srgbClr val="FFFFFF"/>
                </a:solidFill>
                <a:latin typeface="Helvetica Light"/>
                <a:cs typeface="Helvetica Light"/>
              </a:rPr>
              <a:t>Manchester University</a:t>
            </a:r>
          </a:p>
          <a:p>
            <a:pPr defTabSz="457200"/>
            <a:r>
              <a:rPr lang="en-US" sz="850" dirty="0">
                <a:solidFill>
                  <a:srgbClr val="FFFFFF"/>
                </a:solidFill>
                <a:latin typeface="Helvetica Light"/>
                <a:cs typeface="Helvetica Light"/>
              </a:rPr>
              <a:t>ICSS Southampton University</a:t>
            </a:r>
          </a:p>
          <a:p>
            <a:pPr defTabSz="457200"/>
            <a:r>
              <a:rPr lang="en-US" sz="850" dirty="0">
                <a:solidFill>
                  <a:srgbClr val="FFFFFF"/>
                </a:solidFill>
                <a:latin typeface="Helvetica Light"/>
                <a:cs typeface="Helvetica Light"/>
              </a:rPr>
              <a:t>Exeter University</a:t>
            </a:r>
          </a:p>
          <a:p>
            <a:pPr defTabSz="457200"/>
            <a:r>
              <a:rPr lang="en-US" sz="850" dirty="0" smtClean="0">
                <a:solidFill>
                  <a:srgbClr val="FFFFFF"/>
                </a:solidFill>
                <a:latin typeface="Helvetica Light"/>
                <a:cs typeface="Helvetica Light"/>
              </a:rPr>
              <a:t>UCL (3)</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DAMTP; Cambridge University</a:t>
            </a:r>
          </a:p>
          <a:p>
            <a:pPr defTabSz="457200"/>
            <a:r>
              <a:rPr lang="en-US" sz="850" dirty="0">
                <a:solidFill>
                  <a:srgbClr val="FFFFFF"/>
                </a:solidFill>
                <a:latin typeface="Helvetica Light"/>
                <a:cs typeface="Helvetica Light"/>
              </a:rPr>
              <a:t>Institute Cancer Research</a:t>
            </a:r>
          </a:p>
          <a:p>
            <a:pPr defTabSz="457200"/>
            <a:r>
              <a:rPr lang="en-US" sz="850" dirty="0">
                <a:solidFill>
                  <a:srgbClr val="FFFFFF"/>
                </a:solidFill>
                <a:latin typeface="Helvetica Light"/>
                <a:cs typeface="Helvetica Light"/>
              </a:rPr>
              <a:t>Bristol University</a:t>
            </a:r>
          </a:p>
          <a:p>
            <a:pPr defTabSz="457200"/>
            <a:r>
              <a:rPr lang="en-US" sz="850" dirty="0" err="1">
                <a:solidFill>
                  <a:srgbClr val="FFFFFF"/>
                </a:solidFill>
                <a:latin typeface="Helvetica Light"/>
                <a:cs typeface="Helvetica Light"/>
              </a:rPr>
              <a:t>GARnet</a:t>
            </a:r>
            <a:endParaRPr lang="en-US" sz="850" dirty="0">
              <a:solidFill>
                <a:srgbClr val="FFFFFF"/>
              </a:solidFill>
              <a:latin typeface="Helvetica Light"/>
              <a:cs typeface="Helvetica Light"/>
            </a:endParaRPr>
          </a:p>
          <a:p>
            <a:pPr defTabSz="457200"/>
            <a:r>
              <a:rPr lang="en-US" sz="850" dirty="0" err="1" smtClean="0">
                <a:solidFill>
                  <a:srgbClr val="FFFFFF"/>
                </a:solidFill>
                <a:latin typeface="Helvetica Light"/>
                <a:cs typeface="Helvetica Light"/>
              </a:rPr>
              <a:t>MathWorks</a:t>
            </a:r>
            <a:r>
              <a:rPr lang="en-US" sz="850" dirty="0" smtClean="0">
                <a:solidFill>
                  <a:srgbClr val="FFFFFF"/>
                </a:solidFill>
                <a:latin typeface="Helvetica Light"/>
                <a:cs typeface="Helvetica Light"/>
              </a:rPr>
              <a:t>, Manchester</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NOCS; Southampton</a:t>
            </a:r>
          </a:p>
          <a:p>
            <a:pPr defTabSz="457200"/>
            <a:r>
              <a:rPr lang="en-US" sz="850" dirty="0">
                <a:solidFill>
                  <a:srgbClr val="FFFFFF"/>
                </a:solidFill>
                <a:latin typeface="Helvetica Light"/>
                <a:cs typeface="Helvetica Light"/>
              </a:rPr>
              <a:t>TGAC</a:t>
            </a:r>
          </a:p>
          <a:p>
            <a:pPr defTabSz="457200"/>
            <a:r>
              <a:rPr lang="en-US" sz="850" dirty="0">
                <a:solidFill>
                  <a:srgbClr val="FFFFFF"/>
                </a:solidFill>
                <a:latin typeface="Helvetica Light"/>
                <a:cs typeface="Helvetica Light"/>
              </a:rPr>
              <a:t>Dundee University</a:t>
            </a:r>
          </a:p>
          <a:p>
            <a:pPr defTabSz="457200"/>
            <a:r>
              <a:rPr lang="en-US" sz="850" dirty="0">
                <a:solidFill>
                  <a:srgbClr val="FFFFFF"/>
                </a:solidFill>
                <a:latin typeface="Helvetica Light"/>
                <a:cs typeface="Helvetica Light"/>
              </a:rPr>
              <a:t>NERC </a:t>
            </a:r>
            <a:r>
              <a:rPr lang="en-US" sz="850" dirty="0" smtClean="0">
                <a:solidFill>
                  <a:srgbClr val="FFFFFF"/>
                </a:solidFill>
                <a:latin typeface="Helvetica Light"/>
                <a:cs typeface="Helvetica Light"/>
              </a:rPr>
              <a:t>ATC (2)</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Manchester</a:t>
            </a:r>
          </a:p>
          <a:p>
            <a:pPr defTabSz="457200"/>
            <a:r>
              <a:rPr lang="en-US" sz="850" dirty="0" smtClean="0">
                <a:solidFill>
                  <a:srgbClr val="FFFFFF"/>
                </a:solidFill>
                <a:latin typeface="Helvetica Light"/>
                <a:cs typeface="Helvetica Light"/>
              </a:rPr>
              <a:t>Imperial </a:t>
            </a:r>
            <a:r>
              <a:rPr lang="en-US" sz="850" dirty="0">
                <a:solidFill>
                  <a:srgbClr val="FFFFFF"/>
                </a:solidFill>
                <a:latin typeface="Helvetica Light"/>
                <a:cs typeface="Helvetica Light"/>
              </a:rPr>
              <a:t>College London</a:t>
            </a:r>
          </a:p>
          <a:p>
            <a:pPr defTabSz="457200"/>
            <a:r>
              <a:rPr lang="en-US" sz="850" dirty="0">
                <a:solidFill>
                  <a:srgbClr val="FFFFFF"/>
                </a:solidFill>
                <a:latin typeface="Helvetica Light"/>
                <a:cs typeface="Helvetica Light"/>
              </a:rPr>
              <a:t>Cambridge</a:t>
            </a:r>
          </a:p>
          <a:p>
            <a:pPr defTabSz="457200"/>
            <a:r>
              <a:rPr lang="en-US" sz="850" dirty="0" err="1">
                <a:solidFill>
                  <a:srgbClr val="FFFFFF"/>
                </a:solidFill>
                <a:latin typeface="Helvetica Light"/>
                <a:cs typeface="Helvetica Light"/>
              </a:rPr>
              <a:t>Cranfield</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Nottingham</a:t>
            </a:r>
          </a:p>
          <a:p>
            <a:pPr defTabSz="457200"/>
            <a:r>
              <a:rPr lang="en-US" sz="850" dirty="0" smtClean="0">
                <a:solidFill>
                  <a:srgbClr val="FFFFFF"/>
                </a:solidFill>
                <a:latin typeface="Helvetica Light"/>
                <a:cs typeface="Helvetica Light"/>
              </a:rPr>
              <a:t>Reading</a:t>
            </a:r>
          </a:p>
          <a:p>
            <a:pPr defTabSz="457200"/>
            <a:endParaRPr lang="en-US" sz="850" dirty="0" smtClean="0">
              <a:solidFill>
                <a:srgbClr val="FF0000"/>
              </a:solidFill>
              <a:latin typeface="Helvetica Light"/>
              <a:cs typeface="Helvetica Light"/>
            </a:endParaRPr>
          </a:p>
          <a:p>
            <a:pPr defTabSz="457200"/>
            <a:endParaRPr lang="en-US" sz="850" dirty="0">
              <a:solidFill>
                <a:srgbClr val="FF0000"/>
              </a:solidFill>
              <a:latin typeface="Helvetica Light"/>
              <a:cs typeface="Helvetica Light"/>
            </a:endParaRPr>
          </a:p>
          <a:p>
            <a:pPr defTabSz="457200"/>
            <a:endParaRPr lang="en-US" sz="850" dirty="0" smtClean="0">
              <a:solidFill>
                <a:srgbClr val="FF0000"/>
              </a:solidFill>
              <a:latin typeface="Helvetica Light"/>
              <a:cs typeface="Helvetica Light"/>
            </a:endParaRPr>
          </a:p>
          <a:p>
            <a:pPr defTabSz="457200"/>
            <a:endParaRPr lang="en-US" sz="850" dirty="0" smtClean="0">
              <a:solidFill>
                <a:srgbClr val="FF0000"/>
              </a:solidFill>
              <a:latin typeface="Helvetica Light"/>
              <a:cs typeface="Helvetica Light"/>
            </a:endParaRPr>
          </a:p>
          <a:p>
            <a:pPr defTabSz="457200"/>
            <a:endParaRPr lang="en-US" sz="850" dirty="0">
              <a:solidFill>
                <a:srgbClr val="FF0000"/>
              </a:solidFill>
              <a:latin typeface="Helvetica Light"/>
              <a:cs typeface="Helvetica Light"/>
            </a:endParaRPr>
          </a:p>
          <a:p>
            <a:pPr defTabSz="457200"/>
            <a:endParaRPr lang="en-US" sz="850" dirty="0" smtClean="0">
              <a:solidFill>
                <a:srgbClr val="FF0000"/>
              </a:solidFill>
              <a:latin typeface="Helvetica Light"/>
              <a:cs typeface="Helvetica Light"/>
            </a:endParaRPr>
          </a:p>
          <a:p>
            <a:pPr defTabSz="457200"/>
            <a:r>
              <a:rPr lang="en-US" sz="850" dirty="0" smtClean="0">
                <a:solidFill>
                  <a:srgbClr val="FF0000"/>
                </a:solidFill>
                <a:latin typeface="Helvetica Light"/>
                <a:cs typeface="Helvetica Light"/>
              </a:rPr>
              <a:t>Workshops</a:t>
            </a:r>
            <a:endParaRPr lang="en-US" sz="850" dirty="0">
              <a:solidFill>
                <a:srgbClr val="FF0000"/>
              </a:solidFill>
              <a:latin typeface="Helvetica Light"/>
              <a:cs typeface="Helvetica Light"/>
            </a:endParaRPr>
          </a:p>
          <a:p>
            <a:pPr defTabSz="457200"/>
            <a:r>
              <a:rPr lang="en-US" sz="850" dirty="0">
                <a:solidFill>
                  <a:srgbClr val="FFFFFF"/>
                </a:solidFill>
                <a:latin typeface="Helvetica Light"/>
                <a:cs typeface="Helvetica Light"/>
              </a:rPr>
              <a:t>Collaborations Workshop</a:t>
            </a:r>
          </a:p>
          <a:p>
            <a:pPr defTabSz="457200"/>
            <a:r>
              <a:rPr lang="en-US" sz="850" dirty="0">
                <a:solidFill>
                  <a:srgbClr val="FFFFFF"/>
                </a:solidFill>
                <a:latin typeface="Helvetica Light"/>
                <a:cs typeface="Helvetica Light"/>
              </a:rPr>
              <a:t>Research Software Engineers</a:t>
            </a:r>
          </a:p>
          <a:p>
            <a:pPr defTabSz="457200"/>
            <a:r>
              <a:rPr lang="en-US" sz="850" dirty="0">
                <a:solidFill>
                  <a:srgbClr val="FFFFFF"/>
                </a:solidFill>
                <a:latin typeface="Helvetica Light"/>
                <a:cs typeface="Helvetica Light"/>
              </a:rPr>
              <a:t>E-Infrastructure trainers</a:t>
            </a:r>
          </a:p>
          <a:p>
            <a:pPr defTabSz="457200"/>
            <a:r>
              <a:rPr lang="en-US" sz="850" dirty="0">
                <a:solidFill>
                  <a:srgbClr val="FFFFFF"/>
                </a:solidFill>
                <a:latin typeface="Helvetica Light"/>
                <a:cs typeface="Helvetica Light"/>
              </a:rPr>
              <a:t>ELIXIR bioinformatics training</a:t>
            </a:r>
          </a:p>
          <a:p>
            <a:pPr defTabSz="457200"/>
            <a:r>
              <a:rPr lang="en-US" sz="850" dirty="0">
                <a:solidFill>
                  <a:srgbClr val="FFFFFF"/>
                </a:solidFill>
                <a:latin typeface="Helvetica Light"/>
                <a:cs typeface="Helvetica Light"/>
              </a:rPr>
              <a:t>Software and Polar Research </a:t>
            </a:r>
          </a:p>
          <a:p>
            <a:pPr defTabSz="457200"/>
            <a:r>
              <a:rPr lang="en-US" sz="850" dirty="0">
                <a:solidFill>
                  <a:srgbClr val="FFFFFF"/>
                </a:solidFill>
                <a:latin typeface="Helvetica Light"/>
                <a:cs typeface="Helvetica Light"/>
              </a:rPr>
              <a:t>Digital Research 2013</a:t>
            </a:r>
          </a:p>
          <a:p>
            <a:pPr defTabSz="457200"/>
            <a:r>
              <a:rPr lang="en-US" sz="850" dirty="0" err="1">
                <a:solidFill>
                  <a:srgbClr val="FFFFFF"/>
                </a:solidFill>
                <a:latin typeface="Helvetica Light"/>
                <a:cs typeface="Helvetica Light"/>
              </a:rPr>
              <a:t>SeIUCCR</a:t>
            </a:r>
            <a:r>
              <a:rPr lang="en-US" sz="850" dirty="0">
                <a:solidFill>
                  <a:srgbClr val="FFFFFF"/>
                </a:solidFill>
                <a:latin typeface="Helvetica Light"/>
                <a:cs typeface="Helvetica Light"/>
              </a:rPr>
              <a:t> Summer School</a:t>
            </a:r>
          </a:p>
          <a:p>
            <a:pPr defTabSz="457200"/>
            <a:r>
              <a:rPr lang="en-US" sz="850" dirty="0">
                <a:solidFill>
                  <a:srgbClr val="FFFFFF"/>
                </a:solidFill>
                <a:latin typeface="Helvetica Light"/>
                <a:cs typeface="Helvetica Light"/>
              </a:rPr>
              <a:t>INTECOL13</a:t>
            </a:r>
          </a:p>
          <a:p>
            <a:pPr defTabSz="457200"/>
            <a:r>
              <a:rPr lang="en-US" sz="850" dirty="0">
                <a:solidFill>
                  <a:srgbClr val="FFFFFF"/>
                </a:solidFill>
                <a:latin typeface="Helvetica Light"/>
                <a:cs typeface="Helvetica Light"/>
              </a:rPr>
              <a:t>Research Programming in Practice seminar</a:t>
            </a:r>
          </a:p>
          <a:p>
            <a:pPr defTabSz="457200"/>
            <a:r>
              <a:rPr lang="en-US" sz="850" dirty="0">
                <a:solidFill>
                  <a:srgbClr val="FFFFFF"/>
                </a:solidFill>
                <a:latin typeface="Helvetica Light"/>
                <a:cs typeface="Helvetica Light"/>
              </a:rPr>
              <a:t>e-Infrastructure Academic User Community Forum</a:t>
            </a:r>
          </a:p>
          <a:p>
            <a:pPr defTabSz="457200"/>
            <a:r>
              <a:rPr lang="en-US" sz="850" dirty="0">
                <a:solidFill>
                  <a:srgbClr val="FFFFFF"/>
                </a:solidFill>
                <a:latin typeface="Helvetica Light"/>
                <a:cs typeface="Helvetica Light"/>
              </a:rPr>
              <a:t>EGI Community Forum 2013</a:t>
            </a:r>
          </a:p>
          <a:p>
            <a:pPr defTabSz="457200"/>
            <a:r>
              <a:rPr lang="en-US" sz="850" dirty="0">
                <a:solidFill>
                  <a:srgbClr val="FFFFFF"/>
                </a:solidFill>
                <a:latin typeface="Helvetica Light"/>
                <a:cs typeface="Helvetica Light"/>
              </a:rPr>
              <a:t>2nd Annual </a:t>
            </a:r>
            <a:r>
              <a:rPr lang="en-US" sz="850" dirty="0" err="1">
                <a:solidFill>
                  <a:srgbClr val="FFFFFF"/>
                </a:solidFill>
                <a:latin typeface="Helvetica Light"/>
                <a:cs typeface="Helvetica Light"/>
              </a:rPr>
              <a:t>DiRAC</a:t>
            </a:r>
            <a:r>
              <a:rPr lang="en-US" sz="850" dirty="0">
                <a:solidFill>
                  <a:srgbClr val="FFFFFF"/>
                </a:solidFill>
                <a:latin typeface="Helvetica Light"/>
                <a:cs typeface="Helvetica Light"/>
              </a:rPr>
              <a:t> Day</a:t>
            </a:r>
          </a:p>
          <a:p>
            <a:pPr defTabSz="457200"/>
            <a:r>
              <a:rPr lang="en-US" sz="850" dirty="0">
                <a:solidFill>
                  <a:srgbClr val="FFFFFF"/>
                </a:solidFill>
                <a:latin typeface="Helvetica Light"/>
                <a:cs typeface="Helvetica Light"/>
              </a:rPr>
              <a:t>R Application workshop</a:t>
            </a:r>
          </a:p>
          <a:p>
            <a:pPr defTabSz="457200"/>
            <a:r>
              <a:rPr lang="en-US" sz="850" dirty="0">
                <a:solidFill>
                  <a:srgbClr val="FFFFFF"/>
                </a:solidFill>
                <a:latin typeface="Helvetica Light"/>
                <a:cs typeface="Helvetica Light"/>
              </a:rPr>
              <a:t>DIAMOND MX Micro Seminar</a:t>
            </a:r>
          </a:p>
          <a:p>
            <a:pPr defTabSz="457200"/>
            <a:r>
              <a:rPr lang="en-US" sz="850" dirty="0">
                <a:solidFill>
                  <a:srgbClr val="FFFFFF"/>
                </a:solidFill>
                <a:latin typeface="Helvetica Light"/>
                <a:cs typeface="Helvetica Light"/>
              </a:rPr>
              <a:t>Dev8D</a:t>
            </a:r>
          </a:p>
          <a:p>
            <a:pPr defTabSz="457200"/>
            <a:r>
              <a:rPr lang="en-US" sz="850" dirty="0">
                <a:solidFill>
                  <a:srgbClr val="FFFFFF"/>
                </a:solidFill>
                <a:latin typeface="Helvetica Light"/>
                <a:cs typeface="Helvetica Light"/>
              </a:rPr>
              <a:t>POCOS Symposium</a:t>
            </a:r>
          </a:p>
          <a:p>
            <a:pPr defTabSz="457200"/>
            <a:r>
              <a:rPr lang="en-US" sz="850" dirty="0">
                <a:solidFill>
                  <a:srgbClr val="FFFFFF"/>
                </a:solidFill>
                <a:latin typeface="Helvetica Light"/>
                <a:cs typeface="Helvetica Light"/>
              </a:rPr>
              <a:t>Digital Social Research</a:t>
            </a:r>
          </a:p>
          <a:p>
            <a:pPr defTabSz="457200"/>
            <a:r>
              <a:rPr lang="en-US" sz="850" dirty="0">
                <a:solidFill>
                  <a:srgbClr val="FFFFFF"/>
                </a:solidFill>
                <a:latin typeface="Helvetica Light"/>
                <a:cs typeface="Helvetica Light"/>
              </a:rPr>
              <a:t>UK e-Science All Hands 2011</a:t>
            </a:r>
          </a:p>
          <a:p>
            <a:pPr defTabSz="457200"/>
            <a:r>
              <a:rPr lang="en-US" sz="850" dirty="0">
                <a:solidFill>
                  <a:srgbClr val="FFFFFF"/>
                </a:solidFill>
                <a:latin typeface="Helvetica Light"/>
                <a:cs typeface="Helvetica Light"/>
              </a:rPr>
              <a:t>Software Ontology workshop Effective Scientific Programming</a:t>
            </a:r>
          </a:p>
          <a:p>
            <a:pPr defTabSz="457200"/>
            <a:r>
              <a:rPr lang="en-US" sz="850" dirty="0">
                <a:solidFill>
                  <a:srgbClr val="FFFFFF"/>
                </a:solidFill>
                <a:latin typeface="Helvetica Light"/>
                <a:cs typeface="Helvetica Light"/>
              </a:rPr>
              <a:t>Software Preservation Workshop</a:t>
            </a:r>
          </a:p>
          <a:p>
            <a:pPr defTabSz="457200"/>
            <a:r>
              <a:rPr lang="en-US" sz="850" dirty="0">
                <a:solidFill>
                  <a:srgbClr val="FFFFFF"/>
                </a:solidFill>
                <a:latin typeface="Helvetica Light"/>
                <a:cs typeface="Helvetica Light"/>
              </a:rPr>
              <a:t>JISC Rapid Innovation </a:t>
            </a:r>
          </a:p>
          <a:p>
            <a:pPr defTabSz="457200"/>
            <a:endParaRPr lang="en-US" sz="850" dirty="0" smtClean="0">
              <a:solidFill>
                <a:srgbClr val="FF0000"/>
              </a:solidFill>
              <a:latin typeface="Helvetica Light"/>
              <a:cs typeface="Helvetica Light"/>
            </a:endParaRPr>
          </a:p>
          <a:p>
            <a:pPr defTabSz="457200"/>
            <a:endParaRPr lang="en-US" sz="850" dirty="0" smtClean="0">
              <a:solidFill>
                <a:srgbClr val="FF0000"/>
              </a:solidFill>
              <a:latin typeface="Helvetica Light"/>
              <a:cs typeface="Helvetica Light"/>
            </a:endParaRPr>
          </a:p>
          <a:p>
            <a:pPr defTabSz="457200"/>
            <a:endParaRPr lang="en-US" sz="850" dirty="0">
              <a:solidFill>
                <a:srgbClr val="FF0000"/>
              </a:solidFill>
              <a:latin typeface="Helvetica Light"/>
              <a:cs typeface="Helvetica Light"/>
            </a:endParaRPr>
          </a:p>
          <a:p>
            <a:pPr defTabSz="457200"/>
            <a:endParaRPr lang="en-US" sz="850" dirty="0" smtClean="0">
              <a:solidFill>
                <a:srgbClr val="FF0000"/>
              </a:solidFill>
              <a:latin typeface="Helvetica Light"/>
              <a:cs typeface="Helvetica Light"/>
            </a:endParaRPr>
          </a:p>
          <a:p>
            <a:pPr defTabSz="457200"/>
            <a:endParaRPr lang="en-US" sz="850" dirty="0">
              <a:solidFill>
                <a:srgbClr val="FF0000"/>
              </a:solidFill>
              <a:latin typeface="Helvetica Light"/>
              <a:cs typeface="Helvetica Light"/>
            </a:endParaRPr>
          </a:p>
          <a:p>
            <a:pPr defTabSz="457200"/>
            <a:endParaRPr lang="en-US" sz="850" dirty="0" smtClean="0">
              <a:solidFill>
                <a:srgbClr val="FF0000"/>
              </a:solidFill>
              <a:latin typeface="Helvetica Light"/>
              <a:cs typeface="Helvetica Light"/>
            </a:endParaRPr>
          </a:p>
          <a:p>
            <a:pPr defTabSz="457200"/>
            <a:endParaRPr lang="en-US" sz="850" dirty="0">
              <a:solidFill>
                <a:srgbClr val="FF0000"/>
              </a:solidFill>
              <a:latin typeface="Helvetica Light"/>
              <a:cs typeface="Helvetica Light"/>
            </a:endParaRPr>
          </a:p>
          <a:p>
            <a:pPr defTabSz="457200"/>
            <a:endParaRPr lang="en-US" sz="850" dirty="0" smtClean="0">
              <a:solidFill>
                <a:srgbClr val="FF0000"/>
              </a:solidFill>
              <a:latin typeface="Helvetica Light"/>
              <a:cs typeface="Helvetica Light"/>
            </a:endParaRPr>
          </a:p>
          <a:p>
            <a:pPr defTabSz="457200"/>
            <a:endParaRPr lang="en-US" sz="850" dirty="0">
              <a:solidFill>
                <a:srgbClr val="FF0000"/>
              </a:solidFill>
              <a:latin typeface="Helvetica Light"/>
              <a:cs typeface="Helvetica Light"/>
            </a:endParaRPr>
          </a:p>
          <a:p>
            <a:pPr defTabSz="457200"/>
            <a:endParaRPr lang="en-US" sz="850" dirty="0" smtClean="0">
              <a:solidFill>
                <a:srgbClr val="FF0000"/>
              </a:solidFill>
              <a:latin typeface="Helvetica Light"/>
              <a:cs typeface="Helvetica Light"/>
            </a:endParaRPr>
          </a:p>
          <a:p>
            <a:pPr defTabSz="457200"/>
            <a:r>
              <a:rPr lang="en-US" sz="850" dirty="0" smtClean="0">
                <a:solidFill>
                  <a:srgbClr val="FF0000"/>
                </a:solidFill>
                <a:latin typeface="Helvetica Light"/>
                <a:cs typeface="Helvetica Light"/>
              </a:rPr>
              <a:t>Project partners</a:t>
            </a:r>
            <a:endParaRPr lang="en-US" sz="850" dirty="0">
              <a:solidFill>
                <a:srgbClr val="FF0000"/>
              </a:solidFill>
              <a:latin typeface="Helvetica Light"/>
              <a:cs typeface="Helvetica Light"/>
            </a:endParaRPr>
          </a:p>
          <a:p>
            <a:pPr defTabSz="457200"/>
            <a:r>
              <a:rPr lang="en-US" sz="850" dirty="0" smtClean="0">
                <a:solidFill>
                  <a:srgbClr val="FFFFFF"/>
                </a:solidFill>
                <a:latin typeface="Helvetica Light"/>
                <a:cs typeface="Helvetica Light"/>
              </a:rPr>
              <a:t>CGAT; VAMPIRE; DISTANCE</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APES; Libhpc</a:t>
            </a:r>
            <a:r>
              <a:rPr lang="en-US" sz="850" dirty="0">
                <a:solidFill>
                  <a:srgbClr val="FFFFFF"/>
                </a:solidFill>
                <a:latin typeface="Helvetica Light"/>
                <a:cs typeface="Helvetica Light"/>
              </a:rPr>
              <a:t>-</a:t>
            </a:r>
            <a:r>
              <a:rPr lang="en-US" sz="850" dirty="0" smtClean="0">
                <a:solidFill>
                  <a:srgbClr val="FFFFFF"/>
                </a:solidFill>
                <a:latin typeface="Helvetica Light"/>
                <a:cs typeface="Helvetica Light"/>
              </a:rPr>
              <a:t>2; INQUIRE</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TPLS; </a:t>
            </a:r>
            <a:r>
              <a:rPr lang="en-US" sz="850" dirty="0" err="1" smtClean="0">
                <a:solidFill>
                  <a:srgbClr val="FFFFFF"/>
                </a:solidFill>
                <a:latin typeface="Helvetica Light"/>
                <a:cs typeface="Helvetica Light"/>
              </a:rPr>
              <a:t>Recomputation.org</a:t>
            </a:r>
            <a:endParaRPr lang="en-US" sz="850" dirty="0">
              <a:solidFill>
                <a:srgbClr val="FFFFFF"/>
              </a:solidFill>
              <a:latin typeface="Helvetica Light"/>
              <a:cs typeface="Helvetica Light"/>
            </a:endParaRPr>
          </a:p>
          <a:p>
            <a:pPr defTabSz="457200"/>
            <a:r>
              <a:rPr lang="en-US" sz="850" dirty="0" err="1" smtClean="0">
                <a:solidFill>
                  <a:srgbClr val="FFFFFF"/>
                </a:solidFill>
                <a:latin typeface="Helvetica Light"/>
                <a:cs typeface="Helvetica Light"/>
              </a:rPr>
              <a:t>BioJS</a:t>
            </a:r>
            <a:r>
              <a:rPr lang="en-US" sz="850" dirty="0" smtClean="0">
                <a:solidFill>
                  <a:srgbClr val="FFFFFF"/>
                </a:solidFill>
                <a:latin typeface="Helvetica Light"/>
                <a:cs typeface="Helvetica Light"/>
              </a:rPr>
              <a:t>; </a:t>
            </a:r>
            <a:r>
              <a:rPr lang="en-US" sz="850" dirty="0" err="1" smtClean="0">
                <a:solidFill>
                  <a:srgbClr val="FFFFFF"/>
                </a:solidFill>
                <a:latin typeface="Helvetica Light"/>
                <a:cs typeface="Helvetica Light"/>
              </a:rPr>
              <a:t>ParaFEM</a:t>
            </a:r>
            <a:r>
              <a:rPr lang="en-US" sz="850" dirty="0" smtClean="0">
                <a:solidFill>
                  <a:srgbClr val="FFFFFF"/>
                </a:solidFill>
                <a:latin typeface="Helvetica Light"/>
                <a:cs typeface="Helvetica Light"/>
              </a:rPr>
              <a:t>; BASIL</a:t>
            </a:r>
            <a:r>
              <a:rPr lang="en-US" sz="850" dirty="0">
                <a:solidFill>
                  <a:srgbClr val="FFFFFF"/>
                </a:solidFill>
                <a:latin typeface="Helvetica Light"/>
                <a:cs typeface="Helvetica Light"/>
              </a:rPr>
              <a:t>/</a:t>
            </a:r>
            <a:r>
              <a:rPr lang="en-US" sz="850" dirty="0" smtClean="0">
                <a:solidFill>
                  <a:srgbClr val="FFFFFF"/>
                </a:solidFill>
                <a:latin typeface="Helvetica Light"/>
                <a:cs typeface="Helvetica Light"/>
              </a:rPr>
              <a:t>FABBER; </a:t>
            </a:r>
            <a:r>
              <a:rPr lang="en-US" sz="850" dirty="0" err="1" smtClean="0">
                <a:solidFill>
                  <a:srgbClr val="FFFFFF"/>
                </a:solidFill>
                <a:latin typeface="Helvetica Light"/>
                <a:cs typeface="Helvetica Light"/>
              </a:rPr>
              <a:t>DawnScience</a:t>
            </a:r>
            <a:endParaRPr lang="en-US" sz="850" dirty="0">
              <a:solidFill>
                <a:srgbClr val="FFFFFF"/>
              </a:solidFill>
              <a:latin typeface="Helvetica Light"/>
              <a:cs typeface="Helvetica Light"/>
            </a:endParaRPr>
          </a:p>
          <a:p>
            <a:pPr defTabSz="457200"/>
            <a:r>
              <a:rPr lang="en-US" sz="850" dirty="0" err="1" smtClean="0">
                <a:solidFill>
                  <a:srgbClr val="FFFFFF"/>
                </a:solidFill>
                <a:latin typeface="Helvetica Light"/>
                <a:cs typeface="Helvetica Light"/>
              </a:rPr>
              <a:t>LabBook</a:t>
            </a:r>
            <a:r>
              <a:rPr lang="en-US" sz="850" dirty="0" smtClean="0">
                <a:solidFill>
                  <a:srgbClr val="FFFFFF"/>
                </a:solidFill>
                <a:latin typeface="Helvetica Light"/>
                <a:cs typeface="Helvetica Light"/>
              </a:rPr>
              <a:t>; </a:t>
            </a:r>
            <a:r>
              <a:rPr lang="en-US" sz="850" dirty="0" err="1" smtClean="0">
                <a:solidFill>
                  <a:srgbClr val="FFFFFF"/>
                </a:solidFill>
                <a:latin typeface="Helvetica Light"/>
                <a:cs typeface="Helvetica Light"/>
              </a:rPr>
              <a:t>ForestGrowth</a:t>
            </a:r>
            <a:r>
              <a:rPr lang="en-US" sz="850" dirty="0">
                <a:solidFill>
                  <a:srgbClr val="FFFFFF"/>
                </a:solidFill>
                <a:latin typeface="Helvetica Light"/>
                <a:cs typeface="Helvetica Light"/>
              </a:rPr>
              <a:t>-SRC</a:t>
            </a:r>
          </a:p>
          <a:p>
            <a:pPr defTabSz="457200"/>
            <a:r>
              <a:rPr lang="en-US" sz="850" dirty="0" smtClean="0">
                <a:solidFill>
                  <a:srgbClr val="FFFFFF"/>
                </a:solidFill>
                <a:latin typeface="Helvetica Light"/>
                <a:cs typeface="Helvetica Light"/>
              </a:rPr>
              <a:t>DMACRYS;</a:t>
            </a:r>
            <a:r>
              <a:rPr lang="en-US" sz="850" dirty="0">
                <a:solidFill>
                  <a:srgbClr val="FFFFFF"/>
                </a:solidFill>
                <a:latin typeface="Helvetica Light"/>
                <a:cs typeface="Helvetica Light"/>
              </a:rPr>
              <a:t> </a:t>
            </a:r>
            <a:r>
              <a:rPr lang="en-US" sz="850" dirty="0" err="1" smtClean="0">
                <a:solidFill>
                  <a:srgbClr val="FFFFFF"/>
                </a:solidFill>
                <a:latin typeface="Helvetica Light"/>
                <a:cs typeface="Helvetica Light"/>
              </a:rPr>
              <a:t>SoftwareHub</a:t>
            </a:r>
            <a:endParaRPr lang="en-US" sz="850" dirty="0">
              <a:solidFill>
                <a:srgbClr val="FFFFFF"/>
              </a:solidFill>
              <a:latin typeface="Helvetica Light"/>
              <a:cs typeface="Helvetica Light"/>
            </a:endParaRPr>
          </a:p>
          <a:p>
            <a:pPr defTabSz="457200"/>
            <a:r>
              <a:rPr lang="en-US" sz="850" dirty="0" err="1" smtClean="0">
                <a:solidFill>
                  <a:srgbClr val="FFFFFF"/>
                </a:solidFill>
                <a:latin typeface="Helvetica Light"/>
                <a:cs typeface="Helvetica Light"/>
              </a:rPr>
              <a:t>LowerLimbModel</a:t>
            </a:r>
            <a:r>
              <a:rPr lang="en-US" sz="850" dirty="0" smtClean="0">
                <a:solidFill>
                  <a:srgbClr val="FFFFFF"/>
                </a:solidFill>
                <a:latin typeface="Helvetica Light"/>
                <a:cs typeface="Helvetica Light"/>
              </a:rPr>
              <a:t>; </a:t>
            </a:r>
            <a:r>
              <a:rPr lang="en-US" sz="850" dirty="0" err="1" smtClean="0">
                <a:solidFill>
                  <a:srgbClr val="FFFFFF"/>
                </a:solidFill>
                <a:latin typeface="Helvetica Light"/>
                <a:cs typeface="Helvetica Light"/>
              </a:rPr>
              <a:t>BoneJ</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AMRMMHD; Libhpc</a:t>
            </a:r>
            <a:r>
              <a:rPr lang="en-US" sz="850" dirty="0">
                <a:solidFill>
                  <a:srgbClr val="FFFFFF"/>
                </a:solidFill>
                <a:latin typeface="Helvetica Light"/>
                <a:cs typeface="Helvetica Light"/>
              </a:rPr>
              <a:t>-1</a:t>
            </a:r>
          </a:p>
          <a:p>
            <a:pPr defTabSz="457200"/>
            <a:r>
              <a:rPr lang="en-US" sz="850" dirty="0" err="1" smtClean="0">
                <a:solidFill>
                  <a:srgbClr val="FFFFFF"/>
                </a:solidFill>
                <a:latin typeface="Helvetica Light"/>
                <a:cs typeface="Helvetica Light"/>
              </a:rPr>
              <a:t>SURegen</a:t>
            </a:r>
            <a:r>
              <a:rPr lang="en-US" sz="850" dirty="0" smtClean="0">
                <a:solidFill>
                  <a:srgbClr val="FFFFFF"/>
                </a:solidFill>
                <a:latin typeface="Helvetica Light"/>
                <a:cs typeface="Helvetica Light"/>
              </a:rPr>
              <a:t>; </a:t>
            </a:r>
            <a:r>
              <a:rPr lang="en-US" sz="850" dirty="0" err="1" smtClean="0">
                <a:solidFill>
                  <a:srgbClr val="FFFFFF"/>
                </a:solidFill>
                <a:latin typeface="Helvetica Light"/>
                <a:cs typeface="Helvetica Light"/>
              </a:rPr>
              <a:t>SynthSys</a:t>
            </a:r>
            <a:endParaRPr lang="en-US" sz="850" dirty="0" smtClean="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Arts</a:t>
            </a:r>
            <a:r>
              <a:rPr lang="en-US" sz="850" dirty="0">
                <a:solidFill>
                  <a:srgbClr val="FFFFFF"/>
                </a:solidFill>
                <a:latin typeface="Helvetica Light"/>
                <a:cs typeface="Helvetica Light"/>
              </a:rPr>
              <a:t>-</a:t>
            </a:r>
            <a:r>
              <a:rPr lang="en-US" sz="850" dirty="0" err="1">
                <a:solidFill>
                  <a:srgbClr val="FFFFFF"/>
                </a:solidFill>
                <a:latin typeface="Helvetica Light"/>
                <a:cs typeface="Helvetica Light"/>
              </a:rPr>
              <a:t>humanities.net</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DIAMOND; SWOP</a:t>
            </a:r>
            <a:endParaRPr lang="en-US" sz="850" dirty="0">
              <a:solidFill>
                <a:srgbClr val="FFFFFF"/>
              </a:solidFill>
              <a:latin typeface="Helvetica Light"/>
              <a:cs typeface="Helvetica Light"/>
            </a:endParaRPr>
          </a:p>
          <a:p>
            <a:pPr defTabSz="457200"/>
            <a:r>
              <a:rPr lang="en-US" sz="850" dirty="0" err="1" smtClean="0">
                <a:solidFill>
                  <a:srgbClr val="FFFFFF"/>
                </a:solidFill>
                <a:latin typeface="Helvetica Light"/>
                <a:cs typeface="Helvetica Light"/>
              </a:rPr>
              <a:t>TEXTvre</a:t>
            </a:r>
            <a:r>
              <a:rPr lang="en-US" sz="850" dirty="0" smtClean="0">
                <a:solidFill>
                  <a:srgbClr val="FFFFFF"/>
                </a:solidFill>
                <a:latin typeface="Helvetica Light"/>
                <a:cs typeface="Helvetica Light"/>
              </a:rPr>
              <a:t>; MAUS</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SPRINT; ICAT</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NGS/</a:t>
            </a:r>
            <a:r>
              <a:rPr lang="en-US" sz="850" dirty="0" err="1">
                <a:solidFill>
                  <a:srgbClr val="FFFFFF"/>
                </a:solidFill>
                <a:latin typeface="Helvetica Light"/>
                <a:cs typeface="Helvetica Light"/>
              </a:rPr>
              <a:t>SARoNGS</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RAPPORT; BRIC</a:t>
            </a:r>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CCFE; HSL; ECIAS</a:t>
            </a:r>
            <a:endParaRPr lang="en-US" sz="850" dirty="0">
              <a:solidFill>
                <a:srgbClr val="FFFFFF"/>
              </a:solidFill>
              <a:latin typeface="Helvetica Light"/>
              <a:cs typeface="Helvetica Light"/>
            </a:endParaRPr>
          </a:p>
          <a:p>
            <a:pPr defTabSz="457200"/>
            <a:r>
              <a:rPr lang="en-US" sz="850" dirty="0" err="1">
                <a:solidFill>
                  <a:srgbClr val="FFFFFF"/>
                </a:solidFill>
                <a:latin typeface="Helvetica Light"/>
                <a:cs typeface="Helvetica Light"/>
              </a:rPr>
              <a:t>GeoTOD</a:t>
            </a:r>
            <a:r>
              <a:rPr lang="en-US" sz="850" dirty="0">
                <a:solidFill>
                  <a:srgbClr val="FFFFFF"/>
                </a:solidFill>
                <a:latin typeface="Helvetica Light"/>
                <a:cs typeface="Helvetica Light"/>
              </a:rPr>
              <a:t> </a:t>
            </a:r>
            <a:r>
              <a:rPr lang="en-US" sz="850" dirty="0" smtClean="0">
                <a:solidFill>
                  <a:srgbClr val="FFFFFF"/>
                </a:solidFill>
                <a:latin typeface="Helvetica Light"/>
                <a:cs typeface="Helvetica Light"/>
              </a:rPr>
              <a:t>II; VRIC</a:t>
            </a:r>
            <a:endParaRPr lang="en-US" sz="850" dirty="0">
              <a:solidFill>
                <a:srgbClr val="FFFFFF"/>
              </a:solidFill>
              <a:latin typeface="Helvetica Light"/>
              <a:cs typeface="Helvetica Light"/>
            </a:endParaRPr>
          </a:p>
          <a:p>
            <a:pPr defTabSz="457200"/>
            <a:r>
              <a:rPr lang="en-US" sz="850" dirty="0" err="1">
                <a:solidFill>
                  <a:srgbClr val="FFFFFF"/>
                </a:solidFill>
                <a:latin typeface="Helvetica Light"/>
                <a:cs typeface="Helvetica Light"/>
              </a:rPr>
              <a:t>LifeGuide</a:t>
            </a:r>
            <a:endParaRPr lang="en-US" sz="850" dirty="0">
              <a:solidFill>
                <a:srgbClr val="FFFFFF"/>
              </a:solidFill>
              <a:latin typeface="Helvetica Light"/>
              <a:cs typeface="Helvetica Light"/>
            </a:endParaRPr>
          </a:p>
          <a:p>
            <a:pPr defTabSz="457200"/>
            <a:r>
              <a:rPr lang="en-US" sz="850" dirty="0" err="1">
                <a:solidFill>
                  <a:srgbClr val="FFFFFF"/>
                </a:solidFill>
                <a:latin typeface="Helvetica Light"/>
                <a:cs typeface="Helvetica Light"/>
              </a:rPr>
              <a:t>JournalTOCS</a:t>
            </a:r>
            <a:endParaRPr lang="en-US" sz="850" dirty="0">
              <a:solidFill>
                <a:srgbClr val="FFFFFF"/>
              </a:solidFill>
              <a:latin typeface="Helvetica Light"/>
              <a:cs typeface="Helvetica Light"/>
            </a:endParaRPr>
          </a:p>
          <a:p>
            <a:pPr defTabSz="457200"/>
            <a:r>
              <a:rPr lang="en-US" sz="850" dirty="0">
                <a:solidFill>
                  <a:srgbClr val="FFFFFF"/>
                </a:solidFill>
                <a:latin typeface="Helvetica Light"/>
                <a:cs typeface="Helvetica Light"/>
              </a:rPr>
              <a:t>Identification </a:t>
            </a:r>
            <a:endParaRPr lang="en-US" sz="850" dirty="0" smtClean="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of </a:t>
            </a:r>
            <a:r>
              <a:rPr lang="en-US" sz="850" dirty="0">
                <a:solidFill>
                  <a:srgbClr val="FFFFFF"/>
                </a:solidFill>
                <a:latin typeface="Helvetica Light"/>
                <a:cs typeface="Helvetica Light"/>
              </a:rPr>
              <a:t>Genetic </a:t>
            </a:r>
            <a:r>
              <a:rPr lang="en-US" sz="850" dirty="0" smtClean="0">
                <a:solidFill>
                  <a:srgbClr val="FFFFFF"/>
                </a:solidFill>
                <a:latin typeface="Helvetica Light"/>
                <a:cs typeface="Helvetica Light"/>
              </a:rPr>
              <a:t/>
            </a:r>
            <a:br>
              <a:rPr lang="en-US" sz="850" dirty="0" smtClean="0">
                <a:solidFill>
                  <a:srgbClr val="FFFFFF"/>
                </a:solidFill>
                <a:latin typeface="Helvetica Light"/>
                <a:cs typeface="Helvetica Light"/>
              </a:rPr>
            </a:br>
            <a:r>
              <a:rPr lang="en-US" sz="850" dirty="0" smtClean="0">
                <a:solidFill>
                  <a:srgbClr val="FFFFFF"/>
                </a:solidFill>
                <a:latin typeface="Helvetica Light"/>
                <a:cs typeface="Helvetica Light"/>
              </a:rPr>
              <a:t>Loci</a:t>
            </a:r>
            <a:endParaRPr lang="en-US" sz="850" dirty="0">
              <a:solidFill>
                <a:srgbClr val="FFFFFF"/>
              </a:solidFill>
              <a:latin typeface="Helvetica Light"/>
              <a:cs typeface="Helvetica Light"/>
            </a:endParaRPr>
          </a:p>
          <a:p>
            <a:pPr defTabSz="457200"/>
            <a:endParaRPr lang="en-US" sz="850" dirty="0" smtClean="0">
              <a:solidFill>
                <a:srgbClr val="FF0000"/>
              </a:solidFill>
              <a:latin typeface="Helvetica Light"/>
              <a:cs typeface="Helvetica Light"/>
            </a:endParaRPr>
          </a:p>
          <a:p>
            <a:pPr defTabSz="457200"/>
            <a:endParaRPr lang="en-US" sz="850" dirty="0" smtClean="0">
              <a:solidFill>
                <a:srgbClr val="FFFFFF"/>
              </a:solidFill>
              <a:latin typeface="Helvetica Light"/>
              <a:cs typeface="Helvetica Light"/>
            </a:endParaRPr>
          </a:p>
          <a:p>
            <a:pPr defTabSz="457200"/>
            <a:endParaRPr lang="en-US" sz="850" dirty="0">
              <a:solidFill>
                <a:srgbClr val="FFFFFF"/>
              </a:solidFill>
              <a:latin typeface="Helvetica Light"/>
              <a:cs typeface="Helvetica Light"/>
            </a:endParaRPr>
          </a:p>
          <a:p>
            <a:pPr defTabSz="457200"/>
            <a:endParaRPr lang="en-US" sz="850" dirty="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  </a:t>
            </a:r>
            <a:endParaRPr lang="en-US" sz="850" dirty="0">
              <a:solidFill>
                <a:srgbClr val="FFFFFF"/>
              </a:solidFill>
              <a:latin typeface="Helvetica Light"/>
              <a:cs typeface="Helvetica Light"/>
            </a:endParaRPr>
          </a:p>
        </p:txBody>
      </p:sp>
      <p:sp>
        <p:nvSpPr>
          <p:cNvPr id="3" name="TextBox 2"/>
          <p:cNvSpPr txBox="1"/>
          <p:nvPr/>
        </p:nvSpPr>
        <p:spPr>
          <a:xfrm>
            <a:off x="7676932" y="3069904"/>
            <a:ext cx="1467068" cy="1023357"/>
          </a:xfrm>
          <a:prstGeom prst="rect">
            <a:avLst/>
          </a:prstGeom>
          <a:noFill/>
        </p:spPr>
        <p:txBody>
          <a:bodyPr wrap="none" rtlCol="0">
            <a:spAutoFit/>
          </a:bodyPr>
          <a:lstStyle/>
          <a:p>
            <a:pPr defTabSz="457200"/>
            <a:r>
              <a:rPr lang="en-US" sz="850" b="1" dirty="0">
                <a:solidFill>
                  <a:srgbClr val="FF0000"/>
                </a:solidFill>
                <a:latin typeface="Helvetica Light"/>
                <a:cs typeface="Helvetica Light"/>
              </a:rPr>
              <a:t>Partner sites</a:t>
            </a:r>
          </a:p>
          <a:p>
            <a:pPr defTabSz="457200"/>
            <a:r>
              <a:rPr lang="en-US" sz="850" dirty="0">
                <a:solidFill>
                  <a:srgbClr val="FFFFFF"/>
                </a:solidFill>
                <a:latin typeface="Helvetica Light"/>
                <a:cs typeface="Helvetica Light"/>
              </a:rPr>
              <a:t>University of Edinburgh</a:t>
            </a:r>
          </a:p>
          <a:p>
            <a:pPr defTabSz="457200"/>
            <a:r>
              <a:rPr lang="en-US" sz="850" dirty="0">
                <a:solidFill>
                  <a:srgbClr val="FFFFFF"/>
                </a:solidFill>
                <a:latin typeface="Helvetica Light"/>
                <a:cs typeface="Helvetica Light"/>
              </a:rPr>
              <a:t>University of Manchester</a:t>
            </a:r>
          </a:p>
          <a:p>
            <a:pPr defTabSz="457200"/>
            <a:r>
              <a:rPr lang="en-US" sz="850" dirty="0">
                <a:solidFill>
                  <a:srgbClr val="FFFFFF"/>
                </a:solidFill>
                <a:latin typeface="Helvetica Light"/>
                <a:cs typeface="Helvetica Light"/>
              </a:rPr>
              <a:t>University of Oxford</a:t>
            </a:r>
          </a:p>
          <a:p>
            <a:pPr defTabSz="457200"/>
            <a:r>
              <a:rPr lang="en-US" sz="850" dirty="0">
                <a:solidFill>
                  <a:srgbClr val="FFFFFF"/>
                </a:solidFill>
                <a:latin typeface="Helvetica Light"/>
                <a:cs typeface="Helvetica Light"/>
              </a:rPr>
              <a:t>University of Southampton</a:t>
            </a:r>
          </a:p>
          <a:p>
            <a:pPr defTabSz="457200"/>
            <a:endParaRPr lang="en-US" dirty="0">
              <a:solidFill>
                <a:prstClr val="black"/>
              </a:solidFill>
              <a:latin typeface="Calibri"/>
            </a:endParaRPr>
          </a:p>
        </p:txBody>
      </p:sp>
      <p:sp>
        <p:nvSpPr>
          <p:cNvPr id="8" name="TextBox 7"/>
          <p:cNvSpPr txBox="1"/>
          <p:nvPr/>
        </p:nvSpPr>
        <p:spPr>
          <a:xfrm>
            <a:off x="2314575" y="5411816"/>
            <a:ext cx="3695700" cy="1677382"/>
          </a:xfrm>
          <a:prstGeom prst="rect">
            <a:avLst/>
          </a:prstGeom>
          <a:noFill/>
        </p:spPr>
        <p:txBody>
          <a:bodyPr wrap="square" rtlCol="0">
            <a:spAutoFit/>
          </a:bodyPr>
          <a:lstStyle/>
          <a:p>
            <a:pPr defTabSz="457200"/>
            <a:r>
              <a:rPr lang="en-US" sz="850" b="1" dirty="0" smtClean="0">
                <a:solidFill>
                  <a:srgbClr val="FF0000"/>
                </a:solidFill>
                <a:latin typeface="Helvetica Light"/>
                <a:cs typeface="Helvetica Light"/>
              </a:rPr>
              <a:t>Advisory Board</a:t>
            </a:r>
            <a:endParaRPr lang="en-US" sz="850" b="1" dirty="0">
              <a:solidFill>
                <a:srgbClr val="FF0000"/>
              </a:solidFill>
              <a:latin typeface="Helvetica Light"/>
              <a:cs typeface="Helvetica Light"/>
            </a:endParaRPr>
          </a:p>
          <a:p>
            <a:pPr defTabSz="457200"/>
            <a:r>
              <a:rPr lang="en-US" sz="850" dirty="0" smtClean="0">
                <a:solidFill>
                  <a:srgbClr val="FFFFFF"/>
                </a:solidFill>
                <a:latin typeface="Helvetica Light"/>
                <a:cs typeface="Helvetica Light"/>
              </a:rPr>
              <a:t>David </a:t>
            </a:r>
            <a:r>
              <a:rPr lang="en-US" sz="850" dirty="0" err="1" smtClean="0">
                <a:solidFill>
                  <a:srgbClr val="FFFFFF"/>
                </a:solidFill>
                <a:latin typeface="Helvetica Light"/>
                <a:cs typeface="Helvetica Light"/>
              </a:rPr>
              <a:t>Gavaghan</a:t>
            </a:r>
            <a:r>
              <a:rPr lang="en-US" sz="850" dirty="0" smtClean="0">
                <a:solidFill>
                  <a:srgbClr val="FFFFFF"/>
                </a:solidFill>
                <a:latin typeface="Helvetica Light"/>
                <a:cs typeface="Helvetica Light"/>
              </a:rPr>
              <a:t>, Prof of Computational Biology, Oxford</a:t>
            </a:r>
          </a:p>
          <a:p>
            <a:pPr defTabSz="457200"/>
            <a:r>
              <a:rPr lang="en-US" sz="850" dirty="0" smtClean="0">
                <a:solidFill>
                  <a:srgbClr val="FFFFFF"/>
                </a:solidFill>
                <a:latin typeface="Helvetica Light"/>
                <a:cs typeface="Helvetica Light"/>
              </a:rPr>
              <a:t>Sheila Anderson, Professor of e-Research, KCL</a:t>
            </a:r>
          </a:p>
          <a:p>
            <a:pPr defTabSz="457200"/>
            <a:r>
              <a:rPr lang="en-US" sz="850" dirty="0" smtClean="0">
                <a:solidFill>
                  <a:srgbClr val="FFFFFF"/>
                </a:solidFill>
                <a:latin typeface="Helvetica Light"/>
                <a:cs typeface="Helvetica Light"/>
              </a:rPr>
              <a:t>Kevin Ashley, Director, Digital </a:t>
            </a:r>
            <a:r>
              <a:rPr lang="en-US" sz="850" dirty="0" err="1" smtClean="0">
                <a:solidFill>
                  <a:srgbClr val="FFFFFF"/>
                </a:solidFill>
                <a:latin typeface="Helvetica Light"/>
                <a:cs typeface="Helvetica Light"/>
              </a:rPr>
              <a:t>Curation</a:t>
            </a:r>
            <a:r>
              <a:rPr lang="en-US" sz="850" dirty="0" smtClean="0">
                <a:solidFill>
                  <a:srgbClr val="FFFFFF"/>
                </a:solidFill>
                <a:latin typeface="Helvetica Light"/>
                <a:cs typeface="Helvetica Light"/>
              </a:rPr>
              <a:t> Centre</a:t>
            </a:r>
          </a:p>
          <a:p>
            <a:pPr defTabSz="457200"/>
            <a:r>
              <a:rPr lang="en-US" sz="850" dirty="0" smtClean="0">
                <a:solidFill>
                  <a:srgbClr val="FFFFFF"/>
                </a:solidFill>
                <a:latin typeface="Helvetica Light"/>
                <a:cs typeface="Helvetica Light"/>
              </a:rPr>
              <a:t>Mike </a:t>
            </a:r>
            <a:r>
              <a:rPr lang="en-US" sz="850" dirty="0" err="1" smtClean="0">
                <a:solidFill>
                  <a:srgbClr val="FFFFFF"/>
                </a:solidFill>
                <a:latin typeface="Helvetica Light"/>
                <a:cs typeface="Helvetica Light"/>
              </a:rPr>
              <a:t>Chantler</a:t>
            </a:r>
            <a:r>
              <a:rPr lang="en-US" sz="850" dirty="0" smtClean="0">
                <a:solidFill>
                  <a:srgbClr val="FFFFFF"/>
                </a:solidFill>
                <a:latin typeface="Helvetica Light"/>
                <a:cs typeface="Helvetica Light"/>
              </a:rPr>
              <a:t>, Professor of Computer Vision, Heriot Watt</a:t>
            </a:r>
          </a:p>
          <a:p>
            <a:pPr defTabSz="457200"/>
            <a:r>
              <a:rPr lang="en-US" sz="850" dirty="0" smtClean="0">
                <a:solidFill>
                  <a:srgbClr val="FFFFFF"/>
                </a:solidFill>
                <a:latin typeface="Helvetica Light"/>
                <a:cs typeface="Helvetica Light"/>
              </a:rPr>
              <a:t>Matthew </a:t>
            </a:r>
            <a:r>
              <a:rPr lang="en-US" sz="850" dirty="0" err="1" smtClean="0">
                <a:solidFill>
                  <a:srgbClr val="FFFFFF"/>
                </a:solidFill>
                <a:latin typeface="Helvetica Light"/>
                <a:cs typeface="Helvetica Light"/>
              </a:rPr>
              <a:t>Dovey</a:t>
            </a:r>
            <a:r>
              <a:rPr lang="en-US" sz="850" dirty="0" smtClean="0">
                <a:solidFill>
                  <a:srgbClr val="FFFFFF"/>
                </a:solidFill>
                <a:latin typeface="Helvetica Light"/>
                <a:cs typeface="Helvetica Light"/>
              </a:rPr>
              <a:t>, Senior Principal Consultant, </a:t>
            </a:r>
            <a:r>
              <a:rPr lang="en-US" sz="850" dirty="0" err="1" smtClean="0">
                <a:solidFill>
                  <a:srgbClr val="FFFFFF"/>
                </a:solidFill>
                <a:latin typeface="Helvetica Light"/>
                <a:cs typeface="Helvetica Light"/>
              </a:rPr>
              <a:t>Jisc</a:t>
            </a:r>
            <a:endParaRPr lang="en-US" sz="850" dirty="0" smtClean="0">
              <a:solidFill>
                <a:srgbClr val="FFFFFF"/>
              </a:solidFill>
              <a:latin typeface="Helvetica Light"/>
              <a:cs typeface="Helvetica Light"/>
            </a:endParaRPr>
          </a:p>
          <a:p>
            <a:pPr defTabSz="457200"/>
            <a:r>
              <a:rPr lang="en-US" sz="850" dirty="0" smtClean="0">
                <a:solidFill>
                  <a:srgbClr val="FFFFFF"/>
                </a:solidFill>
                <a:latin typeface="Helvetica Light"/>
                <a:cs typeface="Helvetica Light"/>
              </a:rPr>
              <a:t>Neil Geddes, Director of Technology, STFC</a:t>
            </a:r>
          </a:p>
          <a:p>
            <a:pPr defTabSz="457200"/>
            <a:r>
              <a:rPr lang="en-US" sz="850" dirty="0" smtClean="0">
                <a:solidFill>
                  <a:srgbClr val="FFFFFF"/>
                </a:solidFill>
                <a:latin typeface="Helvetica Light"/>
                <a:cs typeface="Helvetica Light"/>
              </a:rPr>
              <a:t>Susan Morrell, Lead - Research infrastructure, EPSRC</a:t>
            </a:r>
          </a:p>
          <a:p>
            <a:pPr defTabSz="457200"/>
            <a:r>
              <a:rPr lang="en-US" sz="850" dirty="0" smtClean="0">
                <a:solidFill>
                  <a:srgbClr val="FFFFFF"/>
                </a:solidFill>
                <a:latin typeface="Helvetica Light"/>
                <a:cs typeface="Helvetica Light"/>
              </a:rPr>
              <a:t>Mark </a:t>
            </a:r>
            <a:r>
              <a:rPr lang="en-US" sz="850" dirty="0" err="1" smtClean="0">
                <a:solidFill>
                  <a:srgbClr val="FFFFFF"/>
                </a:solidFill>
                <a:latin typeface="Helvetica Light"/>
                <a:cs typeface="Helvetica Light"/>
              </a:rPr>
              <a:t>Plumbley</a:t>
            </a:r>
            <a:r>
              <a:rPr lang="en-US" sz="850" dirty="0" smtClean="0">
                <a:solidFill>
                  <a:srgbClr val="FFFFFF"/>
                </a:solidFill>
                <a:latin typeface="Helvetica Light"/>
                <a:cs typeface="Helvetica Light"/>
              </a:rPr>
              <a:t>, Director of Centre for Digital Music, QMUL</a:t>
            </a:r>
          </a:p>
          <a:p>
            <a:pPr defTabSz="457200"/>
            <a:r>
              <a:rPr lang="en-US" sz="850" dirty="0" smtClean="0">
                <a:solidFill>
                  <a:srgbClr val="FFFFFF"/>
                </a:solidFill>
                <a:latin typeface="Helvetica Light"/>
                <a:cs typeface="Helvetica Light"/>
              </a:rPr>
              <a:t>David Snelling, Assistant Division Manager, Fujitsu Labs of Europe</a:t>
            </a:r>
            <a:endParaRPr lang="en-US" sz="850" dirty="0">
              <a:solidFill>
                <a:srgbClr val="FFFFFF"/>
              </a:solidFill>
              <a:latin typeface="Helvetica Light"/>
              <a:cs typeface="Helvetica Light"/>
            </a:endParaRPr>
          </a:p>
          <a:p>
            <a:pPr defTabSz="457200"/>
            <a:endParaRPr lang="en-US" dirty="0">
              <a:solidFill>
                <a:prstClr val="black"/>
              </a:solidFill>
              <a:latin typeface="Calibri"/>
            </a:endParaRPr>
          </a:p>
        </p:txBody>
      </p:sp>
    </p:spTree>
    <p:extLst>
      <p:ext uri="{BB962C8B-B14F-4D97-AF65-F5344CB8AC3E}">
        <p14:creationId xmlns:p14="http://schemas.microsoft.com/office/powerpoint/2010/main" val="22702348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No one starts writing software intending to abandon it completely</a:t>
            </a:r>
            <a:endParaRPr lang="en-US" dirty="0"/>
          </a:p>
        </p:txBody>
      </p:sp>
      <p:pic>
        <p:nvPicPr>
          <p:cNvPr id="3" name="Picture 2"/>
          <p:cNvPicPr>
            <a:picLocks noChangeAspect="1"/>
          </p:cNvPicPr>
          <p:nvPr/>
        </p:nvPicPr>
        <p:blipFill>
          <a:blip r:embed="rId3"/>
          <a:stretch>
            <a:fillRect/>
          </a:stretch>
        </p:blipFill>
        <p:spPr>
          <a:xfrm>
            <a:off x="8026400" y="6464300"/>
            <a:ext cx="1117600" cy="3937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3429000"/>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0" y="0"/>
            <a:ext cx="0" cy="68580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0" y="3429000"/>
            <a:ext cx="9144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064895" y="2512786"/>
            <a:ext cx="3014211" cy="1750786"/>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6" name="TextBox 65"/>
          <p:cNvSpPr txBox="1"/>
          <p:nvPr/>
        </p:nvSpPr>
        <p:spPr>
          <a:xfrm>
            <a:off x="63497" y="18060"/>
            <a:ext cx="1804100" cy="584776"/>
          </a:xfrm>
          <a:prstGeom prst="rect">
            <a:avLst/>
          </a:prstGeom>
          <a:noFill/>
        </p:spPr>
        <p:txBody>
          <a:bodyPr wrap="none" rtlCol="0">
            <a:spAutoFit/>
          </a:bodyPr>
          <a:lstStyle/>
          <a:p>
            <a:pPr defTabSz="457200"/>
            <a:r>
              <a:rPr lang="en-US" sz="3200" dirty="0" smtClean="0">
                <a:solidFill>
                  <a:srgbClr val="FF0000"/>
                </a:solidFill>
                <a:latin typeface="Helvetica"/>
                <a:cs typeface="Helvetica"/>
              </a:rPr>
              <a:t>Software</a:t>
            </a:r>
            <a:endParaRPr lang="en-US" sz="2400" dirty="0">
              <a:solidFill>
                <a:srgbClr val="FFFFFF"/>
              </a:solidFill>
              <a:latin typeface="Helvetica"/>
              <a:cs typeface="Helvetica"/>
            </a:endParaRPr>
          </a:p>
        </p:txBody>
      </p:sp>
      <p:sp>
        <p:nvSpPr>
          <p:cNvPr id="67" name="TextBox 66"/>
          <p:cNvSpPr txBox="1"/>
          <p:nvPr/>
        </p:nvSpPr>
        <p:spPr>
          <a:xfrm>
            <a:off x="103170" y="6207984"/>
            <a:ext cx="1287532" cy="584776"/>
          </a:xfrm>
          <a:prstGeom prst="rect">
            <a:avLst/>
          </a:prstGeom>
          <a:noFill/>
        </p:spPr>
        <p:txBody>
          <a:bodyPr wrap="none" rtlCol="0" anchor="b">
            <a:spAutoFit/>
          </a:bodyPr>
          <a:lstStyle/>
          <a:p>
            <a:pPr defTabSz="457200"/>
            <a:r>
              <a:rPr lang="en-US" sz="3200" dirty="0" smtClean="0">
                <a:solidFill>
                  <a:srgbClr val="FF0000"/>
                </a:solidFill>
                <a:latin typeface="Helvetica"/>
                <a:cs typeface="Helvetica"/>
              </a:rPr>
              <a:t>Policy</a:t>
            </a:r>
            <a:r>
              <a:rPr lang="en-US" sz="2400" dirty="0" smtClean="0">
                <a:solidFill>
                  <a:srgbClr val="FFFFFF"/>
                </a:solidFill>
                <a:latin typeface="Helvetica"/>
                <a:cs typeface="Helvetica"/>
              </a:rPr>
              <a:t> </a:t>
            </a:r>
            <a:endParaRPr lang="en-US" sz="2400" dirty="0">
              <a:solidFill>
                <a:srgbClr val="FFFFFF"/>
              </a:solidFill>
              <a:latin typeface="Helvetica"/>
              <a:cs typeface="Helvetica"/>
            </a:endParaRPr>
          </a:p>
        </p:txBody>
      </p:sp>
      <p:sp>
        <p:nvSpPr>
          <p:cNvPr id="68" name="TextBox 67"/>
          <p:cNvSpPr txBox="1"/>
          <p:nvPr/>
        </p:nvSpPr>
        <p:spPr>
          <a:xfrm>
            <a:off x="7491785" y="20858"/>
            <a:ext cx="1652215" cy="584776"/>
          </a:xfrm>
          <a:prstGeom prst="rect">
            <a:avLst/>
          </a:prstGeom>
          <a:noFill/>
        </p:spPr>
        <p:txBody>
          <a:bodyPr wrap="none" rtlCol="0">
            <a:spAutoFit/>
          </a:bodyPr>
          <a:lstStyle/>
          <a:p>
            <a:pPr algn="r" defTabSz="457200"/>
            <a:r>
              <a:rPr lang="en-US" sz="3200" dirty="0" smtClean="0">
                <a:solidFill>
                  <a:srgbClr val="FF0000"/>
                </a:solidFill>
                <a:latin typeface="Helvetica"/>
                <a:cs typeface="Helvetica"/>
              </a:rPr>
              <a:t>Training</a:t>
            </a:r>
            <a:endParaRPr lang="en-US" sz="2800" dirty="0">
              <a:solidFill>
                <a:srgbClr val="FFFFFF"/>
              </a:solidFill>
              <a:latin typeface="Helvetica"/>
              <a:cs typeface="Helvetica"/>
            </a:endParaRPr>
          </a:p>
        </p:txBody>
      </p:sp>
      <p:sp>
        <p:nvSpPr>
          <p:cNvPr id="69" name="TextBox 68"/>
          <p:cNvSpPr txBox="1"/>
          <p:nvPr/>
        </p:nvSpPr>
        <p:spPr>
          <a:xfrm>
            <a:off x="6859947" y="6217055"/>
            <a:ext cx="2274982" cy="584776"/>
          </a:xfrm>
          <a:prstGeom prst="rect">
            <a:avLst/>
          </a:prstGeom>
          <a:noFill/>
        </p:spPr>
        <p:txBody>
          <a:bodyPr wrap="none" rtlCol="0" anchor="b">
            <a:spAutoFit/>
          </a:bodyPr>
          <a:lstStyle/>
          <a:p>
            <a:pPr algn="r" defTabSz="457200"/>
            <a:r>
              <a:rPr lang="en-US" sz="3200" dirty="0" smtClean="0">
                <a:solidFill>
                  <a:srgbClr val="FF0000"/>
                </a:solidFill>
                <a:latin typeface="Helvetica"/>
                <a:cs typeface="Helvetica"/>
              </a:rPr>
              <a:t>Community</a:t>
            </a:r>
            <a:endParaRPr lang="en-US" sz="3200" dirty="0">
              <a:solidFill>
                <a:srgbClr val="FFFFFF"/>
              </a:solidFill>
              <a:latin typeface="Helvetica"/>
              <a:cs typeface="Helvetica"/>
            </a:endParaRPr>
          </a:p>
        </p:txBody>
      </p:sp>
      <p:sp>
        <p:nvSpPr>
          <p:cNvPr id="70" name="TextBox 69"/>
          <p:cNvSpPr txBox="1"/>
          <p:nvPr/>
        </p:nvSpPr>
        <p:spPr>
          <a:xfrm>
            <a:off x="3625403" y="2605116"/>
            <a:ext cx="1872628" cy="584776"/>
          </a:xfrm>
          <a:prstGeom prst="rect">
            <a:avLst/>
          </a:prstGeom>
          <a:noFill/>
        </p:spPr>
        <p:txBody>
          <a:bodyPr wrap="none" rtlCol="0" anchor="t">
            <a:spAutoFit/>
          </a:bodyPr>
          <a:lstStyle/>
          <a:p>
            <a:pPr algn="ctr" defTabSz="457200"/>
            <a:r>
              <a:rPr lang="en-US" sz="3200" dirty="0" smtClean="0">
                <a:solidFill>
                  <a:srgbClr val="FF0000"/>
                </a:solidFill>
                <a:latin typeface="Helvetica"/>
                <a:cs typeface="Helvetica"/>
              </a:rPr>
              <a:t>Outreach</a:t>
            </a:r>
            <a:endParaRPr lang="en-US" sz="3200" dirty="0">
              <a:solidFill>
                <a:srgbClr val="FF0000"/>
              </a:solidFill>
              <a:latin typeface="Helvetica"/>
              <a:cs typeface="Helvetica"/>
            </a:endParaRPr>
          </a:p>
        </p:txBody>
      </p:sp>
      <p:sp>
        <p:nvSpPr>
          <p:cNvPr id="71" name="TextBox 70"/>
          <p:cNvSpPr txBox="1"/>
          <p:nvPr/>
        </p:nvSpPr>
        <p:spPr>
          <a:xfrm>
            <a:off x="4941786" y="525210"/>
            <a:ext cx="3896987"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Delivering essential software skills to researchers via CDTs, institutions &amp; doctoral schools</a:t>
            </a:r>
            <a:endParaRPr lang="en-US" sz="2000" dirty="0">
              <a:solidFill>
                <a:prstClr val="white"/>
              </a:solidFill>
              <a:latin typeface="Helvetica Light"/>
              <a:cs typeface="Helvetica Light"/>
            </a:endParaRPr>
          </a:p>
        </p:txBody>
      </p:sp>
      <p:sp>
        <p:nvSpPr>
          <p:cNvPr id="72" name="TextBox 71"/>
          <p:cNvSpPr txBox="1"/>
          <p:nvPr/>
        </p:nvSpPr>
        <p:spPr>
          <a:xfrm>
            <a:off x="246841" y="525210"/>
            <a:ext cx="3896987"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Helping the community to develop software that meets the needs of reliable, reproducible, and reusable research</a:t>
            </a:r>
            <a:endParaRPr lang="en-US" sz="2000" dirty="0">
              <a:solidFill>
                <a:prstClr val="white"/>
              </a:solidFill>
              <a:latin typeface="Helvetica Light"/>
              <a:cs typeface="Helvetica Light"/>
            </a:endParaRPr>
          </a:p>
        </p:txBody>
      </p:sp>
      <p:sp>
        <p:nvSpPr>
          <p:cNvPr id="73" name="TextBox 72"/>
          <p:cNvSpPr txBox="1"/>
          <p:nvPr/>
        </p:nvSpPr>
        <p:spPr>
          <a:xfrm>
            <a:off x="29043" y="3606276"/>
            <a:ext cx="2999190"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Collecting </a:t>
            </a:r>
            <a:r>
              <a:rPr lang="en-US" sz="2000" dirty="0">
                <a:solidFill>
                  <a:prstClr val="white"/>
                </a:solidFill>
                <a:latin typeface="Helvetica Light"/>
                <a:cs typeface="Helvetica Light"/>
              </a:rPr>
              <a:t>evidence </a:t>
            </a:r>
            <a:r>
              <a:rPr lang="en-US" sz="2000" dirty="0" smtClean="0">
                <a:solidFill>
                  <a:prstClr val="white"/>
                </a:solidFill>
                <a:latin typeface="Helvetica Light"/>
                <a:cs typeface="Helvetica Light"/>
              </a:rP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on </a:t>
            </a:r>
            <a:r>
              <a:rPr lang="en-US" sz="2000" dirty="0">
                <a:solidFill>
                  <a:prstClr val="white"/>
                </a:solidFill>
                <a:latin typeface="Helvetica Light"/>
                <a:cs typeface="Helvetica Light"/>
              </a:rPr>
              <a:t>the community’s software use &amp;</a:t>
            </a:r>
            <a:r>
              <a:rPr lang="en-US" sz="2000" dirty="0" smtClean="0">
                <a:solidFill>
                  <a:prstClr val="white"/>
                </a:solidFill>
                <a:latin typeface="Helvetica Light"/>
                <a:cs typeface="Helvetica Light"/>
              </a:rPr>
              <a:t> </a:t>
            </a:r>
            <a:r>
              <a:rPr lang="en-US" sz="2000" dirty="0">
                <a:solidFill>
                  <a:prstClr val="white"/>
                </a:solidFill>
                <a:latin typeface="Helvetica Light"/>
                <a:cs typeface="Helvetica Light"/>
              </a:rPr>
              <a:t>sharing </a:t>
            </a:r>
            <a:r>
              <a:rPr lang="en-US" sz="2000" dirty="0" smtClean="0">
                <a:solidFill>
                  <a:prstClr val="white"/>
                </a:solidFill>
                <a:latin typeface="Helvetica Light"/>
                <a:cs typeface="Helvetica Light"/>
              </a:rPr>
              <a:t>with stakeholders</a:t>
            </a:r>
            <a:endParaRPr lang="en-US" sz="2000" dirty="0">
              <a:solidFill>
                <a:prstClr val="white"/>
              </a:solidFill>
              <a:latin typeface="Helvetica Light"/>
              <a:cs typeface="Helvetica Light"/>
            </a:endParaRPr>
          </a:p>
        </p:txBody>
      </p:sp>
      <p:sp>
        <p:nvSpPr>
          <p:cNvPr id="74" name="TextBox 73"/>
          <p:cNvSpPr txBox="1"/>
          <p:nvPr/>
        </p:nvSpPr>
        <p:spPr>
          <a:xfrm>
            <a:off x="6141058" y="3606276"/>
            <a:ext cx="2956655"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Bringing together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the right people to understand and address topical issues </a:t>
            </a:r>
            <a:endParaRPr lang="en-US" sz="2000" dirty="0">
              <a:solidFill>
                <a:prstClr val="white"/>
              </a:solidFill>
              <a:latin typeface="Helvetica Light"/>
              <a:cs typeface="Helvetica Light"/>
            </a:endParaRPr>
          </a:p>
        </p:txBody>
      </p:sp>
      <p:sp>
        <p:nvSpPr>
          <p:cNvPr id="75" name="TextBox 74"/>
          <p:cNvSpPr txBox="1"/>
          <p:nvPr/>
        </p:nvSpPr>
        <p:spPr>
          <a:xfrm>
            <a:off x="3064895" y="3109967"/>
            <a:ext cx="3014211"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Exploiting our platform to enable engagement, delivery &amp; uptake</a:t>
            </a:r>
            <a:endParaRPr lang="en-US" sz="2000" dirty="0">
              <a:solidFill>
                <a:prstClr val="white"/>
              </a:solidFill>
              <a:latin typeface="Helvetica Light"/>
              <a:cs typeface="Helvetica Light"/>
            </a:endParaRPr>
          </a:p>
        </p:txBody>
      </p:sp>
      <p:pic>
        <p:nvPicPr>
          <p:cNvPr id="76" name="Picture 7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1594" y="5146574"/>
            <a:ext cx="1869894" cy="1603374"/>
          </a:xfrm>
          <a:prstGeom prst="rect">
            <a:avLst/>
          </a:prstGeom>
        </p:spPr>
      </p:pic>
      <p:pic>
        <p:nvPicPr>
          <p:cNvPr id="77" name="Picture 7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4968" y="1848650"/>
            <a:ext cx="2646255" cy="1394958"/>
          </a:xfrm>
          <a:prstGeom prst="rect">
            <a:avLst/>
          </a:prstGeom>
        </p:spPr>
      </p:pic>
      <p:pic>
        <p:nvPicPr>
          <p:cNvPr id="78" name="Picture 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0905" y="2219739"/>
            <a:ext cx="1297328" cy="946574"/>
          </a:xfrm>
          <a:prstGeom prst="rect">
            <a:avLst/>
          </a:prstGeom>
        </p:spPr>
      </p:pic>
      <p:pic>
        <p:nvPicPr>
          <p:cNvPr id="79" name="Picture 7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88407" y="5146574"/>
            <a:ext cx="2462815" cy="1169839"/>
          </a:xfrm>
          <a:prstGeom prst="rect">
            <a:avLst/>
          </a:prstGeom>
        </p:spPr>
      </p:pic>
      <p:pic>
        <p:nvPicPr>
          <p:cNvPr id="80" name="Content Placeholder 5" descr="ER1brite-tube.png"/>
          <p:cNvPicPr>
            <a:picLocks noChangeAspect="1"/>
          </p:cNvPicPr>
          <p:nvPr/>
        </p:nvPicPr>
        <p:blipFill>
          <a:blip r:embed="rId7" cstate="screen">
            <a:extLst>
              <a:ext uri="{28A0092B-C50C-407E-A947-70E740481C1C}">
                <a14:useLocalDpi xmlns:a14="http://schemas.microsoft.com/office/drawing/2010/main"/>
              </a:ext>
            </a:extLst>
          </a:blip>
          <a:srcRect t="-9452" b="-9452"/>
          <a:stretch>
            <a:fillRect/>
          </a:stretch>
        </p:blipFill>
        <p:spPr>
          <a:xfrm>
            <a:off x="1177209" y="2142366"/>
            <a:ext cx="1013223" cy="1101241"/>
          </a:xfrm>
          <a:prstGeom prst="rect">
            <a:avLst/>
          </a:prstGeom>
        </p:spPr>
      </p:pic>
      <p:pic>
        <p:nvPicPr>
          <p:cNvPr id="81" name="Picture 80" descr="Slide3.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497" y="2219739"/>
            <a:ext cx="1141526" cy="946574"/>
          </a:xfrm>
          <a:prstGeom prst="rect">
            <a:avLst/>
          </a:prstGeom>
        </p:spPr>
      </p:pic>
      <p:grpSp>
        <p:nvGrpSpPr>
          <p:cNvPr id="82" name="Group 81"/>
          <p:cNvGrpSpPr/>
          <p:nvPr/>
        </p:nvGrpSpPr>
        <p:grpSpPr>
          <a:xfrm>
            <a:off x="4696230" y="5146575"/>
            <a:ext cx="1608737" cy="1603374"/>
            <a:chOff x="9458730" y="3182874"/>
            <a:chExt cx="3810000" cy="3797300"/>
          </a:xfrm>
        </p:grpSpPr>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1430" y="3182874"/>
              <a:ext cx="1905000" cy="1905000"/>
            </a:xfrm>
            <a:prstGeom prst="rect">
              <a:avLst/>
            </a:prstGeom>
          </p:spPr>
        </p:pic>
        <p:pic>
          <p:nvPicPr>
            <p:cNvPr id="84" name="Picture 8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3730" y="5075174"/>
              <a:ext cx="1905000" cy="1905000"/>
            </a:xfrm>
            <a:prstGeom prst="rect">
              <a:avLst/>
            </a:prstGeom>
          </p:spPr>
        </p:pic>
        <p:pic>
          <p:nvPicPr>
            <p:cNvPr id="85" name="Pictur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376430" y="3182874"/>
              <a:ext cx="1892300" cy="1892300"/>
            </a:xfrm>
            <a:prstGeom prst="rect">
              <a:avLst/>
            </a:prstGeom>
          </p:spPr>
        </p:pic>
        <p:pic>
          <p:nvPicPr>
            <p:cNvPr id="86" name="Picture 8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58730" y="5075174"/>
              <a:ext cx="1905000" cy="1905000"/>
            </a:xfrm>
            <a:prstGeom prst="rect">
              <a:avLst/>
            </a:prstGeom>
          </p:spPr>
        </p:pic>
      </p:grpSp>
      <p:pic>
        <p:nvPicPr>
          <p:cNvPr id="87" name="Picture 86" descr="Percentage_software_analysis_back bg _clear.pn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46667" y="5140540"/>
            <a:ext cx="1738520" cy="1170962"/>
          </a:xfrm>
          <a:prstGeom prst="rect">
            <a:avLst/>
          </a:prstGeom>
        </p:spPr>
      </p:pic>
    </p:spTree>
    <p:extLst>
      <p:ext uri="{BB962C8B-B14F-4D97-AF65-F5344CB8AC3E}">
        <p14:creationId xmlns:p14="http://schemas.microsoft.com/office/powerpoint/2010/main" val="530516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a:t>
            </a:r>
            <a:r>
              <a:rPr lang="en-US" dirty="0" err="1" smtClean="0"/>
              <a:t>Ligand</a:t>
            </a:r>
            <a:r>
              <a:rPr lang="en-US" dirty="0" smtClean="0"/>
              <a:t> Binding</a:t>
            </a:r>
            <a:endParaRPr lang="en-US" dirty="0"/>
          </a:p>
        </p:txBody>
      </p:sp>
      <p:sp>
        <p:nvSpPr>
          <p:cNvPr id="3" name="Content Placeholder 2"/>
          <p:cNvSpPr>
            <a:spLocks noGrp="1"/>
          </p:cNvSpPr>
          <p:nvPr>
            <p:ph idx="1"/>
          </p:nvPr>
        </p:nvSpPr>
        <p:spPr>
          <a:xfrm>
            <a:off x="333375" y="1600200"/>
            <a:ext cx="6448425" cy="5257800"/>
          </a:xfrm>
        </p:spPr>
        <p:txBody>
          <a:bodyPr>
            <a:normAutofit fontScale="77500" lnSpcReduction="20000"/>
          </a:bodyPr>
          <a:lstStyle/>
          <a:p>
            <a:r>
              <a:rPr lang="en-US" dirty="0" smtClean="0"/>
              <a:t>Centre for Computational Chemistry, Bristol</a:t>
            </a:r>
          </a:p>
          <a:p>
            <a:pPr lvl="1"/>
            <a:r>
              <a:rPr lang="en-US" dirty="0" smtClean="0"/>
              <a:t>New methods for rapid MC sampling of </a:t>
            </a:r>
            <a:r>
              <a:rPr lang="en-US" dirty="0" err="1" smtClean="0"/>
              <a:t>biomolecular</a:t>
            </a:r>
            <a:r>
              <a:rPr lang="en-US" dirty="0" smtClean="0"/>
              <a:t> systems </a:t>
            </a:r>
            <a:r>
              <a:rPr lang="en-US" dirty="0" err="1" smtClean="0"/>
              <a:t>modelled</a:t>
            </a:r>
            <a:r>
              <a:rPr lang="en-US" dirty="0" smtClean="0"/>
              <a:t> using QM/MM</a:t>
            </a:r>
          </a:p>
          <a:p>
            <a:pPr lvl="1"/>
            <a:r>
              <a:rPr lang="en-US" dirty="0" smtClean="0"/>
              <a:t>Developed two codes </a:t>
            </a:r>
            <a:r>
              <a:rPr lang="en-US" dirty="0" err="1" smtClean="0"/>
              <a:t>ProtoMS</a:t>
            </a:r>
            <a:r>
              <a:rPr lang="en-US" dirty="0" smtClean="0"/>
              <a:t> (F77) + Sire (C++)</a:t>
            </a:r>
          </a:p>
          <a:p>
            <a:pPr lvl="1"/>
            <a:r>
              <a:rPr lang="en-US" dirty="0" smtClean="0"/>
              <a:t>Water-Swap Reaction Coordinate method to calculate absolute protein-</a:t>
            </a:r>
            <a:r>
              <a:rPr lang="en-US" dirty="0" err="1" smtClean="0"/>
              <a:t>ligand</a:t>
            </a:r>
            <a:r>
              <a:rPr lang="en-US" dirty="0" smtClean="0"/>
              <a:t> binding free energies</a:t>
            </a:r>
          </a:p>
          <a:p>
            <a:r>
              <a:rPr lang="en-US" dirty="0" smtClean="0"/>
              <a:t>SSI’s work helped assess users + scale </a:t>
            </a:r>
            <a:r>
              <a:rPr lang="en-US" dirty="0" err="1" smtClean="0"/>
              <a:t>devs</a:t>
            </a:r>
            <a:endParaRPr lang="en-US" dirty="0" smtClean="0"/>
          </a:p>
          <a:p>
            <a:pPr lvl="1"/>
            <a:r>
              <a:rPr lang="en-GB" dirty="0" smtClean="0"/>
              <a:t>Ran user observations with 4 different users</a:t>
            </a:r>
          </a:p>
          <a:p>
            <a:pPr lvl="1"/>
            <a:r>
              <a:rPr lang="en-GB" dirty="0" smtClean="0"/>
              <a:t>ASPIRE/ACQUIRE framework has multiple </a:t>
            </a:r>
            <a:r>
              <a:rPr lang="en-GB" dirty="0" err="1" smtClean="0"/>
              <a:t>devs</a:t>
            </a:r>
            <a:endParaRPr lang="en-GB" dirty="0" smtClean="0"/>
          </a:p>
          <a:p>
            <a:pPr lvl="2"/>
            <a:r>
              <a:rPr lang="en-US" dirty="0" smtClean="0"/>
              <a:t>Split architecture between ASPIRE (adaptive </a:t>
            </a:r>
            <a:r>
              <a:rPr lang="en-US" dirty="0" err="1" smtClean="0"/>
              <a:t>multiresolution</a:t>
            </a:r>
            <a:r>
              <a:rPr lang="en-US" dirty="0" smtClean="0"/>
              <a:t> hybrid MD simulation) and ACQUIRE (</a:t>
            </a:r>
            <a:r>
              <a:rPr lang="en-US" dirty="0" err="1" smtClean="0"/>
              <a:t>WorkPacket</a:t>
            </a:r>
            <a:r>
              <a:rPr lang="en-US" dirty="0" smtClean="0"/>
              <a:t> scheduling system with </a:t>
            </a:r>
            <a:r>
              <a:rPr lang="en-US" dirty="0" err="1" smtClean="0"/>
              <a:t>optimisation</a:t>
            </a:r>
            <a:r>
              <a:rPr lang="en-US" dirty="0" smtClean="0"/>
              <a:t> for time to result </a:t>
            </a:r>
            <a:r>
              <a:rPr lang="en-US" dirty="0" err="1" smtClean="0"/>
              <a:t>vs</a:t>
            </a:r>
            <a:r>
              <a:rPr lang="en-US" dirty="0" smtClean="0"/>
              <a:t> “green-</a:t>
            </a:r>
            <a:r>
              <a:rPr lang="en-US" dirty="0" err="1" smtClean="0"/>
              <a:t>ness</a:t>
            </a:r>
            <a:r>
              <a:rPr lang="en-US" dirty="0" smtClean="0"/>
              <a:t>”</a:t>
            </a:r>
          </a:p>
          <a:p>
            <a:endParaRPr lang="en-US" sz="2000" dirty="0" smtClean="0"/>
          </a:p>
          <a:p>
            <a:r>
              <a:rPr lang="en-US" sz="2000" dirty="0" err="1" smtClean="0"/>
              <a:t>http://www.software.ac.uk/resources/case-studies/getting-grips-molecules</a:t>
            </a:r>
            <a:endParaRPr lang="en-US" sz="2000" dirty="0" smtClean="0"/>
          </a:p>
          <a:p>
            <a:r>
              <a:rPr lang="en-US" sz="2000" dirty="0" smtClean="0"/>
              <a:t>http://</a:t>
            </a:r>
            <a:r>
              <a:rPr lang="en-US" sz="2000" dirty="0" err="1" smtClean="0"/>
              <a:t>www.siremol.org/adaptive_dynamics</a:t>
            </a:r>
            <a:endParaRPr lang="en-US" sz="2000" dirty="0" smtClean="0"/>
          </a:p>
          <a:p>
            <a:pPr>
              <a:buNone/>
            </a:pPr>
            <a:endParaRPr lang="en-US" dirty="0"/>
          </a:p>
        </p:txBody>
      </p:sp>
      <p:pic>
        <p:nvPicPr>
          <p:cNvPr id="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05600" y="1600200"/>
            <a:ext cx="2438400" cy="4216400"/>
          </a:xfrm>
          <a:prstGeom prst="rect">
            <a:avLst/>
          </a:prstGeom>
          <a:noFill/>
        </p:spPr>
      </p:pic>
      <p:pic>
        <p:nvPicPr>
          <p:cNvPr id="5" name="Picture 4"/>
          <p:cNvPicPr>
            <a:picLocks noChangeAspect="1"/>
          </p:cNvPicPr>
          <p:nvPr/>
        </p:nvPicPr>
        <p:blipFill>
          <a:blip r:embed="rId4"/>
          <a:stretch>
            <a:fillRect/>
          </a:stretch>
        </p:blipFill>
        <p:spPr>
          <a:xfrm>
            <a:off x="6934200" y="5867400"/>
            <a:ext cx="1803400" cy="527265"/>
          </a:xfrm>
          <a:prstGeom prst="rect">
            <a:avLst/>
          </a:prstGeom>
        </p:spPr>
      </p:pic>
      <p:pic>
        <p:nvPicPr>
          <p:cNvPr id="6" name="Picture 5"/>
          <p:cNvPicPr>
            <a:picLocks noChangeAspect="1"/>
          </p:cNvPicPr>
          <p:nvPr/>
        </p:nvPicPr>
        <p:blipFill>
          <a:blip r:embed="rId5"/>
          <a:stretch>
            <a:fillRect/>
          </a:stretch>
        </p:blipFill>
        <p:spPr>
          <a:xfrm>
            <a:off x="8026400" y="6464300"/>
            <a:ext cx="1117600" cy="3937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Fusion Plasma</a:t>
            </a:r>
            <a:endParaRPr lang="en-US" dirty="0"/>
          </a:p>
        </p:txBody>
      </p:sp>
      <p:sp>
        <p:nvSpPr>
          <p:cNvPr id="3" name="Content Placeholder 2"/>
          <p:cNvSpPr>
            <a:spLocks noGrp="1"/>
          </p:cNvSpPr>
          <p:nvPr>
            <p:ph idx="1"/>
          </p:nvPr>
        </p:nvSpPr>
        <p:spPr>
          <a:xfrm>
            <a:off x="333375" y="1600200"/>
            <a:ext cx="7210425" cy="5257800"/>
          </a:xfrm>
        </p:spPr>
        <p:txBody>
          <a:bodyPr>
            <a:normAutofit fontScale="70000" lnSpcReduction="20000"/>
          </a:bodyPr>
          <a:lstStyle/>
          <a:p>
            <a:r>
              <a:rPr lang="en-US" dirty="0" err="1" smtClean="0"/>
              <a:t>Culham</a:t>
            </a:r>
            <a:r>
              <a:rPr lang="en-US" dirty="0" smtClean="0"/>
              <a:t> Centre for Fusion Energy</a:t>
            </a:r>
          </a:p>
          <a:p>
            <a:pPr lvl="1"/>
            <a:r>
              <a:rPr lang="en-US" dirty="0" smtClean="0"/>
              <a:t>GS-2 used to study low-frequency turbulence in </a:t>
            </a:r>
            <a:br>
              <a:rPr lang="en-US" dirty="0" smtClean="0"/>
            </a:br>
            <a:r>
              <a:rPr lang="en-US" dirty="0" smtClean="0"/>
              <a:t>magnetized plasma</a:t>
            </a:r>
          </a:p>
          <a:p>
            <a:pPr lvl="1"/>
            <a:r>
              <a:rPr lang="en-US" dirty="0" smtClean="0"/>
              <a:t>No common </a:t>
            </a:r>
            <a:r>
              <a:rPr lang="en-US" dirty="0" err="1" smtClean="0"/>
              <a:t>visualisation</a:t>
            </a:r>
            <a:r>
              <a:rPr lang="en-US" dirty="0" smtClean="0"/>
              <a:t> across different groups</a:t>
            </a:r>
          </a:p>
          <a:p>
            <a:pPr lvl="1"/>
            <a:r>
              <a:rPr lang="en-US" dirty="0" smtClean="0"/>
              <a:t>Deliver mutually agreeable framework that can </a:t>
            </a:r>
            <a:br>
              <a:rPr lang="en-US" dirty="0" smtClean="0"/>
            </a:br>
            <a:r>
              <a:rPr lang="en-US" dirty="0" smtClean="0"/>
              <a:t>be extended easily and can be maintained by</a:t>
            </a:r>
            <a:br>
              <a:rPr lang="en-US" dirty="0" smtClean="0"/>
            </a:br>
            <a:r>
              <a:rPr lang="en-US" dirty="0" smtClean="0"/>
              <a:t>the small fusion community</a:t>
            </a:r>
          </a:p>
          <a:p>
            <a:r>
              <a:rPr lang="en-US" dirty="0" smtClean="0"/>
              <a:t>SSI’s work means the software can be used </a:t>
            </a:r>
            <a:br>
              <a:rPr lang="en-US" dirty="0" smtClean="0"/>
            </a:br>
            <a:r>
              <a:rPr lang="en-US" dirty="0" smtClean="0"/>
              <a:t>between groups</a:t>
            </a:r>
          </a:p>
          <a:p>
            <a:pPr lvl="1"/>
            <a:r>
              <a:rPr lang="en-GB" dirty="0" smtClean="0"/>
              <a:t>Simplified &amp; enhanced plasma visualisation tool</a:t>
            </a:r>
          </a:p>
          <a:p>
            <a:pPr lvl="2"/>
            <a:r>
              <a:rPr lang="en-GB" dirty="0" smtClean="0"/>
              <a:t>Based on </a:t>
            </a:r>
            <a:r>
              <a:rPr lang="en-GB" dirty="0" err="1" smtClean="0"/>
              <a:t>ParaView</a:t>
            </a:r>
            <a:r>
              <a:rPr lang="en-GB" dirty="0" smtClean="0"/>
              <a:t> </a:t>
            </a:r>
            <a:r>
              <a:rPr lang="en-GB" dirty="0" err="1" smtClean="0"/>
              <a:t>o/s</a:t>
            </a:r>
            <a:r>
              <a:rPr lang="en-GB" dirty="0" smtClean="0"/>
              <a:t> tool</a:t>
            </a:r>
          </a:p>
          <a:p>
            <a:pPr lvl="2"/>
            <a:r>
              <a:rPr lang="en-GB" dirty="0" smtClean="0"/>
              <a:t>For simulations using GS-2 </a:t>
            </a:r>
            <a:r>
              <a:rPr lang="en-GB" dirty="0" err="1" smtClean="0"/>
              <a:t>o/s</a:t>
            </a:r>
            <a:r>
              <a:rPr lang="en-GB" dirty="0" smtClean="0"/>
              <a:t> package</a:t>
            </a:r>
          </a:p>
          <a:p>
            <a:pPr lvl="1"/>
            <a:r>
              <a:rPr lang="en-GB" dirty="0" smtClean="0"/>
              <a:t>Aim to allow CCFE to contribute back to GS-2 community</a:t>
            </a:r>
          </a:p>
          <a:p>
            <a:pPr lvl="1"/>
            <a:r>
              <a:rPr lang="en-GB" dirty="0" smtClean="0"/>
              <a:t>“I am very confident the tool will be invaluable”</a:t>
            </a:r>
          </a:p>
          <a:p>
            <a:pPr lvl="2"/>
            <a:r>
              <a:rPr lang="en-GB" dirty="0" smtClean="0"/>
              <a:t>Colin Roach, CCFE</a:t>
            </a:r>
          </a:p>
          <a:p>
            <a:pPr lvl="2"/>
            <a:endParaRPr lang="en-US" dirty="0" smtClean="0"/>
          </a:p>
          <a:p>
            <a:r>
              <a:rPr lang="en-US" sz="2000" dirty="0" smtClean="0">
                <a:hlinkClick r:id="rId3"/>
              </a:rPr>
              <a:t>http://www.software.ac.uk/who-do-we-work/culham-centre-fusion-energy</a:t>
            </a:r>
            <a:endParaRPr lang="en-US" sz="2000" dirty="0" smtClean="0"/>
          </a:p>
          <a:p>
            <a:r>
              <a:rPr lang="en-US" sz="2000" dirty="0" smtClean="0">
                <a:hlinkClick r:id="rId4"/>
              </a:rPr>
              <a:t>http://www.ccfe.ac.uk/</a:t>
            </a:r>
            <a:endParaRPr lang="en-US" sz="2000" dirty="0" smtClean="0"/>
          </a:p>
          <a:p>
            <a:pPr>
              <a:buNone/>
            </a:pPr>
            <a:endParaRPr lang="en-US" dirty="0"/>
          </a:p>
        </p:txBody>
      </p:sp>
      <p:pic>
        <p:nvPicPr>
          <p:cNvPr id="6" name="Content Placeholder 5" descr="ER1brite-tube.png"/>
          <p:cNvPicPr>
            <a:picLocks noChangeAspect="1"/>
          </p:cNvPicPr>
          <p:nvPr/>
        </p:nvPicPr>
        <p:blipFill>
          <a:blip r:embed="rId5" cstate="screen">
            <a:extLst>
              <a:ext uri="{28A0092B-C50C-407E-A947-70E740481C1C}">
                <a14:useLocalDpi xmlns:a14="http://schemas.microsoft.com/office/drawing/2010/main"/>
              </a:ext>
            </a:extLst>
          </a:blip>
          <a:srcRect t="-9452" b="-9452"/>
          <a:stretch>
            <a:fillRect/>
          </a:stretch>
        </p:blipFill>
        <p:spPr>
          <a:xfrm>
            <a:off x="6409724" y="1143001"/>
            <a:ext cx="2734275" cy="2971800"/>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7600" y="4038600"/>
            <a:ext cx="1504905" cy="505648"/>
          </a:xfrm>
          <a:prstGeom prst="rect">
            <a:avLst/>
          </a:prstGeom>
        </p:spPr>
      </p:pic>
      <p:pic>
        <p:nvPicPr>
          <p:cNvPr id="8" name="Picture 7"/>
          <p:cNvPicPr>
            <a:picLocks noChangeAspect="1"/>
          </p:cNvPicPr>
          <p:nvPr/>
        </p:nvPicPr>
        <p:blipFill>
          <a:blip r:embed="rId7"/>
          <a:stretch>
            <a:fillRect/>
          </a:stretch>
        </p:blipFill>
        <p:spPr>
          <a:xfrm>
            <a:off x="8026400" y="6464300"/>
            <a:ext cx="1117600" cy="393700"/>
          </a:xfrm>
          <a:prstGeom prst="rect">
            <a:avLst/>
          </a:prstGeom>
        </p:spPr>
      </p:pic>
    </p:spTree>
    <p:extLst>
      <p:ext uri="{BB962C8B-B14F-4D97-AF65-F5344CB8AC3E}">
        <p14:creationId xmlns:p14="http://schemas.microsoft.com/office/powerpoint/2010/main" val="819152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ICAT</a:t>
            </a:r>
            <a:endParaRPr lang="en-US" dirty="0"/>
          </a:p>
        </p:txBody>
      </p:sp>
      <p:sp>
        <p:nvSpPr>
          <p:cNvPr id="3" name="Content Placeholder 2"/>
          <p:cNvSpPr>
            <a:spLocks noGrp="1"/>
          </p:cNvSpPr>
          <p:nvPr>
            <p:ph idx="1"/>
          </p:nvPr>
        </p:nvSpPr>
        <p:spPr>
          <a:xfrm>
            <a:off x="333375" y="1600200"/>
            <a:ext cx="7210425" cy="5029200"/>
          </a:xfrm>
        </p:spPr>
        <p:txBody>
          <a:bodyPr>
            <a:normAutofit lnSpcReduction="10000"/>
          </a:bodyPr>
          <a:lstStyle/>
          <a:p>
            <a:r>
              <a:rPr lang="en-US" sz="2200" dirty="0" smtClean="0"/>
              <a:t>Science and Technology Facilities Council</a:t>
            </a:r>
          </a:p>
          <a:p>
            <a:pPr lvl="1"/>
            <a:r>
              <a:rPr lang="en-US" sz="1800" dirty="0" smtClean="0"/>
              <a:t>Metadata catalogue, used by RAL UK (ISIS, </a:t>
            </a:r>
            <a:br>
              <a:rPr lang="en-US" sz="1800" dirty="0" smtClean="0"/>
            </a:br>
            <a:r>
              <a:rPr lang="en-US" sz="1800" dirty="0" smtClean="0"/>
              <a:t>DIAMOND, CLF), SNS US, ELLETRA Italy</a:t>
            </a:r>
          </a:p>
          <a:p>
            <a:pPr lvl="1"/>
            <a:r>
              <a:rPr lang="en-US" sz="1800" dirty="0" smtClean="0"/>
              <a:t>ICAT operationally critical at sites</a:t>
            </a:r>
          </a:p>
          <a:p>
            <a:pPr lvl="1"/>
            <a:r>
              <a:rPr lang="en-US" sz="1800" dirty="0" smtClean="0"/>
              <a:t>Huge projects looking to use ICAT </a:t>
            </a:r>
            <a:br>
              <a:rPr lang="en-US" sz="1800" dirty="0" smtClean="0"/>
            </a:br>
            <a:r>
              <a:rPr lang="en-US" sz="1800" dirty="0" smtClean="0"/>
              <a:t>(</a:t>
            </a:r>
            <a:r>
              <a:rPr lang="en-US" sz="1800" dirty="0" err="1" smtClean="0"/>
              <a:t>PaNdataODI</a:t>
            </a:r>
            <a:r>
              <a:rPr lang="en-US" sz="1800" dirty="0" smtClean="0"/>
              <a:t>, </a:t>
            </a:r>
            <a:r>
              <a:rPr lang="en-US" sz="1800" dirty="0" err="1" smtClean="0"/>
              <a:t>EuDAT</a:t>
            </a:r>
            <a:r>
              <a:rPr lang="en-US" sz="1800" dirty="0" smtClean="0"/>
              <a:t>)</a:t>
            </a:r>
          </a:p>
          <a:p>
            <a:pPr lvl="1"/>
            <a:r>
              <a:rPr lang="en-US" sz="1800" dirty="0" smtClean="0"/>
              <a:t>Scalability issues and lack of proper processes</a:t>
            </a:r>
          </a:p>
          <a:p>
            <a:r>
              <a:rPr lang="en-US" sz="2200" dirty="0" smtClean="0"/>
              <a:t>SSI’s work provided 33 recommendations</a:t>
            </a:r>
          </a:p>
          <a:p>
            <a:pPr lvl="1"/>
            <a:r>
              <a:rPr lang="en-US" sz="1800" dirty="0" smtClean="0"/>
              <a:t>15 interviews with different stakeholders</a:t>
            </a:r>
          </a:p>
          <a:p>
            <a:pPr lvl="1"/>
            <a:r>
              <a:rPr lang="en-US" sz="1800" dirty="0" smtClean="0"/>
              <a:t>92 observations set out in report</a:t>
            </a:r>
          </a:p>
          <a:p>
            <a:pPr lvl="1"/>
            <a:r>
              <a:rPr lang="en-US" sz="1800" dirty="0" smtClean="0"/>
              <a:t>“…we must focus on doing the right things, and  </a:t>
            </a:r>
            <a:br>
              <a:rPr lang="en-US" sz="1800" dirty="0" smtClean="0"/>
            </a:br>
            <a:r>
              <a:rPr lang="en-US" sz="1800" dirty="0" smtClean="0"/>
              <a:t>this report will help us”</a:t>
            </a:r>
          </a:p>
          <a:p>
            <a:pPr lvl="2"/>
            <a:r>
              <a:rPr lang="en-US" sz="1800" dirty="0" smtClean="0"/>
              <a:t>Alistair Mills, STFC</a:t>
            </a:r>
          </a:p>
          <a:p>
            <a:pPr lvl="1"/>
            <a:r>
              <a:rPr lang="en-US" sz="1800" dirty="0" smtClean="0"/>
              <a:t>Governance and outreach changes to support additional users</a:t>
            </a:r>
          </a:p>
          <a:p>
            <a:pPr lvl="1"/>
            <a:endParaRPr lang="en-US" sz="1600" dirty="0" smtClean="0"/>
          </a:p>
          <a:p>
            <a:r>
              <a:rPr lang="en-US" sz="1400" dirty="0" smtClean="0">
                <a:hlinkClick r:id="rId3"/>
              </a:rPr>
              <a:t>http://www.software.ac.uk/preparing-icat-thousands-new-users</a:t>
            </a:r>
            <a:endParaRPr lang="en-US" sz="1400" dirty="0" smtClean="0"/>
          </a:p>
          <a:p>
            <a:r>
              <a:rPr lang="en-US" sz="1400" dirty="0" smtClean="0">
                <a:hlinkClick r:id="rId4"/>
              </a:rPr>
              <a:t>http://www.icatproject.org/</a:t>
            </a:r>
            <a:endParaRPr lang="en-US" sz="1400" dirty="0" smtClean="0"/>
          </a:p>
          <a:p>
            <a:pPr>
              <a:buNone/>
            </a:pPr>
            <a:endParaRPr lang="en-US" sz="2000" dirty="0" smtClean="0"/>
          </a:p>
          <a:p>
            <a:endParaRPr lang="en-US" sz="2000" dirty="0" smtClean="0"/>
          </a:p>
          <a:p>
            <a:pPr>
              <a:buNone/>
            </a:pPr>
            <a:endParaRPr lang="en-US" dirty="0"/>
          </a:p>
        </p:txBody>
      </p:sp>
      <p:pic>
        <p:nvPicPr>
          <p:cNvPr id="11" name="Picture 10"/>
          <p:cNvPicPr>
            <a:picLocks noChangeAspect="1"/>
          </p:cNvPicPr>
          <p:nvPr/>
        </p:nvPicPr>
        <p:blipFill>
          <a:blip r:embed="rId5"/>
          <a:stretch>
            <a:fillRect/>
          </a:stretch>
        </p:blipFill>
        <p:spPr>
          <a:xfrm>
            <a:off x="5715000" y="1600200"/>
            <a:ext cx="3175000" cy="2381250"/>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1200" y="4172790"/>
            <a:ext cx="3124200" cy="677676"/>
          </a:xfrm>
          <a:prstGeom prst="rect">
            <a:avLst/>
          </a:prstGeom>
        </p:spPr>
      </p:pic>
      <p:pic>
        <p:nvPicPr>
          <p:cNvPr id="13" name="Picture 12"/>
          <p:cNvPicPr>
            <a:picLocks noChangeAspect="1"/>
          </p:cNvPicPr>
          <p:nvPr/>
        </p:nvPicPr>
        <p:blipFill>
          <a:blip r:embed="rId7"/>
          <a:stretch>
            <a:fillRect/>
          </a:stretch>
        </p:blipFill>
        <p:spPr>
          <a:xfrm>
            <a:off x="8026400" y="6464300"/>
            <a:ext cx="1117600" cy="3937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Tinkering with APES</a:t>
            </a:r>
            <a:endParaRPr lang="en-US" dirty="0"/>
          </a:p>
        </p:txBody>
      </p:sp>
      <p:sp>
        <p:nvSpPr>
          <p:cNvPr id="3" name="Content Placeholder 2"/>
          <p:cNvSpPr>
            <a:spLocks noGrp="1"/>
          </p:cNvSpPr>
          <p:nvPr>
            <p:ph idx="1"/>
          </p:nvPr>
        </p:nvSpPr>
        <p:spPr>
          <a:xfrm>
            <a:off x="333375" y="1600200"/>
            <a:ext cx="6448425" cy="5257800"/>
          </a:xfrm>
        </p:spPr>
        <p:txBody>
          <a:bodyPr>
            <a:normAutofit fontScale="92500" lnSpcReduction="20000"/>
          </a:bodyPr>
          <a:lstStyle/>
          <a:p>
            <a:r>
              <a:rPr lang="en-US" dirty="0" smtClean="0"/>
              <a:t>NSF/EPSRC Funded</a:t>
            </a:r>
          </a:p>
          <a:p>
            <a:pPr lvl="1"/>
            <a:r>
              <a:rPr lang="en-US" dirty="0" err="1" smtClean="0"/>
              <a:t>Polarisable</a:t>
            </a:r>
            <a:r>
              <a:rPr lang="en-US" dirty="0" smtClean="0"/>
              <a:t> empirical force fields (AMOEBA)</a:t>
            </a:r>
          </a:p>
          <a:p>
            <a:pPr lvl="1"/>
            <a:r>
              <a:rPr lang="en-US" dirty="0" smtClean="0"/>
              <a:t>AMBER, Tinker, DL_POLY, ONETEP, </a:t>
            </a:r>
            <a:br>
              <a:rPr lang="en-US" dirty="0" smtClean="0"/>
            </a:br>
            <a:r>
              <a:rPr lang="en-US" dirty="0" smtClean="0"/>
              <a:t>Q-</a:t>
            </a:r>
            <a:r>
              <a:rPr lang="en-US" dirty="0" err="1" smtClean="0"/>
              <a:t>Chem</a:t>
            </a:r>
            <a:endParaRPr lang="en-US" dirty="0" smtClean="0"/>
          </a:p>
          <a:p>
            <a:r>
              <a:rPr lang="en-US" dirty="0" smtClean="0"/>
              <a:t>SSI’s work is helping to coordinate development across many packages and many people</a:t>
            </a:r>
          </a:p>
          <a:p>
            <a:pPr lvl="1"/>
            <a:r>
              <a:rPr lang="en-US" dirty="0" smtClean="0"/>
              <a:t>Different languages, licenses, </a:t>
            </a:r>
            <a:br>
              <a:rPr lang="en-US" dirty="0" smtClean="0"/>
            </a:br>
            <a:r>
              <a:rPr lang="en-US" dirty="0" smtClean="0"/>
              <a:t>styles, teams</a:t>
            </a:r>
          </a:p>
          <a:p>
            <a:endParaRPr lang="en-US" dirty="0" smtClean="0"/>
          </a:p>
          <a:p>
            <a:endParaRPr lang="en-US" sz="1600" dirty="0" smtClean="0"/>
          </a:p>
          <a:p>
            <a:r>
              <a:rPr lang="en-US" sz="2000" dirty="0" smtClean="0"/>
              <a:t>http://apes-</a:t>
            </a:r>
            <a:r>
              <a:rPr lang="en-US" sz="2000" dirty="0" err="1" smtClean="0"/>
              <a:t>soft.github.io</a:t>
            </a:r>
            <a:r>
              <a:rPr lang="en-US" sz="2000" dirty="0" smtClean="0"/>
              <a:t>/</a:t>
            </a:r>
          </a:p>
          <a:p>
            <a:pPr>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0" y="1524000"/>
            <a:ext cx="2841812" cy="2012950"/>
          </a:xfrm>
          <a:prstGeom prst="rect">
            <a:avLst/>
          </a:prstGeom>
        </p:spPr>
      </p:pic>
      <p:pic>
        <p:nvPicPr>
          <p:cNvPr id="5" name="Picture 4"/>
          <p:cNvPicPr>
            <a:picLocks noChangeAspect="1"/>
          </p:cNvPicPr>
          <p:nvPr/>
        </p:nvPicPr>
        <p:blipFill>
          <a:blip r:embed="rId4"/>
          <a:stretch>
            <a:fillRect/>
          </a:stretch>
        </p:blipFill>
        <p:spPr>
          <a:xfrm>
            <a:off x="5914604" y="4336752"/>
            <a:ext cx="3000796" cy="2260600"/>
          </a:xfrm>
          <a:prstGeom prst="rect">
            <a:avLst/>
          </a:prstGeom>
        </p:spPr>
      </p:pic>
    </p:spTree>
    <p:extLst>
      <p:ext uri="{BB962C8B-B14F-4D97-AF65-F5344CB8AC3E}">
        <p14:creationId xmlns:p14="http://schemas.microsoft.com/office/powerpoint/2010/main" val="12862866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67596" y="0"/>
            <a:ext cx="4572000" cy="3429000"/>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0" y="0"/>
            <a:ext cx="0" cy="68580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0" y="3429000"/>
            <a:ext cx="9144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064895" y="2512786"/>
            <a:ext cx="3014211" cy="1750786"/>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6" name="TextBox 65"/>
          <p:cNvSpPr txBox="1"/>
          <p:nvPr/>
        </p:nvSpPr>
        <p:spPr>
          <a:xfrm>
            <a:off x="63497" y="18060"/>
            <a:ext cx="1804100" cy="584776"/>
          </a:xfrm>
          <a:prstGeom prst="rect">
            <a:avLst/>
          </a:prstGeom>
          <a:noFill/>
        </p:spPr>
        <p:txBody>
          <a:bodyPr wrap="none" rtlCol="0">
            <a:spAutoFit/>
          </a:bodyPr>
          <a:lstStyle/>
          <a:p>
            <a:pPr defTabSz="457200"/>
            <a:r>
              <a:rPr lang="en-US" sz="3200" dirty="0" smtClean="0">
                <a:solidFill>
                  <a:srgbClr val="FF0000"/>
                </a:solidFill>
                <a:latin typeface="Helvetica"/>
                <a:cs typeface="Helvetica"/>
              </a:rPr>
              <a:t>Software</a:t>
            </a:r>
            <a:endParaRPr lang="en-US" sz="2400" dirty="0">
              <a:solidFill>
                <a:srgbClr val="FFFFFF"/>
              </a:solidFill>
              <a:latin typeface="Helvetica"/>
              <a:cs typeface="Helvetica"/>
            </a:endParaRPr>
          </a:p>
        </p:txBody>
      </p:sp>
      <p:sp>
        <p:nvSpPr>
          <p:cNvPr id="67" name="TextBox 66"/>
          <p:cNvSpPr txBox="1"/>
          <p:nvPr/>
        </p:nvSpPr>
        <p:spPr>
          <a:xfrm>
            <a:off x="103170" y="6207984"/>
            <a:ext cx="1287532" cy="584776"/>
          </a:xfrm>
          <a:prstGeom prst="rect">
            <a:avLst/>
          </a:prstGeom>
          <a:noFill/>
        </p:spPr>
        <p:txBody>
          <a:bodyPr wrap="none" rtlCol="0" anchor="b">
            <a:spAutoFit/>
          </a:bodyPr>
          <a:lstStyle/>
          <a:p>
            <a:pPr defTabSz="457200"/>
            <a:r>
              <a:rPr lang="en-US" sz="3200" dirty="0" smtClean="0">
                <a:solidFill>
                  <a:srgbClr val="FF0000"/>
                </a:solidFill>
                <a:latin typeface="Helvetica"/>
                <a:cs typeface="Helvetica"/>
              </a:rPr>
              <a:t>Policy</a:t>
            </a:r>
            <a:r>
              <a:rPr lang="en-US" sz="2400" dirty="0" smtClean="0">
                <a:solidFill>
                  <a:srgbClr val="FFFFFF"/>
                </a:solidFill>
                <a:latin typeface="Helvetica"/>
                <a:cs typeface="Helvetica"/>
              </a:rPr>
              <a:t> </a:t>
            </a:r>
            <a:endParaRPr lang="en-US" sz="2400" dirty="0">
              <a:solidFill>
                <a:srgbClr val="FFFFFF"/>
              </a:solidFill>
              <a:latin typeface="Helvetica"/>
              <a:cs typeface="Helvetica"/>
            </a:endParaRPr>
          </a:p>
        </p:txBody>
      </p:sp>
      <p:sp>
        <p:nvSpPr>
          <p:cNvPr id="68" name="TextBox 67"/>
          <p:cNvSpPr txBox="1"/>
          <p:nvPr/>
        </p:nvSpPr>
        <p:spPr>
          <a:xfrm>
            <a:off x="7491785" y="20858"/>
            <a:ext cx="1652215" cy="584776"/>
          </a:xfrm>
          <a:prstGeom prst="rect">
            <a:avLst/>
          </a:prstGeom>
          <a:noFill/>
        </p:spPr>
        <p:txBody>
          <a:bodyPr wrap="none" rtlCol="0">
            <a:spAutoFit/>
          </a:bodyPr>
          <a:lstStyle/>
          <a:p>
            <a:pPr algn="r" defTabSz="457200"/>
            <a:r>
              <a:rPr lang="en-US" sz="3200" dirty="0" smtClean="0">
                <a:solidFill>
                  <a:srgbClr val="FF0000"/>
                </a:solidFill>
                <a:latin typeface="Helvetica"/>
                <a:cs typeface="Helvetica"/>
              </a:rPr>
              <a:t>Training</a:t>
            </a:r>
            <a:endParaRPr lang="en-US" sz="2800" dirty="0">
              <a:solidFill>
                <a:srgbClr val="FFFFFF"/>
              </a:solidFill>
              <a:latin typeface="Helvetica"/>
              <a:cs typeface="Helvetica"/>
            </a:endParaRPr>
          </a:p>
        </p:txBody>
      </p:sp>
      <p:sp>
        <p:nvSpPr>
          <p:cNvPr id="69" name="TextBox 68"/>
          <p:cNvSpPr txBox="1"/>
          <p:nvPr/>
        </p:nvSpPr>
        <p:spPr>
          <a:xfrm>
            <a:off x="6859947" y="6217055"/>
            <a:ext cx="2274982" cy="584776"/>
          </a:xfrm>
          <a:prstGeom prst="rect">
            <a:avLst/>
          </a:prstGeom>
          <a:noFill/>
        </p:spPr>
        <p:txBody>
          <a:bodyPr wrap="none" rtlCol="0" anchor="b">
            <a:spAutoFit/>
          </a:bodyPr>
          <a:lstStyle/>
          <a:p>
            <a:pPr algn="r" defTabSz="457200"/>
            <a:r>
              <a:rPr lang="en-US" sz="3200" dirty="0" smtClean="0">
                <a:solidFill>
                  <a:srgbClr val="FF0000"/>
                </a:solidFill>
                <a:latin typeface="Helvetica"/>
                <a:cs typeface="Helvetica"/>
              </a:rPr>
              <a:t>Community</a:t>
            </a:r>
            <a:endParaRPr lang="en-US" sz="3200" dirty="0">
              <a:solidFill>
                <a:srgbClr val="FFFFFF"/>
              </a:solidFill>
              <a:latin typeface="Helvetica"/>
              <a:cs typeface="Helvetica"/>
            </a:endParaRPr>
          </a:p>
        </p:txBody>
      </p:sp>
      <p:sp>
        <p:nvSpPr>
          <p:cNvPr id="70" name="TextBox 69"/>
          <p:cNvSpPr txBox="1"/>
          <p:nvPr/>
        </p:nvSpPr>
        <p:spPr>
          <a:xfrm>
            <a:off x="3625403" y="2605116"/>
            <a:ext cx="1872628" cy="584776"/>
          </a:xfrm>
          <a:prstGeom prst="rect">
            <a:avLst/>
          </a:prstGeom>
          <a:noFill/>
        </p:spPr>
        <p:txBody>
          <a:bodyPr wrap="none" rtlCol="0" anchor="t">
            <a:spAutoFit/>
          </a:bodyPr>
          <a:lstStyle/>
          <a:p>
            <a:pPr algn="ctr" defTabSz="457200"/>
            <a:r>
              <a:rPr lang="en-US" sz="3200" dirty="0" smtClean="0">
                <a:solidFill>
                  <a:srgbClr val="FF0000"/>
                </a:solidFill>
                <a:latin typeface="Helvetica"/>
                <a:cs typeface="Helvetica"/>
              </a:rPr>
              <a:t>Outreach</a:t>
            </a:r>
            <a:endParaRPr lang="en-US" sz="3200" dirty="0">
              <a:solidFill>
                <a:srgbClr val="FF0000"/>
              </a:solidFill>
              <a:latin typeface="Helvetica"/>
              <a:cs typeface="Helvetica"/>
            </a:endParaRPr>
          </a:p>
        </p:txBody>
      </p:sp>
      <p:sp>
        <p:nvSpPr>
          <p:cNvPr id="71" name="TextBox 70"/>
          <p:cNvSpPr txBox="1"/>
          <p:nvPr/>
        </p:nvSpPr>
        <p:spPr>
          <a:xfrm>
            <a:off x="4941786" y="525210"/>
            <a:ext cx="3896987"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Delivering essential software skills to researchers via CDTs, institutions &amp; doctoral schools</a:t>
            </a:r>
            <a:endParaRPr lang="en-US" sz="2000" dirty="0">
              <a:solidFill>
                <a:prstClr val="white"/>
              </a:solidFill>
              <a:latin typeface="Helvetica Light"/>
              <a:cs typeface="Helvetica Light"/>
            </a:endParaRPr>
          </a:p>
        </p:txBody>
      </p:sp>
      <p:sp>
        <p:nvSpPr>
          <p:cNvPr id="72" name="TextBox 71"/>
          <p:cNvSpPr txBox="1"/>
          <p:nvPr/>
        </p:nvSpPr>
        <p:spPr>
          <a:xfrm>
            <a:off x="246841" y="525210"/>
            <a:ext cx="3896987"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Helping the community to develop software that meets the needs of reliable, reproducible, and reusable research</a:t>
            </a:r>
            <a:endParaRPr lang="en-US" sz="2000" dirty="0">
              <a:solidFill>
                <a:prstClr val="white"/>
              </a:solidFill>
              <a:latin typeface="Helvetica Light"/>
              <a:cs typeface="Helvetica Light"/>
            </a:endParaRPr>
          </a:p>
        </p:txBody>
      </p:sp>
      <p:sp>
        <p:nvSpPr>
          <p:cNvPr id="73" name="TextBox 72"/>
          <p:cNvSpPr txBox="1"/>
          <p:nvPr/>
        </p:nvSpPr>
        <p:spPr>
          <a:xfrm>
            <a:off x="29043" y="3606276"/>
            <a:ext cx="2999190"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Collecting </a:t>
            </a:r>
            <a:r>
              <a:rPr lang="en-US" sz="2000" dirty="0">
                <a:solidFill>
                  <a:prstClr val="white"/>
                </a:solidFill>
                <a:latin typeface="Helvetica Light"/>
                <a:cs typeface="Helvetica Light"/>
              </a:rPr>
              <a:t>evidence </a:t>
            </a:r>
            <a:r>
              <a:rPr lang="en-US" sz="2000" dirty="0" smtClean="0">
                <a:solidFill>
                  <a:prstClr val="white"/>
                </a:solidFill>
                <a:latin typeface="Helvetica Light"/>
                <a:cs typeface="Helvetica Light"/>
              </a:rP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on </a:t>
            </a:r>
            <a:r>
              <a:rPr lang="en-US" sz="2000" dirty="0">
                <a:solidFill>
                  <a:prstClr val="white"/>
                </a:solidFill>
                <a:latin typeface="Helvetica Light"/>
                <a:cs typeface="Helvetica Light"/>
              </a:rPr>
              <a:t>the community’s software use &amp;</a:t>
            </a:r>
            <a:r>
              <a:rPr lang="en-US" sz="2000" dirty="0" smtClean="0">
                <a:solidFill>
                  <a:prstClr val="white"/>
                </a:solidFill>
                <a:latin typeface="Helvetica Light"/>
                <a:cs typeface="Helvetica Light"/>
              </a:rPr>
              <a:t> </a:t>
            </a:r>
            <a:r>
              <a:rPr lang="en-US" sz="2000" dirty="0">
                <a:solidFill>
                  <a:prstClr val="white"/>
                </a:solidFill>
                <a:latin typeface="Helvetica Light"/>
                <a:cs typeface="Helvetica Light"/>
              </a:rPr>
              <a:t>sharing </a:t>
            </a:r>
            <a:r>
              <a:rPr lang="en-US" sz="2000" dirty="0" smtClean="0">
                <a:solidFill>
                  <a:prstClr val="white"/>
                </a:solidFill>
                <a:latin typeface="Helvetica Light"/>
                <a:cs typeface="Helvetica Light"/>
              </a:rPr>
              <a:t>with stakeholders</a:t>
            </a:r>
            <a:endParaRPr lang="en-US" sz="2000" dirty="0">
              <a:solidFill>
                <a:prstClr val="white"/>
              </a:solidFill>
              <a:latin typeface="Helvetica Light"/>
              <a:cs typeface="Helvetica Light"/>
            </a:endParaRPr>
          </a:p>
        </p:txBody>
      </p:sp>
      <p:sp>
        <p:nvSpPr>
          <p:cNvPr id="74" name="TextBox 73"/>
          <p:cNvSpPr txBox="1"/>
          <p:nvPr/>
        </p:nvSpPr>
        <p:spPr>
          <a:xfrm>
            <a:off x="6141058" y="3606276"/>
            <a:ext cx="2956655"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Bringing together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the right people to understand and address topical issues </a:t>
            </a:r>
            <a:endParaRPr lang="en-US" sz="2000" dirty="0">
              <a:solidFill>
                <a:prstClr val="white"/>
              </a:solidFill>
              <a:latin typeface="Helvetica Light"/>
              <a:cs typeface="Helvetica Light"/>
            </a:endParaRPr>
          </a:p>
        </p:txBody>
      </p:sp>
      <p:sp>
        <p:nvSpPr>
          <p:cNvPr id="75" name="TextBox 74"/>
          <p:cNvSpPr txBox="1"/>
          <p:nvPr/>
        </p:nvSpPr>
        <p:spPr>
          <a:xfrm>
            <a:off x="3064895" y="3109967"/>
            <a:ext cx="3014211"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Exploiting our platform to enable engagement, delivery &amp; uptake</a:t>
            </a:r>
            <a:endParaRPr lang="en-US" sz="2000" dirty="0">
              <a:solidFill>
                <a:prstClr val="white"/>
              </a:solidFill>
              <a:latin typeface="Helvetica Light"/>
              <a:cs typeface="Helvetica Light"/>
            </a:endParaRPr>
          </a:p>
        </p:txBody>
      </p:sp>
      <p:pic>
        <p:nvPicPr>
          <p:cNvPr id="76" name="Picture 7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1594" y="5146574"/>
            <a:ext cx="1869894" cy="1603374"/>
          </a:xfrm>
          <a:prstGeom prst="rect">
            <a:avLst/>
          </a:prstGeom>
        </p:spPr>
      </p:pic>
      <p:pic>
        <p:nvPicPr>
          <p:cNvPr id="77" name="Picture 7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4968" y="1848650"/>
            <a:ext cx="2646255" cy="1394958"/>
          </a:xfrm>
          <a:prstGeom prst="rect">
            <a:avLst/>
          </a:prstGeom>
        </p:spPr>
      </p:pic>
      <p:pic>
        <p:nvPicPr>
          <p:cNvPr id="78" name="Picture 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0905" y="2219739"/>
            <a:ext cx="1297328" cy="946574"/>
          </a:xfrm>
          <a:prstGeom prst="rect">
            <a:avLst/>
          </a:prstGeom>
        </p:spPr>
      </p:pic>
      <p:pic>
        <p:nvPicPr>
          <p:cNvPr id="79" name="Picture 7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88407" y="5146574"/>
            <a:ext cx="2462815" cy="1169839"/>
          </a:xfrm>
          <a:prstGeom prst="rect">
            <a:avLst/>
          </a:prstGeom>
        </p:spPr>
      </p:pic>
      <p:pic>
        <p:nvPicPr>
          <p:cNvPr id="80" name="Content Placeholder 5" descr="ER1brite-tube.png"/>
          <p:cNvPicPr>
            <a:picLocks noChangeAspect="1"/>
          </p:cNvPicPr>
          <p:nvPr/>
        </p:nvPicPr>
        <p:blipFill>
          <a:blip r:embed="rId7" cstate="screen">
            <a:extLst>
              <a:ext uri="{28A0092B-C50C-407E-A947-70E740481C1C}">
                <a14:useLocalDpi xmlns:a14="http://schemas.microsoft.com/office/drawing/2010/main"/>
              </a:ext>
            </a:extLst>
          </a:blip>
          <a:srcRect t="-9452" b="-9452"/>
          <a:stretch>
            <a:fillRect/>
          </a:stretch>
        </p:blipFill>
        <p:spPr>
          <a:xfrm>
            <a:off x="1177209" y="2142366"/>
            <a:ext cx="1013223" cy="1101241"/>
          </a:xfrm>
          <a:prstGeom prst="rect">
            <a:avLst/>
          </a:prstGeom>
        </p:spPr>
      </p:pic>
      <p:pic>
        <p:nvPicPr>
          <p:cNvPr id="81" name="Picture 80" descr="Slide3.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497" y="2219739"/>
            <a:ext cx="1141526" cy="946574"/>
          </a:xfrm>
          <a:prstGeom prst="rect">
            <a:avLst/>
          </a:prstGeom>
        </p:spPr>
      </p:pic>
      <p:grpSp>
        <p:nvGrpSpPr>
          <p:cNvPr id="82" name="Group 81"/>
          <p:cNvGrpSpPr/>
          <p:nvPr/>
        </p:nvGrpSpPr>
        <p:grpSpPr>
          <a:xfrm>
            <a:off x="4696230" y="5146575"/>
            <a:ext cx="1608737" cy="1603374"/>
            <a:chOff x="9458730" y="3182874"/>
            <a:chExt cx="3810000" cy="3797300"/>
          </a:xfrm>
        </p:grpSpPr>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1430" y="3182874"/>
              <a:ext cx="1905000" cy="1905000"/>
            </a:xfrm>
            <a:prstGeom prst="rect">
              <a:avLst/>
            </a:prstGeom>
          </p:spPr>
        </p:pic>
        <p:pic>
          <p:nvPicPr>
            <p:cNvPr id="84" name="Picture 8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3730" y="5075174"/>
              <a:ext cx="1905000" cy="1905000"/>
            </a:xfrm>
            <a:prstGeom prst="rect">
              <a:avLst/>
            </a:prstGeom>
          </p:spPr>
        </p:pic>
        <p:pic>
          <p:nvPicPr>
            <p:cNvPr id="85" name="Pictur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376430" y="3182874"/>
              <a:ext cx="1892300" cy="1892300"/>
            </a:xfrm>
            <a:prstGeom prst="rect">
              <a:avLst/>
            </a:prstGeom>
          </p:spPr>
        </p:pic>
        <p:pic>
          <p:nvPicPr>
            <p:cNvPr id="86" name="Picture 8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58730" y="5075174"/>
              <a:ext cx="1905000" cy="1905000"/>
            </a:xfrm>
            <a:prstGeom prst="rect">
              <a:avLst/>
            </a:prstGeom>
          </p:spPr>
        </p:pic>
      </p:grpSp>
      <p:pic>
        <p:nvPicPr>
          <p:cNvPr id="87" name="Picture 86" descr="Percentage_software_analysis_back bg _clear.pn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46667" y="5140540"/>
            <a:ext cx="1738520" cy="1170962"/>
          </a:xfrm>
          <a:prstGeom prst="rect">
            <a:avLst/>
          </a:prstGeom>
        </p:spPr>
      </p:pic>
    </p:spTree>
    <p:extLst>
      <p:ext uri="{BB962C8B-B14F-4D97-AF65-F5344CB8AC3E}">
        <p14:creationId xmlns:p14="http://schemas.microsoft.com/office/powerpoint/2010/main" val="24770643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Training</a:t>
            </a:r>
            <a:endParaRPr lang="en-US" dirty="0"/>
          </a:p>
        </p:txBody>
      </p:sp>
      <p:sp>
        <p:nvSpPr>
          <p:cNvPr id="3" name="Content Placeholder 2"/>
          <p:cNvSpPr>
            <a:spLocks noGrp="1"/>
          </p:cNvSpPr>
          <p:nvPr>
            <p:ph idx="1"/>
          </p:nvPr>
        </p:nvSpPr>
        <p:spPr>
          <a:xfrm>
            <a:off x="333376" y="1600200"/>
            <a:ext cx="5281386" cy="4800600"/>
          </a:xfrm>
        </p:spPr>
        <p:txBody>
          <a:bodyPr>
            <a:normAutofit fontScale="62500" lnSpcReduction="20000"/>
          </a:bodyPr>
          <a:lstStyle/>
          <a:p>
            <a:r>
              <a:rPr lang="en-US" dirty="0" smtClean="0"/>
              <a:t>Software Carpentry</a:t>
            </a:r>
          </a:p>
          <a:p>
            <a:pPr lvl="1"/>
            <a:r>
              <a:rPr lang="en-US" dirty="0" smtClean="0">
                <a:hlinkClick r:id="rId2"/>
              </a:rPr>
              <a:t>http://software-carpentry.org</a:t>
            </a:r>
            <a:endParaRPr lang="en-US" dirty="0" smtClean="0"/>
          </a:p>
          <a:p>
            <a:pPr lvl="1"/>
            <a:r>
              <a:rPr lang="en-US" dirty="0" smtClean="0"/>
              <a:t>International initiative to teach basics of software engineering to computational researchers</a:t>
            </a:r>
          </a:p>
          <a:p>
            <a:pPr lvl="2"/>
            <a:r>
              <a:rPr lang="en-US" dirty="0" smtClean="0"/>
              <a:t>The “why” more than the “how”</a:t>
            </a:r>
          </a:p>
          <a:p>
            <a:pPr lvl="1"/>
            <a:r>
              <a:rPr lang="en-US" dirty="0" smtClean="0"/>
              <a:t>Phenomenally successful – 2x oversubscription</a:t>
            </a:r>
          </a:p>
          <a:p>
            <a:pPr lvl="1"/>
            <a:r>
              <a:rPr lang="en-US" dirty="0" smtClean="0"/>
              <a:t>Cheap to run but budget for 3x the coffee!</a:t>
            </a:r>
          </a:p>
          <a:p>
            <a:pPr lvl="1"/>
            <a:r>
              <a:rPr lang="en-US" dirty="0" smtClean="0"/>
              <a:t>SSI are UK Coordinators for SWC</a:t>
            </a:r>
          </a:p>
          <a:p>
            <a:pPr lvl="1"/>
            <a:r>
              <a:rPr lang="en-US" dirty="0" smtClean="0"/>
              <a:t>We ran 13 workshops in 2013 to 600+ learners</a:t>
            </a:r>
          </a:p>
          <a:p>
            <a:pPr lvl="1"/>
            <a:endParaRPr lang="en-US" dirty="0" smtClean="0"/>
          </a:p>
          <a:p>
            <a:r>
              <a:rPr lang="en-US" dirty="0" smtClean="0"/>
              <a:t>Software Sustainability Surgeries</a:t>
            </a:r>
          </a:p>
          <a:p>
            <a:pPr lvl="1"/>
            <a:r>
              <a:rPr lang="en-US" dirty="0" smtClean="0"/>
              <a:t>“Bring your own code”</a:t>
            </a:r>
          </a:p>
          <a:p>
            <a:pPr lvl="1"/>
            <a:r>
              <a:rPr lang="en-US" dirty="0" smtClean="0"/>
              <a:t>“What makes Good Code good?”</a:t>
            </a:r>
          </a:p>
          <a:p>
            <a:pPr lvl="1"/>
            <a:r>
              <a:rPr lang="en-US" dirty="0" smtClean="0"/>
              <a:t>Run at existing conferences, and for software funding </a:t>
            </a:r>
            <a:r>
              <a:rPr lang="en-US" dirty="0" err="1" smtClean="0"/>
              <a:t>programmes</a:t>
            </a:r>
            <a:endParaRPr lang="en-US" dirty="0" smtClean="0"/>
          </a:p>
          <a:p>
            <a:pPr lvl="1"/>
            <a:r>
              <a:rPr lang="en-US" dirty="0" smtClean="0"/>
              <a:t>Offering bespoke advice as well as training</a:t>
            </a:r>
          </a:p>
          <a:p>
            <a:pPr lvl="1"/>
            <a:endParaRPr lang="en-US" dirty="0" smtClean="0"/>
          </a:p>
          <a:p>
            <a:endParaRPr lang="en-US" dirty="0" smtClean="0"/>
          </a:p>
          <a:p>
            <a:pPr lvl="2"/>
            <a:endParaRPr lang="en-US" dirty="0" smtClean="0"/>
          </a:p>
        </p:txBody>
      </p:sp>
      <p:pic>
        <p:nvPicPr>
          <p:cNvPr id="6" name="Picture 5" descr="IMGP647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4244828"/>
            <a:ext cx="3229664" cy="2155972"/>
          </a:xfrm>
          <a:prstGeom prst="rect">
            <a:avLst/>
          </a:prstGeom>
        </p:spPr>
      </p:pic>
      <p:pic>
        <p:nvPicPr>
          <p:cNvPr id="5" name="Picture 4"/>
          <p:cNvPicPr>
            <a:picLocks noChangeAspect="1"/>
          </p:cNvPicPr>
          <p:nvPr/>
        </p:nvPicPr>
        <p:blipFill>
          <a:blip r:embed="rId4"/>
          <a:stretch>
            <a:fillRect/>
          </a:stretch>
        </p:blipFill>
        <p:spPr>
          <a:xfrm>
            <a:off x="24947" y="6464300"/>
            <a:ext cx="1117600" cy="393700"/>
          </a:xfrm>
          <a:prstGeom prst="rect">
            <a:avLst/>
          </a:prstGeom>
        </p:spPr>
      </p:pic>
      <p:pic>
        <p:nvPicPr>
          <p:cNvPr id="7" name="Picture 6"/>
          <p:cNvPicPr>
            <a:picLocks noChangeAspect="1"/>
          </p:cNvPicPr>
          <p:nvPr/>
        </p:nvPicPr>
        <p:blipFill>
          <a:blip r:embed="rId5"/>
          <a:stretch>
            <a:fillRect/>
          </a:stretch>
        </p:blipFill>
        <p:spPr>
          <a:xfrm>
            <a:off x="5638800" y="1676400"/>
            <a:ext cx="3251200" cy="2438400"/>
          </a:xfrm>
          <a:prstGeom prst="rect">
            <a:avLst/>
          </a:prstGeom>
        </p:spPr>
      </p:pic>
    </p:spTree>
    <p:extLst>
      <p:ext uri="{BB962C8B-B14F-4D97-AF65-F5344CB8AC3E}">
        <p14:creationId xmlns:p14="http://schemas.microsoft.com/office/powerpoint/2010/main" val="31778055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SI Guide examp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4761" y="1600200"/>
            <a:ext cx="3361838" cy="5257800"/>
          </a:xfrm>
          <a:prstGeom prst="rect">
            <a:avLst/>
          </a:prstGeom>
        </p:spPr>
      </p:pic>
      <p:sp>
        <p:nvSpPr>
          <p:cNvPr id="2" name="Title 1"/>
          <p:cNvSpPr>
            <a:spLocks noGrp="1"/>
          </p:cNvSpPr>
          <p:nvPr>
            <p:ph type="title"/>
          </p:nvPr>
        </p:nvSpPr>
        <p:spPr/>
        <p:txBody>
          <a:bodyPr/>
          <a:lstStyle/>
          <a:p>
            <a:r>
              <a:rPr lang="en-US" dirty="0" smtClean="0"/>
              <a:t>SSI Guides and Top Tips</a:t>
            </a:r>
            <a:endParaRPr lang="en-US" dirty="0"/>
          </a:p>
        </p:txBody>
      </p:sp>
      <p:sp>
        <p:nvSpPr>
          <p:cNvPr id="3" name="Content Placeholder 2"/>
          <p:cNvSpPr>
            <a:spLocks noGrp="1"/>
          </p:cNvSpPr>
          <p:nvPr>
            <p:ph idx="1"/>
          </p:nvPr>
        </p:nvSpPr>
        <p:spPr>
          <a:xfrm>
            <a:off x="333375" y="1600200"/>
            <a:ext cx="8353425" cy="4876800"/>
          </a:xfrm>
        </p:spPr>
        <p:txBody>
          <a:bodyPr>
            <a:normAutofit fontScale="62500" lnSpcReduction="20000"/>
          </a:bodyPr>
          <a:lstStyle/>
          <a:p>
            <a:r>
              <a:rPr lang="en-US" dirty="0" smtClean="0"/>
              <a:t>Guides provide in depth information</a:t>
            </a:r>
          </a:p>
          <a:p>
            <a:pPr lvl="1"/>
            <a:r>
              <a:rPr lang="en-US" dirty="0" err="1" smtClean="0"/>
              <a:t>Licences</a:t>
            </a:r>
            <a:endParaRPr lang="en-US" dirty="0" smtClean="0"/>
          </a:p>
          <a:p>
            <a:pPr lvl="1"/>
            <a:r>
              <a:rPr lang="en-US" dirty="0" smtClean="0"/>
              <a:t>Software development</a:t>
            </a:r>
          </a:p>
          <a:p>
            <a:pPr lvl="1"/>
            <a:r>
              <a:rPr lang="en-US" dirty="0" smtClean="0"/>
              <a:t>Project management</a:t>
            </a:r>
          </a:p>
          <a:p>
            <a:pPr lvl="1"/>
            <a:r>
              <a:rPr lang="en-US" dirty="0" smtClean="0"/>
              <a:t>Repositories and project infrastructure</a:t>
            </a:r>
          </a:p>
          <a:p>
            <a:pPr lvl="1"/>
            <a:r>
              <a:rPr lang="en-US" dirty="0" smtClean="0"/>
              <a:t>Open source</a:t>
            </a:r>
          </a:p>
          <a:p>
            <a:pPr lvl="1"/>
            <a:r>
              <a:rPr lang="en-US" dirty="0" smtClean="0"/>
              <a:t>Community building</a:t>
            </a:r>
          </a:p>
          <a:p>
            <a:pPr lvl="1"/>
            <a:r>
              <a:rPr lang="en-US" dirty="0" err="1" smtClean="0"/>
              <a:t>Publicising</a:t>
            </a:r>
            <a:r>
              <a:rPr lang="en-US" dirty="0" smtClean="0"/>
              <a:t> software</a:t>
            </a:r>
          </a:p>
          <a:p>
            <a:pPr lvl="1"/>
            <a:r>
              <a:rPr lang="en-US" dirty="0" smtClean="0"/>
              <a:t>Policy</a:t>
            </a:r>
          </a:p>
          <a:p>
            <a:r>
              <a:rPr lang="en-US" dirty="0" smtClean="0"/>
              <a:t>Top Tips provide quick overviews</a:t>
            </a:r>
          </a:p>
          <a:p>
            <a:pPr lvl="1"/>
            <a:r>
              <a:rPr lang="en-US" dirty="0" smtClean="0"/>
              <a:t>Software development</a:t>
            </a:r>
          </a:p>
          <a:p>
            <a:pPr lvl="1"/>
            <a:r>
              <a:rPr lang="en-US" dirty="0" smtClean="0"/>
              <a:t>Repositories and project infrastructure</a:t>
            </a:r>
          </a:p>
          <a:p>
            <a:pPr lvl="1"/>
            <a:r>
              <a:rPr lang="en-US" dirty="0" smtClean="0"/>
              <a:t>Software carpentry</a:t>
            </a:r>
          </a:p>
          <a:p>
            <a:pPr lvl="1"/>
            <a:r>
              <a:rPr lang="en-US" dirty="0" smtClean="0"/>
              <a:t>Citing software</a:t>
            </a:r>
          </a:p>
          <a:p>
            <a:pPr lvl="1"/>
            <a:r>
              <a:rPr lang="en-US" dirty="0" smtClean="0"/>
              <a:t>Data handling</a:t>
            </a:r>
          </a:p>
          <a:p>
            <a:pPr lvl="1"/>
            <a:r>
              <a:rPr lang="en-US" dirty="0" smtClean="0"/>
              <a:t>Promoting and communicating your project</a:t>
            </a:r>
          </a:p>
          <a:p>
            <a:pPr lvl="1"/>
            <a:r>
              <a:rPr lang="en-US" dirty="0" smtClean="0"/>
              <a:t>Community building and project management</a:t>
            </a:r>
          </a:p>
          <a:p>
            <a:pPr lvl="1"/>
            <a:endParaRPr lang="en-US" dirty="0" smtClean="0"/>
          </a:p>
        </p:txBody>
      </p:sp>
      <p:pic>
        <p:nvPicPr>
          <p:cNvPr id="5" name="Picture 4"/>
          <p:cNvPicPr>
            <a:picLocks noChangeAspect="1"/>
          </p:cNvPicPr>
          <p:nvPr/>
        </p:nvPicPr>
        <p:blipFill>
          <a:blip r:embed="rId4"/>
          <a:stretch>
            <a:fillRect/>
          </a:stretch>
        </p:blipFill>
        <p:spPr>
          <a:xfrm>
            <a:off x="24947" y="6464300"/>
            <a:ext cx="1117600" cy="393700"/>
          </a:xfrm>
          <a:prstGeom prst="rect">
            <a:avLst/>
          </a:prstGeom>
        </p:spPr>
      </p:pic>
    </p:spTree>
    <p:extLst>
      <p:ext uri="{BB962C8B-B14F-4D97-AF65-F5344CB8AC3E}">
        <p14:creationId xmlns:p14="http://schemas.microsoft.com/office/powerpoint/2010/main" val="1138761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28600" y="1676400"/>
            <a:ext cx="8686800" cy="4800600"/>
          </a:xfrm>
          <a:prstGeom prst="roundRect">
            <a:avLst/>
          </a:prstGeom>
          <a:ln w="38100" cap="flat" cmpd="sng" algn="ctr">
            <a:solidFill>
              <a:srgbClr val="FF0000"/>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People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normAutofit fontScale="90000"/>
          </a:bodyPr>
          <a:lstStyle/>
          <a:p>
            <a:r>
              <a:rPr lang="en-US" dirty="0" smtClean="0"/>
              <a:t>UK Research Computing Ecosystem</a:t>
            </a:r>
            <a:endParaRPr lang="en-US" dirty="0"/>
          </a:p>
        </p:txBody>
      </p:sp>
      <p:grpSp>
        <p:nvGrpSpPr>
          <p:cNvPr id="5" name="Group 39"/>
          <p:cNvGrpSpPr/>
          <p:nvPr/>
        </p:nvGrpSpPr>
        <p:grpSpPr>
          <a:xfrm>
            <a:off x="2590800" y="4572000"/>
            <a:ext cx="3352800" cy="1524000"/>
            <a:chOff x="2667000" y="4191000"/>
            <a:chExt cx="3352800" cy="1524000"/>
          </a:xfrm>
        </p:grpSpPr>
        <p:sp>
          <p:nvSpPr>
            <p:cNvPr id="22" name="Rounded Rectangle 21"/>
            <p:cNvSpPr/>
            <p:nvPr/>
          </p:nvSpPr>
          <p:spPr>
            <a:xfrm>
              <a:off x="2667000" y="4191000"/>
              <a:ext cx="33528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Network/Collaboration</a:t>
              </a:r>
            </a:p>
            <a:p>
              <a:pPr algn="ctr"/>
              <a:endParaRPr lang="en-US" dirty="0" smtClean="0"/>
            </a:p>
            <a:p>
              <a:pPr algn="ctr"/>
              <a:endParaRPr lang="en-US" dirty="0" smtClean="0"/>
            </a:p>
            <a:p>
              <a:pPr algn="ctr"/>
              <a:endParaRPr lang="en-US" dirty="0" smtClean="0"/>
            </a:p>
            <a:p>
              <a:pPr algn="ctr"/>
              <a:endParaRPr lang="en-US" dirty="0"/>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2743200" y="4724400"/>
              <a:ext cx="1117600" cy="838200"/>
            </a:xfrm>
            <a:prstGeom prst="rect">
              <a:avLst/>
            </a:prstGeom>
          </p:spPr>
        </p:pic>
        <p:pic>
          <p:nvPicPr>
            <p:cNvPr id="26" name="Picture 25"/>
            <p:cNvPicPr>
              <a:picLocks noChangeAspect="1"/>
            </p:cNvPicPr>
            <p:nvPr/>
          </p:nvPicPr>
          <p:blipFill>
            <a:blip r:embed="rId3"/>
            <a:stretch>
              <a:fillRect/>
            </a:stretch>
          </p:blipFill>
          <p:spPr>
            <a:xfrm>
              <a:off x="3937000" y="4800600"/>
              <a:ext cx="1016000" cy="381000"/>
            </a:xfrm>
            <a:prstGeom prst="rect">
              <a:avLst/>
            </a:prstGeom>
          </p:spPr>
        </p:pic>
        <p:pic>
          <p:nvPicPr>
            <p:cNvPr id="31" name="Pictur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5105400"/>
              <a:ext cx="990600" cy="554736"/>
            </a:xfrm>
            <a:prstGeom prst="rect">
              <a:avLst/>
            </a:prstGeom>
          </p:spPr>
        </p:pic>
      </p:grpSp>
      <p:sp>
        <p:nvSpPr>
          <p:cNvPr id="36" name="Rounded Rectangle 35"/>
          <p:cNvSpPr/>
          <p:nvPr/>
        </p:nvSpPr>
        <p:spPr>
          <a:xfrm>
            <a:off x="6096000" y="5257800"/>
            <a:ext cx="25908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Instruments</a:t>
            </a:r>
            <a:endParaRPr lang="en-US" dirty="0"/>
          </a:p>
        </p:txBody>
      </p:sp>
      <p:grpSp>
        <p:nvGrpSpPr>
          <p:cNvPr id="6" name="Group 38"/>
          <p:cNvGrpSpPr/>
          <p:nvPr/>
        </p:nvGrpSpPr>
        <p:grpSpPr>
          <a:xfrm>
            <a:off x="2590800" y="2362200"/>
            <a:ext cx="1600200" cy="2057400"/>
            <a:chOff x="2667000" y="1981200"/>
            <a:chExt cx="1600200" cy="2057400"/>
          </a:xfrm>
        </p:grpSpPr>
        <p:sp>
          <p:nvSpPr>
            <p:cNvPr id="35" name="Rounded Rectangle 34"/>
            <p:cNvSpPr/>
            <p:nvPr/>
          </p:nvSpPr>
          <p:spPr>
            <a:xfrm>
              <a:off x="2667000" y="1981200"/>
              <a:ext cx="1600200" cy="205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Software</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pic>
          <p:nvPicPr>
            <p:cNvPr id="34" name="Picture 33"/>
            <p:cNvPicPr>
              <a:picLocks noChangeAspect="1"/>
            </p:cNvPicPr>
            <p:nvPr/>
          </p:nvPicPr>
          <p:blipFill>
            <a:blip r:embed="rId5"/>
            <a:stretch>
              <a:fillRect/>
            </a:stretch>
          </p:blipFill>
          <p:spPr>
            <a:xfrm>
              <a:off x="2743200" y="2438400"/>
              <a:ext cx="1353502" cy="533400"/>
            </a:xfrm>
            <a:prstGeom prst="rect">
              <a:avLst/>
            </a:prstGeom>
          </p:spPr>
        </p:pic>
        <p:pic>
          <p:nvPicPr>
            <p:cNvPr id="38" name="Picture 37" descr="SSIWeb_Big300dpi.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9935" y="3124200"/>
              <a:ext cx="1331474" cy="797380"/>
            </a:xfrm>
            <a:prstGeom prst="rect">
              <a:avLst/>
            </a:prstGeom>
          </p:spPr>
        </p:pic>
      </p:grpSp>
      <p:grpSp>
        <p:nvGrpSpPr>
          <p:cNvPr id="40" name="Group 39"/>
          <p:cNvGrpSpPr/>
          <p:nvPr/>
        </p:nvGrpSpPr>
        <p:grpSpPr>
          <a:xfrm>
            <a:off x="381000" y="2362200"/>
            <a:ext cx="2057400" cy="3733800"/>
            <a:chOff x="381000" y="2362200"/>
            <a:chExt cx="2057400" cy="3733800"/>
          </a:xfrm>
        </p:grpSpPr>
        <p:sp>
          <p:nvSpPr>
            <p:cNvPr id="21" name="Rounded Rectangle 20"/>
            <p:cNvSpPr/>
            <p:nvPr/>
          </p:nvSpPr>
          <p:spPr>
            <a:xfrm>
              <a:off x="381000" y="2362200"/>
              <a:ext cx="2057400" cy="3733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Computing</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600" y="2895600"/>
              <a:ext cx="676209" cy="685800"/>
            </a:xfrm>
            <a:prstGeom prst="rect">
              <a:avLst/>
            </a:prstGeom>
          </p:spPr>
        </p:pic>
        <p:pic>
          <p:nvPicPr>
            <p:cNvPr id="11" name="Picture 10"/>
            <p:cNvPicPr>
              <a:picLocks noChangeAspect="1"/>
            </p:cNvPicPr>
            <p:nvPr/>
          </p:nvPicPr>
          <p:blipFill>
            <a:blip r:embed="rId8"/>
            <a:stretch>
              <a:fillRect/>
            </a:stretch>
          </p:blipFill>
          <p:spPr>
            <a:xfrm>
              <a:off x="685800" y="4648200"/>
              <a:ext cx="1447800" cy="400146"/>
            </a:xfrm>
            <a:prstGeom prst="rect">
              <a:avLst/>
            </a:prstGeom>
          </p:spPr>
        </p:pic>
        <p:pic>
          <p:nvPicPr>
            <p:cNvPr id="12" name="Picture 11"/>
            <p:cNvPicPr>
              <a:picLocks noChangeAspect="1"/>
            </p:cNvPicPr>
            <p:nvPr/>
          </p:nvPicPr>
          <p:blipFill>
            <a:blip r:embed="rId9">
              <a:clrChange>
                <a:clrFrom>
                  <a:srgbClr val="FFFFFF"/>
                </a:clrFrom>
                <a:clrTo>
                  <a:srgbClr val="FFFFFF">
                    <a:alpha val="0"/>
                  </a:srgbClr>
                </a:clrTo>
              </a:clrChange>
            </a:blip>
            <a:stretch>
              <a:fillRect/>
            </a:stretch>
          </p:blipFill>
          <p:spPr>
            <a:xfrm>
              <a:off x="666750" y="5334000"/>
              <a:ext cx="1466850" cy="533400"/>
            </a:xfrm>
            <a:prstGeom prst="rect">
              <a:avLst/>
            </a:prstGeom>
          </p:spPr>
        </p:pic>
        <p:pic>
          <p:nvPicPr>
            <p:cNvPr id="37" name="Picture 36"/>
            <p:cNvPicPr>
              <a:picLocks noChangeAspect="1"/>
            </p:cNvPicPr>
            <p:nvPr/>
          </p:nvPicPr>
          <p:blipFill>
            <a:blip r:embed="rId10"/>
            <a:stretch>
              <a:fillRect/>
            </a:stretch>
          </p:blipFill>
          <p:spPr>
            <a:xfrm>
              <a:off x="609600" y="3886200"/>
              <a:ext cx="1600200" cy="528066"/>
            </a:xfrm>
            <a:prstGeom prst="rect">
              <a:avLst/>
            </a:prstGeom>
          </p:spPr>
        </p:pic>
        <p:pic>
          <p:nvPicPr>
            <p:cNvPr id="39" name="Picture 3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71600" y="3124200"/>
              <a:ext cx="838200" cy="219528"/>
            </a:xfrm>
            <a:prstGeom prst="rect">
              <a:avLst/>
            </a:prstGeom>
          </p:spPr>
        </p:pic>
      </p:grpSp>
      <p:grpSp>
        <p:nvGrpSpPr>
          <p:cNvPr id="47" name="Group 46"/>
          <p:cNvGrpSpPr/>
          <p:nvPr/>
        </p:nvGrpSpPr>
        <p:grpSpPr>
          <a:xfrm>
            <a:off x="6096000" y="2362200"/>
            <a:ext cx="2590800" cy="2743200"/>
            <a:chOff x="6096000" y="2362200"/>
            <a:chExt cx="2590800" cy="2743200"/>
          </a:xfrm>
        </p:grpSpPr>
        <p:grpSp>
          <p:nvGrpSpPr>
            <p:cNvPr id="46" name="Group 45"/>
            <p:cNvGrpSpPr/>
            <p:nvPr/>
          </p:nvGrpSpPr>
          <p:grpSpPr>
            <a:xfrm>
              <a:off x="6096000" y="2362200"/>
              <a:ext cx="2590800" cy="2743200"/>
              <a:chOff x="6096000" y="2362200"/>
              <a:chExt cx="2590800" cy="2743200"/>
            </a:xfrm>
          </p:grpSpPr>
          <p:grpSp>
            <p:nvGrpSpPr>
              <p:cNvPr id="23" name="Group 43"/>
              <p:cNvGrpSpPr/>
              <p:nvPr/>
            </p:nvGrpSpPr>
            <p:grpSpPr>
              <a:xfrm>
                <a:off x="6096000" y="2362200"/>
                <a:ext cx="2590800" cy="2743200"/>
                <a:chOff x="6096000" y="2362200"/>
                <a:chExt cx="2590800" cy="2743200"/>
              </a:xfrm>
            </p:grpSpPr>
            <p:sp>
              <p:nvSpPr>
                <p:cNvPr id="20" name="Rounded Rectangle 19"/>
                <p:cNvSpPr/>
                <p:nvPr/>
              </p:nvSpPr>
              <p:spPr>
                <a:xfrm>
                  <a:off x="6096000" y="2362200"/>
                  <a:ext cx="2590800" cy="2743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Data</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grpSp>
              <p:nvGrpSpPr>
                <p:cNvPr id="24" name="Group 18"/>
                <p:cNvGrpSpPr/>
                <p:nvPr/>
              </p:nvGrpSpPr>
              <p:grpSpPr>
                <a:xfrm>
                  <a:off x="6248400" y="2819400"/>
                  <a:ext cx="2133600" cy="1998785"/>
                  <a:chOff x="6324600" y="4191000"/>
                  <a:chExt cx="2133600" cy="1998785"/>
                </a:xfrm>
              </p:grpSpPr>
              <p:pic>
                <p:nvPicPr>
                  <p:cNvPr id="13" name="Picture 12"/>
                  <p:cNvPicPr>
                    <a:picLocks noChangeAspect="1"/>
                  </p:cNvPicPr>
                  <p:nvPr/>
                </p:nvPicPr>
                <p:blipFill>
                  <a:blip r:embed="rId12">
                    <a:clrChange>
                      <a:clrFrom>
                        <a:srgbClr val="F6F2FB"/>
                      </a:clrFrom>
                      <a:clrTo>
                        <a:srgbClr val="F6F2FB">
                          <a:alpha val="0"/>
                        </a:srgbClr>
                      </a:clrTo>
                    </a:clrChange>
                  </a:blip>
                  <a:stretch>
                    <a:fillRect/>
                  </a:stretch>
                </p:blipFill>
                <p:spPr>
                  <a:xfrm>
                    <a:off x="6553200" y="4419600"/>
                    <a:ext cx="1143000" cy="520700"/>
                  </a:xfrm>
                  <a:prstGeom prst="rect">
                    <a:avLst/>
                  </a:prstGeom>
                </p:spPr>
              </p:pic>
              <p:pic>
                <p:nvPicPr>
                  <p:cNvPr id="14" name="Picture 13"/>
                  <p:cNvPicPr>
                    <a:picLocks noChangeAspect="1"/>
                  </p:cNvPicPr>
                  <p:nvPr/>
                </p:nvPicPr>
                <p:blipFill>
                  <a:blip r:embed="rId13">
                    <a:clrChange>
                      <a:clrFrom>
                        <a:srgbClr val="EDF3FC"/>
                      </a:clrFrom>
                      <a:clrTo>
                        <a:srgbClr val="EDF3FC">
                          <a:alpha val="0"/>
                        </a:srgbClr>
                      </a:clrTo>
                    </a:clrChange>
                  </a:blip>
                  <a:stretch>
                    <a:fillRect/>
                  </a:stretch>
                </p:blipFill>
                <p:spPr>
                  <a:xfrm>
                    <a:off x="6324600" y="5105400"/>
                    <a:ext cx="1993900" cy="381000"/>
                  </a:xfrm>
                  <a:prstGeom prst="rect">
                    <a:avLst/>
                  </a:prstGeom>
                </p:spPr>
              </p:pic>
              <p:pic>
                <p:nvPicPr>
                  <p:cNvPr id="15" name="Picture 14"/>
                  <p:cNvPicPr>
                    <a:picLocks noChangeAspect="1"/>
                  </p:cNvPicPr>
                  <p:nvPr/>
                </p:nvPicPr>
                <p:blipFill>
                  <a:blip r:embed="rId14">
                    <a:clrChange>
                      <a:clrFrom>
                        <a:srgbClr val="F8FAF9"/>
                      </a:clrFrom>
                      <a:clrTo>
                        <a:srgbClr val="F8FAF9">
                          <a:alpha val="0"/>
                        </a:srgbClr>
                      </a:clrTo>
                    </a:clrChange>
                  </a:blip>
                  <a:stretch>
                    <a:fillRect/>
                  </a:stretch>
                </p:blipFill>
                <p:spPr>
                  <a:xfrm>
                    <a:off x="6477000" y="5486400"/>
                    <a:ext cx="685800" cy="703385"/>
                  </a:xfrm>
                  <a:prstGeom prst="rect">
                    <a:avLst/>
                  </a:prstGeom>
                </p:spPr>
              </p:pic>
              <p:pic>
                <p:nvPicPr>
                  <p:cNvPr id="16" name="Picture 15"/>
                  <p:cNvPicPr>
                    <a:picLocks noChangeAspect="1"/>
                  </p:cNvPicPr>
                  <p:nvPr/>
                </p:nvPicPr>
                <p:blipFill>
                  <a:blip r:embed="rId15"/>
                  <a:stretch>
                    <a:fillRect/>
                  </a:stretch>
                </p:blipFill>
                <p:spPr>
                  <a:xfrm>
                    <a:off x="7162800" y="5562600"/>
                    <a:ext cx="609600" cy="609600"/>
                  </a:xfrm>
                  <a:prstGeom prst="rect">
                    <a:avLst/>
                  </a:prstGeom>
                </p:spPr>
              </p:pic>
              <p:pic>
                <p:nvPicPr>
                  <p:cNvPr id="17" name="Picture 16"/>
                  <p:cNvPicPr>
                    <a:picLocks noChangeAspect="1"/>
                  </p:cNvPicPr>
                  <p:nvPr/>
                </p:nvPicPr>
                <p:blipFill>
                  <a:blip r:embed="rId16"/>
                  <a:stretch>
                    <a:fillRect/>
                  </a:stretch>
                </p:blipFill>
                <p:spPr>
                  <a:xfrm>
                    <a:off x="7848600" y="5562600"/>
                    <a:ext cx="609600" cy="609600"/>
                  </a:xfrm>
                  <a:prstGeom prst="rect">
                    <a:avLst/>
                  </a:prstGeom>
                </p:spPr>
              </p:pic>
              <p:pic>
                <p:nvPicPr>
                  <p:cNvPr id="18" name="Picture 17"/>
                  <p:cNvPicPr>
                    <a:picLocks noChangeAspect="1"/>
                  </p:cNvPicPr>
                  <p:nvPr/>
                </p:nvPicPr>
                <p:blipFill>
                  <a:blip r:embed="rId17"/>
                  <a:stretch>
                    <a:fillRect/>
                  </a:stretch>
                </p:blipFill>
                <p:spPr>
                  <a:xfrm>
                    <a:off x="7772400" y="4191000"/>
                    <a:ext cx="495300" cy="889000"/>
                  </a:xfrm>
                  <a:prstGeom prst="rect">
                    <a:avLst/>
                  </a:prstGeom>
                </p:spPr>
              </p:pic>
            </p:grpSp>
          </p:grpSp>
          <p:pic>
            <p:nvPicPr>
              <p:cNvPr id="43" name="Picture 42"/>
              <p:cNvPicPr>
                <a:picLocks noChangeAspect="1"/>
              </p:cNvPicPr>
              <p:nvPr/>
            </p:nvPicPr>
            <p:blipFill>
              <a:blip r:embed="rId18"/>
              <a:stretch>
                <a:fillRect/>
              </a:stretch>
            </p:blipFill>
            <p:spPr>
              <a:xfrm>
                <a:off x="6248400" y="2819400"/>
                <a:ext cx="1333500" cy="292100"/>
              </a:xfrm>
              <a:prstGeom prst="rect">
                <a:avLst/>
              </a:prstGeom>
            </p:spPr>
          </p:pic>
        </p:grpSp>
        <p:pic>
          <p:nvPicPr>
            <p:cNvPr id="41" name="Picture 40"/>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rot="5400000">
              <a:off x="7916582" y="3023958"/>
              <a:ext cx="990600" cy="429083"/>
            </a:xfrm>
            <a:prstGeom prst="rect">
              <a:avLst/>
            </a:prstGeom>
          </p:spPr>
        </p:pic>
      </p:grpSp>
      <p:grpSp>
        <p:nvGrpSpPr>
          <p:cNvPr id="45" name="Group 44"/>
          <p:cNvGrpSpPr/>
          <p:nvPr/>
        </p:nvGrpSpPr>
        <p:grpSpPr>
          <a:xfrm>
            <a:off x="4343400" y="2362200"/>
            <a:ext cx="1600200" cy="2057400"/>
            <a:chOff x="4343400" y="2362200"/>
            <a:chExt cx="1600200" cy="2057400"/>
          </a:xfrm>
        </p:grpSpPr>
        <p:sp>
          <p:nvSpPr>
            <p:cNvPr id="32" name="Rounded Rectangle 31"/>
            <p:cNvSpPr/>
            <p:nvPr/>
          </p:nvSpPr>
          <p:spPr>
            <a:xfrm>
              <a:off x="4343400" y="2362200"/>
              <a:ext cx="16002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Communities</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a:t>
              </a:r>
              <a:endParaRPr lang="en-US" dirty="0"/>
            </a:p>
          </p:txBody>
        </p:sp>
        <p:pic>
          <p:nvPicPr>
            <p:cNvPr id="27" name="Picture 26"/>
            <p:cNvPicPr>
              <a:picLocks noChangeAspect="1"/>
            </p:cNvPicPr>
            <p:nvPr/>
          </p:nvPicPr>
          <p:blipFill>
            <a:blip r:embed="rId20"/>
            <a:stretch>
              <a:fillRect/>
            </a:stretch>
          </p:blipFill>
          <p:spPr>
            <a:xfrm>
              <a:off x="4495800" y="2841661"/>
              <a:ext cx="1168400" cy="342900"/>
            </a:xfrm>
            <a:prstGeom prst="rect">
              <a:avLst/>
            </a:prstGeom>
          </p:spPr>
        </p:pic>
        <p:pic>
          <p:nvPicPr>
            <p:cNvPr id="29" name="Picture 28"/>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572000" y="3832261"/>
              <a:ext cx="1143000" cy="282539"/>
            </a:xfrm>
            <a:prstGeom prst="rect">
              <a:avLst/>
            </a:prstGeom>
          </p:spPr>
        </p:pic>
        <p:pic>
          <p:nvPicPr>
            <p:cNvPr id="44" name="Picture 43"/>
            <p:cNvPicPr>
              <a:picLocks noChangeAspect="1"/>
            </p:cNvPicPr>
            <p:nvPr/>
          </p:nvPicPr>
          <p:blipFill>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48200" y="3200400"/>
              <a:ext cx="990600" cy="642647"/>
            </a:xfrm>
            <a:prstGeom prst="rect">
              <a:avLst/>
            </a:prstGeom>
          </p:spPr>
        </p:pic>
      </p:grpSp>
    </p:spTree>
    <p:extLst>
      <p:ext uri="{BB962C8B-B14F-4D97-AF65-F5344CB8AC3E}">
        <p14:creationId xmlns:p14="http://schemas.microsoft.com/office/powerpoint/2010/main" val="3858005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SSI Briefing Papers</a:t>
            </a:r>
            <a:endParaRPr lang="en-US" dirty="0"/>
          </a:p>
        </p:txBody>
      </p:sp>
      <p:pic>
        <p:nvPicPr>
          <p:cNvPr id="7" name="Content Placeholder 6" descr="CurationAndPreservation.png"/>
          <p:cNvPicPr>
            <a:picLocks noGrp="1" noChangeAspect="1"/>
          </p:cNvPicPr>
          <p:nvPr>
            <p:ph sz="half" idx="1"/>
          </p:nvPr>
        </p:nvPicPr>
        <p:blipFill>
          <a:blip r:embed="rId2" cstate="screen">
            <a:extLst>
              <a:ext uri="{28A0092B-C50C-407E-A947-70E740481C1C}">
                <a14:useLocalDpi xmlns:a14="http://schemas.microsoft.com/office/drawing/2010/main"/>
              </a:ext>
            </a:extLst>
          </a:blip>
          <a:srcRect l="-15021" r="-15021"/>
          <a:stretch>
            <a:fillRect/>
          </a:stretch>
        </p:blipFill>
        <p:spPr>
          <a:xfrm>
            <a:off x="246428" y="1484313"/>
            <a:ext cx="4505325" cy="4896700"/>
          </a:xfrm>
        </p:spPr>
      </p:pic>
      <p:pic>
        <p:nvPicPr>
          <p:cNvPr id="8" name="Content Placeholder 7" descr="YouveInheritedSomeCode.png"/>
          <p:cNvPicPr>
            <a:picLocks noGrp="1" noChangeAspect="1"/>
          </p:cNvPicPr>
          <p:nvPr>
            <p:ph sz="half" idx="2"/>
          </p:nvPr>
        </p:nvPicPr>
        <p:blipFill>
          <a:blip r:embed="rId3" cstate="screen">
            <a:extLst>
              <a:ext uri="{28A0092B-C50C-407E-A947-70E740481C1C}">
                <a14:useLocalDpi xmlns:a14="http://schemas.microsoft.com/office/drawing/2010/main"/>
              </a:ext>
            </a:extLst>
          </a:blip>
          <a:srcRect l="-15047" r="-15047"/>
          <a:stretch>
            <a:fillRect/>
          </a:stretch>
        </p:blipFill>
        <p:spPr>
          <a:xfrm>
            <a:off x="4364187" y="1484313"/>
            <a:ext cx="4507129" cy="4896700"/>
          </a:xfrm>
        </p:spPr>
      </p:pic>
      <p:pic>
        <p:nvPicPr>
          <p:cNvPr id="9" name="Picture 8" descr="NewTransparentLogo"/>
          <p:cNvPicPr/>
          <p:nvPr/>
        </p:nvPicPr>
        <p:blipFill>
          <a:blip r:embed="rId4" cstate="screen">
            <a:extLst>
              <a:ext uri="{28A0092B-C50C-407E-A947-70E740481C1C}">
                <a14:useLocalDpi xmlns:a14="http://schemas.microsoft.com/office/drawing/2010/main"/>
              </a:ext>
            </a:extLst>
          </a:blip>
          <a:srcRect l="4015" t="25345" r="4015" b="25078"/>
          <a:stretch>
            <a:fillRect/>
          </a:stretch>
        </p:blipFill>
        <p:spPr bwMode="auto">
          <a:xfrm>
            <a:off x="6334432" y="6238568"/>
            <a:ext cx="2809568" cy="619432"/>
          </a:xfrm>
          <a:prstGeom prst="rect">
            <a:avLst/>
          </a:prstGeom>
          <a:noFill/>
        </p:spPr>
      </p:pic>
      <p:pic>
        <p:nvPicPr>
          <p:cNvPr id="10" name="Picture 9"/>
          <p:cNvPicPr>
            <a:picLocks noChangeAspect="1"/>
          </p:cNvPicPr>
          <p:nvPr/>
        </p:nvPicPr>
        <p:blipFill>
          <a:blip r:embed="rId5"/>
          <a:stretch>
            <a:fillRect/>
          </a:stretch>
        </p:blipFill>
        <p:spPr>
          <a:xfrm>
            <a:off x="24947" y="6464300"/>
            <a:ext cx="1117600" cy="393700"/>
          </a:xfrm>
          <a:prstGeom prst="rect">
            <a:avLst/>
          </a:prstGeom>
        </p:spPr>
      </p:pic>
    </p:spTree>
    <p:extLst>
      <p:ext uri="{BB962C8B-B14F-4D97-AF65-F5344CB8AC3E}">
        <p14:creationId xmlns:p14="http://schemas.microsoft.com/office/powerpoint/2010/main" val="3920808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2000" y="3429000"/>
            <a:ext cx="4572000" cy="3429000"/>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0" y="0"/>
            <a:ext cx="0" cy="68580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0" y="3429000"/>
            <a:ext cx="9144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064895" y="2512786"/>
            <a:ext cx="3014211" cy="1750786"/>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6" name="TextBox 65"/>
          <p:cNvSpPr txBox="1"/>
          <p:nvPr/>
        </p:nvSpPr>
        <p:spPr>
          <a:xfrm>
            <a:off x="63497" y="18060"/>
            <a:ext cx="1804100" cy="584776"/>
          </a:xfrm>
          <a:prstGeom prst="rect">
            <a:avLst/>
          </a:prstGeom>
          <a:noFill/>
        </p:spPr>
        <p:txBody>
          <a:bodyPr wrap="none" rtlCol="0">
            <a:spAutoFit/>
          </a:bodyPr>
          <a:lstStyle/>
          <a:p>
            <a:pPr defTabSz="457200"/>
            <a:r>
              <a:rPr lang="en-US" sz="3200" dirty="0" smtClean="0">
                <a:solidFill>
                  <a:srgbClr val="FF0000"/>
                </a:solidFill>
                <a:latin typeface="Helvetica"/>
                <a:cs typeface="Helvetica"/>
              </a:rPr>
              <a:t>Software</a:t>
            </a:r>
            <a:endParaRPr lang="en-US" sz="2400" dirty="0">
              <a:solidFill>
                <a:srgbClr val="FFFFFF"/>
              </a:solidFill>
              <a:latin typeface="Helvetica"/>
              <a:cs typeface="Helvetica"/>
            </a:endParaRPr>
          </a:p>
        </p:txBody>
      </p:sp>
      <p:sp>
        <p:nvSpPr>
          <p:cNvPr id="67" name="TextBox 66"/>
          <p:cNvSpPr txBox="1"/>
          <p:nvPr/>
        </p:nvSpPr>
        <p:spPr>
          <a:xfrm>
            <a:off x="103170" y="6207984"/>
            <a:ext cx="1287532" cy="584776"/>
          </a:xfrm>
          <a:prstGeom prst="rect">
            <a:avLst/>
          </a:prstGeom>
          <a:noFill/>
        </p:spPr>
        <p:txBody>
          <a:bodyPr wrap="none" rtlCol="0" anchor="b">
            <a:spAutoFit/>
          </a:bodyPr>
          <a:lstStyle/>
          <a:p>
            <a:pPr defTabSz="457200"/>
            <a:r>
              <a:rPr lang="en-US" sz="3200" dirty="0" smtClean="0">
                <a:solidFill>
                  <a:srgbClr val="FF0000"/>
                </a:solidFill>
                <a:latin typeface="Helvetica"/>
                <a:cs typeface="Helvetica"/>
              </a:rPr>
              <a:t>Policy</a:t>
            </a:r>
            <a:r>
              <a:rPr lang="en-US" sz="2400" dirty="0" smtClean="0">
                <a:solidFill>
                  <a:srgbClr val="FFFFFF"/>
                </a:solidFill>
                <a:latin typeface="Helvetica"/>
                <a:cs typeface="Helvetica"/>
              </a:rPr>
              <a:t> </a:t>
            </a:r>
            <a:endParaRPr lang="en-US" sz="2400" dirty="0">
              <a:solidFill>
                <a:srgbClr val="FFFFFF"/>
              </a:solidFill>
              <a:latin typeface="Helvetica"/>
              <a:cs typeface="Helvetica"/>
            </a:endParaRPr>
          </a:p>
        </p:txBody>
      </p:sp>
      <p:sp>
        <p:nvSpPr>
          <p:cNvPr id="68" name="TextBox 67"/>
          <p:cNvSpPr txBox="1"/>
          <p:nvPr/>
        </p:nvSpPr>
        <p:spPr>
          <a:xfrm>
            <a:off x="7491785" y="20858"/>
            <a:ext cx="1652215" cy="584776"/>
          </a:xfrm>
          <a:prstGeom prst="rect">
            <a:avLst/>
          </a:prstGeom>
          <a:noFill/>
        </p:spPr>
        <p:txBody>
          <a:bodyPr wrap="none" rtlCol="0">
            <a:spAutoFit/>
          </a:bodyPr>
          <a:lstStyle/>
          <a:p>
            <a:pPr algn="r" defTabSz="457200"/>
            <a:r>
              <a:rPr lang="en-US" sz="3200" dirty="0" smtClean="0">
                <a:solidFill>
                  <a:srgbClr val="FF0000"/>
                </a:solidFill>
                <a:latin typeface="Helvetica"/>
                <a:cs typeface="Helvetica"/>
              </a:rPr>
              <a:t>Training</a:t>
            </a:r>
            <a:endParaRPr lang="en-US" sz="2800" dirty="0">
              <a:solidFill>
                <a:srgbClr val="FFFFFF"/>
              </a:solidFill>
              <a:latin typeface="Helvetica"/>
              <a:cs typeface="Helvetica"/>
            </a:endParaRPr>
          </a:p>
        </p:txBody>
      </p:sp>
      <p:sp>
        <p:nvSpPr>
          <p:cNvPr id="69" name="TextBox 68"/>
          <p:cNvSpPr txBox="1"/>
          <p:nvPr/>
        </p:nvSpPr>
        <p:spPr>
          <a:xfrm>
            <a:off x="6859947" y="6217055"/>
            <a:ext cx="2274982" cy="584776"/>
          </a:xfrm>
          <a:prstGeom prst="rect">
            <a:avLst/>
          </a:prstGeom>
          <a:noFill/>
        </p:spPr>
        <p:txBody>
          <a:bodyPr wrap="none" rtlCol="0" anchor="b">
            <a:spAutoFit/>
          </a:bodyPr>
          <a:lstStyle/>
          <a:p>
            <a:pPr algn="r" defTabSz="457200"/>
            <a:r>
              <a:rPr lang="en-US" sz="3200" dirty="0" smtClean="0">
                <a:solidFill>
                  <a:srgbClr val="FF0000"/>
                </a:solidFill>
                <a:latin typeface="Helvetica"/>
                <a:cs typeface="Helvetica"/>
              </a:rPr>
              <a:t>Community</a:t>
            </a:r>
            <a:endParaRPr lang="en-US" sz="3200" dirty="0">
              <a:solidFill>
                <a:srgbClr val="FFFFFF"/>
              </a:solidFill>
              <a:latin typeface="Helvetica"/>
              <a:cs typeface="Helvetica"/>
            </a:endParaRPr>
          </a:p>
        </p:txBody>
      </p:sp>
      <p:sp>
        <p:nvSpPr>
          <p:cNvPr id="70" name="TextBox 69"/>
          <p:cNvSpPr txBox="1"/>
          <p:nvPr/>
        </p:nvSpPr>
        <p:spPr>
          <a:xfrm>
            <a:off x="3625403" y="2605116"/>
            <a:ext cx="1872628" cy="584776"/>
          </a:xfrm>
          <a:prstGeom prst="rect">
            <a:avLst/>
          </a:prstGeom>
          <a:noFill/>
        </p:spPr>
        <p:txBody>
          <a:bodyPr wrap="none" rtlCol="0" anchor="t">
            <a:spAutoFit/>
          </a:bodyPr>
          <a:lstStyle/>
          <a:p>
            <a:pPr algn="ctr" defTabSz="457200"/>
            <a:r>
              <a:rPr lang="en-US" sz="3200" dirty="0" smtClean="0">
                <a:solidFill>
                  <a:srgbClr val="FF0000"/>
                </a:solidFill>
                <a:latin typeface="Helvetica"/>
                <a:cs typeface="Helvetica"/>
              </a:rPr>
              <a:t>Outreach</a:t>
            </a:r>
            <a:endParaRPr lang="en-US" sz="3200" dirty="0">
              <a:solidFill>
                <a:srgbClr val="FF0000"/>
              </a:solidFill>
              <a:latin typeface="Helvetica"/>
              <a:cs typeface="Helvetica"/>
            </a:endParaRPr>
          </a:p>
        </p:txBody>
      </p:sp>
      <p:sp>
        <p:nvSpPr>
          <p:cNvPr id="71" name="TextBox 70"/>
          <p:cNvSpPr txBox="1"/>
          <p:nvPr/>
        </p:nvSpPr>
        <p:spPr>
          <a:xfrm>
            <a:off x="4941786" y="525210"/>
            <a:ext cx="3896987"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Delivering essential software skills to researchers via CDTs, institutions &amp; doctoral schools</a:t>
            </a:r>
            <a:endParaRPr lang="en-US" sz="2000" dirty="0">
              <a:solidFill>
                <a:prstClr val="white"/>
              </a:solidFill>
              <a:latin typeface="Helvetica Light"/>
              <a:cs typeface="Helvetica Light"/>
            </a:endParaRPr>
          </a:p>
        </p:txBody>
      </p:sp>
      <p:sp>
        <p:nvSpPr>
          <p:cNvPr id="72" name="TextBox 71"/>
          <p:cNvSpPr txBox="1"/>
          <p:nvPr/>
        </p:nvSpPr>
        <p:spPr>
          <a:xfrm>
            <a:off x="246841" y="525210"/>
            <a:ext cx="3896987"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Helping the community to develop software that meets the needs of reliable, reproducible, and reusable research</a:t>
            </a:r>
            <a:endParaRPr lang="en-US" sz="2000" dirty="0">
              <a:solidFill>
                <a:prstClr val="white"/>
              </a:solidFill>
              <a:latin typeface="Helvetica Light"/>
              <a:cs typeface="Helvetica Light"/>
            </a:endParaRPr>
          </a:p>
        </p:txBody>
      </p:sp>
      <p:sp>
        <p:nvSpPr>
          <p:cNvPr id="73" name="TextBox 72"/>
          <p:cNvSpPr txBox="1"/>
          <p:nvPr/>
        </p:nvSpPr>
        <p:spPr>
          <a:xfrm>
            <a:off x="29043" y="3606276"/>
            <a:ext cx="2999190"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Collecting </a:t>
            </a:r>
            <a:r>
              <a:rPr lang="en-US" sz="2000" dirty="0">
                <a:solidFill>
                  <a:prstClr val="white"/>
                </a:solidFill>
                <a:latin typeface="Helvetica Light"/>
                <a:cs typeface="Helvetica Light"/>
              </a:rPr>
              <a:t>evidence </a:t>
            </a:r>
            <a:r>
              <a:rPr lang="en-US" sz="2000" dirty="0" smtClean="0">
                <a:solidFill>
                  <a:prstClr val="white"/>
                </a:solidFill>
                <a:latin typeface="Helvetica Light"/>
                <a:cs typeface="Helvetica Light"/>
              </a:rP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on </a:t>
            </a:r>
            <a:r>
              <a:rPr lang="en-US" sz="2000" dirty="0">
                <a:solidFill>
                  <a:prstClr val="white"/>
                </a:solidFill>
                <a:latin typeface="Helvetica Light"/>
                <a:cs typeface="Helvetica Light"/>
              </a:rPr>
              <a:t>the community’s software use &amp;</a:t>
            </a:r>
            <a:r>
              <a:rPr lang="en-US" sz="2000" dirty="0" smtClean="0">
                <a:solidFill>
                  <a:prstClr val="white"/>
                </a:solidFill>
                <a:latin typeface="Helvetica Light"/>
                <a:cs typeface="Helvetica Light"/>
              </a:rPr>
              <a:t> </a:t>
            </a:r>
            <a:r>
              <a:rPr lang="en-US" sz="2000" dirty="0">
                <a:solidFill>
                  <a:prstClr val="white"/>
                </a:solidFill>
                <a:latin typeface="Helvetica Light"/>
                <a:cs typeface="Helvetica Light"/>
              </a:rPr>
              <a:t>sharing </a:t>
            </a:r>
            <a:r>
              <a:rPr lang="en-US" sz="2000" dirty="0" smtClean="0">
                <a:solidFill>
                  <a:prstClr val="white"/>
                </a:solidFill>
                <a:latin typeface="Helvetica Light"/>
                <a:cs typeface="Helvetica Light"/>
              </a:rPr>
              <a:t>with stakeholders</a:t>
            </a:r>
            <a:endParaRPr lang="en-US" sz="2000" dirty="0">
              <a:solidFill>
                <a:prstClr val="white"/>
              </a:solidFill>
              <a:latin typeface="Helvetica Light"/>
              <a:cs typeface="Helvetica Light"/>
            </a:endParaRPr>
          </a:p>
        </p:txBody>
      </p:sp>
      <p:sp>
        <p:nvSpPr>
          <p:cNvPr id="74" name="TextBox 73"/>
          <p:cNvSpPr txBox="1"/>
          <p:nvPr/>
        </p:nvSpPr>
        <p:spPr>
          <a:xfrm>
            <a:off x="6141058" y="3606276"/>
            <a:ext cx="2956655"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Bringing together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the right people to understand and address topical issues </a:t>
            </a:r>
            <a:endParaRPr lang="en-US" sz="2000" dirty="0">
              <a:solidFill>
                <a:prstClr val="white"/>
              </a:solidFill>
              <a:latin typeface="Helvetica Light"/>
              <a:cs typeface="Helvetica Light"/>
            </a:endParaRPr>
          </a:p>
        </p:txBody>
      </p:sp>
      <p:sp>
        <p:nvSpPr>
          <p:cNvPr id="75" name="TextBox 74"/>
          <p:cNvSpPr txBox="1"/>
          <p:nvPr/>
        </p:nvSpPr>
        <p:spPr>
          <a:xfrm>
            <a:off x="3064895" y="3109967"/>
            <a:ext cx="3014211"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Exploiting our platform to enable engagement, delivery &amp; uptake</a:t>
            </a:r>
            <a:endParaRPr lang="en-US" sz="2000" dirty="0">
              <a:solidFill>
                <a:prstClr val="white"/>
              </a:solidFill>
              <a:latin typeface="Helvetica Light"/>
              <a:cs typeface="Helvetica Light"/>
            </a:endParaRPr>
          </a:p>
        </p:txBody>
      </p:sp>
      <p:pic>
        <p:nvPicPr>
          <p:cNvPr id="76" name="Picture 7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1594" y="5146574"/>
            <a:ext cx="1869894" cy="1603374"/>
          </a:xfrm>
          <a:prstGeom prst="rect">
            <a:avLst/>
          </a:prstGeom>
        </p:spPr>
      </p:pic>
      <p:pic>
        <p:nvPicPr>
          <p:cNvPr id="77" name="Picture 7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4968" y="1848650"/>
            <a:ext cx="2646255" cy="1394958"/>
          </a:xfrm>
          <a:prstGeom prst="rect">
            <a:avLst/>
          </a:prstGeom>
        </p:spPr>
      </p:pic>
      <p:pic>
        <p:nvPicPr>
          <p:cNvPr id="78" name="Picture 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0905" y="2219739"/>
            <a:ext cx="1297328" cy="946574"/>
          </a:xfrm>
          <a:prstGeom prst="rect">
            <a:avLst/>
          </a:prstGeom>
        </p:spPr>
      </p:pic>
      <p:pic>
        <p:nvPicPr>
          <p:cNvPr id="79" name="Picture 7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88407" y="5146574"/>
            <a:ext cx="2462815" cy="1169839"/>
          </a:xfrm>
          <a:prstGeom prst="rect">
            <a:avLst/>
          </a:prstGeom>
        </p:spPr>
      </p:pic>
      <p:pic>
        <p:nvPicPr>
          <p:cNvPr id="80" name="Content Placeholder 5" descr="ER1brite-tube.png"/>
          <p:cNvPicPr>
            <a:picLocks noChangeAspect="1"/>
          </p:cNvPicPr>
          <p:nvPr/>
        </p:nvPicPr>
        <p:blipFill>
          <a:blip r:embed="rId7" cstate="screen">
            <a:extLst>
              <a:ext uri="{28A0092B-C50C-407E-A947-70E740481C1C}">
                <a14:useLocalDpi xmlns:a14="http://schemas.microsoft.com/office/drawing/2010/main"/>
              </a:ext>
            </a:extLst>
          </a:blip>
          <a:srcRect t="-9452" b="-9452"/>
          <a:stretch>
            <a:fillRect/>
          </a:stretch>
        </p:blipFill>
        <p:spPr>
          <a:xfrm>
            <a:off x="1177209" y="2142366"/>
            <a:ext cx="1013223" cy="1101241"/>
          </a:xfrm>
          <a:prstGeom prst="rect">
            <a:avLst/>
          </a:prstGeom>
        </p:spPr>
      </p:pic>
      <p:pic>
        <p:nvPicPr>
          <p:cNvPr id="81" name="Picture 80" descr="Slide3.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497" y="2219739"/>
            <a:ext cx="1141526" cy="946574"/>
          </a:xfrm>
          <a:prstGeom prst="rect">
            <a:avLst/>
          </a:prstGeom>
        </p:spPr>
      </p:pic>
      <p:grpSp>
        <p:nvGrpSpPr>
          <p:cNvPr id="82" name="Group 81"/>
          <p:cNvGrpSpPr/>
          <p:nvPr/>
        </p:nvGrpSpPr>
        <p:grpSpPr>
          <a:xfrm>
            <a:off x="4696230" y="5146575"/>
            <a:ext cx="1608737" cy="1603374"/>
            <a:chOff x="9458730" y="3182874"/>
            <a:chExt cx="3810000" cy="3797300"/>
          </a:xfrm>
        </p:grpSpPr>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1430" y="3182874"/>
              <a:ext cx="1905000" cy="1905000"/>
            </a:xfrm>
            <a:prstGeom prst="rect">
              <a:avLst/>
            </a:prstGeom>
          </p:spPr>
        </p:pic>
        <p:pic>
          <p:nvPicPr>
            <p:cNvPr id="84" name="Picture 8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3730" y="5075174"/>
              <a:ext cx="1905000" cy="1905000"/>
            </a:xfrm>
            <a:prstGeom prst="rect">
              <a:avLst/>
            </a:prstGeom>
          </p:spPr>
        </p:pic>
        <p:pic>
          <p:nvPicPr>
            <p:cNvPr id="85" name="Pictur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376430" y="3182874"/>
              <a:ext cx="1892300" cy="1892300"/>
            </a:xfrm>
            <a:prstGeom prst="rect">
              <a:avLst/>
            </a:prstGeom>
          </p:spPr>
        </p:pic>
        <p:pic>
          <p:nvPicPr>
            <p:cNvPr id="86" name="Picture 8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58730" y="5075174"/>
              <a:ext cx="1905000" cy="1905000"/>
            </a:xfrm>
            <a:prstGeom prst="rect">
              <a:avLst/>
            </a:prstGeom>
          </p:spPr>
        </p:pic>
      </p:grpSp>
      <p:pic>
        <p:nvPicPr>
          <p:cNvPr id="87" name="Picture 86" descr="Percentage_software_analysis_back bg _clear.pn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46667" y="5140540"/>
            <a:ext cx="1738520" cy="1170962"/>
          </a:xfrm>
          <a:prstGeom prst="rect">
            <a:avLst/>
          </a:prstGeom>
        </p:spPr>
      </p:pic>
    </p:spTree>
    <p:extLst>
      <p:ext uri="{BB962C8B-B14F-4D97-AF65-F5344CB8AC3E}">
        <p14:creationId xmlns:p14="http://schemas.microsoft.com/office/powerpoint/2010/main" val="11054140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SSI </a:t>
            </a:r>
            <a:r>
              <a:rPr lang="en-US" dirty="0" smtClean="0"/>
              <a:t>Fellows</a:t>
            </a:r>
            <a:endParaRPr lang="en-US" dirty="0"/>
          </a:p>
        </p:txBody>
      </p:sp>
      <p:sp>
        <p:nvSpPr>
          <p:cNvPr id="6" name="Content Placeholder 5"/>
          <p:cNvSpPr>
            <a:spLocks noGrp="1"/>
          </p:cNvSpPr>
          <p:nvPr>
            <p:ph idx="1"/>
          </p:nvPr>
        </p:nvSpPr>
        <p:spPr>
          <a:xfrm>
            <a:off x="6012160" y="1600200"/>
            <a:ext cx="2903240" cy="4953000"/>
          </a:xfrm>
        </p:spPr>
        <p:txBody>
          <a:bodyPr>
            <a:normAutofit fontScale="92500" lnSpcReduction="20000"/>
          </a:bodyPr>
          <a:lstStyle/>
          <a:p>
            <a:r>
              <a:rPr lang="en-US" dirty="0" smtClean="0"/>
              <a:t>2015: </a:t>
            </a:r>
            <a:br>
              <a:rPr lang="en-US" dirty="0" smtClean="0"/>
            </a:br>
            <a:r>
              <a:rPr lang="en-US" dirty="0" smtClean="0"/>
              <a:t>19 fellows </a:t>
            </a:r>
          </a:p>
          <a:p>
            <a:r>
              <a:rPr lang="en-US" dirty="0" smtClean="0"/>
              <a:t>2014</a:t>
            </a:r>
            <a:r>
              <a:rPr lang="en-US" dirty="0" smtClean="0"/>
              <a:t>: </a:t>
            </a:r>
            <a:r>
              <a:rPr lang="en-US" dirty="0" smtClean="0"/>
              <a:t/>
            </a:r>
            <a:br>
              <a:rPr lang="en-US" dirty="0" smtClean="0"/>
            </a:br>
            <a:r>
              <a:rPr lang="en-US" dirty="0" smtClean="0"/>
              <a:t>16 </a:t>
            </a:r>
            <a:r>
              <a:rPr lang="en-US" dirty="0" smtClean="0"/>
              <a:t>fellows</a:t>
            </a:r>
          </a:p>
          <a:p>
            <a:r>
              <a:rPr lang="en-US" dirty="0" smtClean="0"/>
              <a:t>2013: </a:t>
            </a:r>
            <a:r>
              <a:rPr lang="en-US" dirty="0" smtClean="0"/>
              <a:t/>
            </a:r>
            <a:br>
              <a:rPr lang="en-US" dirty="0" smtClean="0"/>
            </a:br>
            <a:r>
              <a:rPr lang="en-US" dirty="0" smtClean="0"/>
              <a:t>15 </a:t>
            </a:r>
            <a:r>
              <a:rPr lang="en-US" dirty="0" smtClean="0"/>
              <a:t>fellows</a:t>
            </a:r>
          </a:p>
          <a:p>
            <a:r>
              <a:rPr lang="en-US" dirty="0" smtClean="0"/>
              <a:t>2012: </a:t>
            </a:r>
            <a:r>
              <a:rPr lang="en-US" dirty="0" smtClean="0"/>
              <a:t/>
            </a:r>
            <a:br>
              <a:rPr lang="en-US" dirty="0" smtClean="0"/>
            </a:br>
            <a:r>
              <a:rPr lang="en-US" dirty="0" smtClean="0"/>
              <a:t>10 </a:t>
            </a:r>
            <a:r>
              <a:rPr lang="en-US" dirty="0" smtClean="0"/>
              <a:t>fellows</a:t>
            </a:r>
          </a:p>
          <a:p>
            <a:r>
              <a:rPr lang="en-US" dirty="0" smtClean="0"/>
              <a:t>Range of subjects, career stages</a:t>
            </a:r>
          </a:p>
          <a:p>
            <a:endParaRPr lang="en-US" dirty="0"/>
          </a:p>
        </p:txBody>
      </p:sp>
      <p:sp>
        <p:nvSpPr>
          <p:cNvPr id="7" name="TextBox 6"/>
          <p:cNvSpPr txBox="1"/>
          <p:nvPr/>
        </p:nvSpPr>
        <p:spPr>
          <a:xfrm>
            <a:off x="4648200" y="6412468"/>
            <a:ext cx="4419600" cy="369332"/>
          </a:xfrm>
          <a:prstGeom prst="rect">
            <a:avLst/>
          </a:prstGeom>
          <a:noFill/>
        </p:spPr>
        <p:txBody>
          <a:bodyPr wrap="square" rtlCol="0">
            <a:spAutoFit/>
          </a:bodyPr>
          <a:lstStyle/>
          <a:p>
            <a:pPr algn="r"/>
            <a:r>
              <a:rPr lang="en-US" b="1" dirty="0" err="1" smtClean="0">
                <a:solidFill>
                  <a:srgbClr val="FF0000"/>
                </a:solidFill>
              </a:rPr>
              <a:t>software.ac.uk</a:t>
            </a:r>
            <a:r>
              <a:rPr lang="en-US" b="1" dirty="0" smtClean="0">
                <a:solidFill>
                  <a:srgbClr val="FF0000"/>
                </a:solidFill>
              </a:rPr>
              <a:t>/fellows</a:t>
            </a:r>
            <a:endParaRPr lang="en-US" b="1" dirty="0">
              <a:solidFill>
                <a:srgbClr val="FF0000"/>
              </a:solidFill>
            </a:endParaRPr>
          </a:p>
        </p:txBody>
      </p:sp>
      <p:pic>
        <p:nvPicPr>
          <p:cNvPr id="2" name="Picture 1"/>
          <p:cNvPicPr>
            <a:picLocks noChangeAspect="1"/>
          </p:cNvPicPr>
          <p:nvPr/>
        </p:nvPicPr>
        <p:blipFill>
          <a:blip r:embed="rId2"/>
          <a:stretch>
            <a:fillRect/>
          </a:stretch>
        </p:blipFill>
        <p:spPr>
          <a:xfrm>
            <a:off x="-36512" y="-26465"/>
            <a:ext cx="2968602" cy="4391569"/>
          </a:xfrm>
          <a:prstGeom prst="rect">
            <a:avLst/>
          </a:prstGeom>
        </p:spPr>
      </p:pic>
      <p:pic>
        <p:nvPicPr>
          <p:cNvPr id="5" name="Picture 4"/>
          <p:cNvPicPr>
            <a:picLocks noChangeAspect="1"/>
          </p:cNvPicPr>
          <p:nvPr/>
        </p:nvPicPr>
        <p:blipFill>
          <a:blip r:embed="rId3"/>
          <a:stretch>
            <a:fillRect/>
          </a:stretch>
        </p:blipFill>
        <p:spPr>
          <a:xfrm>
            <a:off x="2871217" y="-25364"/>
            <a:ext cx="2950835" cy="3598380"/>
          </a:xfrm>
          <a:prstGeom prst="rect">
            <a:avLst/>
          </a:prstGeom>
        </p:spPr>
      </p:pic>
      <p:pic>
        <p:nvPicPr>
          <p:cNvPr id="8" name="Picture 7"/>
          <p:cNvPicPr>
            <a:picLocks noChangeAspect="1"/>
          </p:cNvPicPr>
          <p:nvPr/>
        </p:nvPicPr>
        <p:blipFill>
          <a:blip r:embed="rId4"/>
          <a:stretch>
            <a:fillRect/>
          </a:stretch>
        </p:blipFill>
        <p:spPr>
          <a:xfrm>
            <a:off x="2897601" y="3429000"/>
            <a:ext cx="2898535" cy="3520226"/>
          </a:xfrm>
          <a:prstGeom prst="rect">
            <a:avLst/>
          </a:prstGeom>
        </p:spPr>
      </p:pic>
      <p:pic>
        <p:nvPicPr>
          <p:cNvPr id="9" name="Picture 8"/>
          <p:cNvPicPr>
            <a:picLocks noChangeAspect="1"/>
          </p:cNvPicPr>
          <p:nvPr/>
        </p:nvPicPr>
        <p:blipFill>
          <a:blip r:embed="rId5"/>
          <a:stretch>
            <a:fillRect/>
          </a:stretch>
        </p:blipFill>
        <p:spPr>
          <a:xfrm>
            <a:off x="0" y="4365104"/>
            <a:ext cx="2821114" cy="2492896"/>
          </a:xfrm>
          <a:prstGeom prst="rect">
            <a:avLst/>
          </a:prstGeom>
        </p:spPr>
      </p:pic>
    </p:spTree>
    <p:extLst>
      <p:ext uri="{BB962C8B-B14F-4D97-AF65-F5344CB8AC3E}">
        <p14:creationId xmlns:p14="http://schemas.microsoft.com/office/powerpoint/2010/main" val="39695655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a:t>
            </a:r>
            <a:r>
              <a:rPr lang="en-US" dirty="0" smtClean="0"/>
              <a:t>Workshops</a:t>
            </a:r>
            <a:endParaRPr lang="en-US" dirty="0"/>
          </a:p>
        </p:txBody>
      </p:sp>
      <p:sp>
        <p:nvSpPr>
          <p:cNvPr id="3" name="Content Placeholder 2"/>
          <p:cNvSpPr>
            <a:spLocks noGrp="1"/>
          </p:cNvSpPr>
          <p:nvPr>
            <p:ph idx="1"/>
          </p:nvPr>
        </p:nvSpPr>
        <p:spPr>
          <a:xfrm>
            <a:off x="333375" y="1600200"/>
            <a:ext cx="4314825" cy="5141168"/>
          </a:xfrm>
        </p:spPr>
        <p:txBody>
          <a:bodyPr>
            <a:normAutofit fontScale="92500" lnSpcReduction="20000"/>
          </a:bodyPr>
          <a:lstStyle/>
          <a:p>
            <a:r>
              <a:rPr lang="en-US" dirty="0" smtClean="0"/>
              <a:t>Flagship Collaborations Workshop</a:t>
            </a:r>
          </a:p>
          <a:p>
            <a:pPr lvl="1"/>
            <a:r>
              <a:rPr lang="en-US" dirty="0" smtClean="0"/>
              <a:t>Un-conference</a:t>
            </a:r>
          </a:p>
          <a:p>
            <a:pPr lvl="1"/>
            <a:r>
              <a:rPr lang="en-US" dirty="0" smtClean="0"/>
              <a:t>Lightning talks, discussions, </a:t>
            </a:r>
            <a:r>
              <a:rPr lang="en-US" dirty="0" err="1" smtClean="0"/>
              <a:t>hackathon</a:t>
            </a:r>
            <a:endParaRPr lang="en-US" dirty="0" smtClean="0"/>
          </a:p>
          <a:p>
            <a:pPr lvl="1"/>
            <a:r>
              <a:rPr lang="en-US" dirty="0" smtClean="0"/>
              <a:t>From ideas to implementation</a:t>
            </a:r>
            <a:endParaRPr lang="en-US" dirty="0" smtClean="0"/>
          </a:p>
          <a:p>
            <a:r>
              <a:rPr lang="en-US" dirty="0" smtClean="0"/>
              <a:t>Topic specific workshops</a:t>
            </a:r>
          </a:p>
          <a:p>
            <a:pPr lvl="1"/>
            <a:r>
              <a:rPr lang="en-US" dirty="0" smtClean="0"/>
              <a:t>IP and Licensing</a:t>
            </a:r>
          </a:p>
          <a:p>
            <a:pPr lvl="1"/>
            <a:r>
              <a:rPr lang="en-US" dirty="0" smtClean="0"/>
              <a:t>Medical data</a:t>
            </a:r>
          </a:p>
          <a:p>
            <a:r>
              <a:rPr lang="en-US" dirty="0" smtClean="0"/>
              <a:t>International WSSSPE series</a:t>
            </a:r>
            <a:endParaRPr lang="en-US" dirty="0" smtClean="0"/>
          </a:p>
          <a:p>
            <a:pPr lvl="1"/>
            <a:endParaRPr lang="en-US" dirty="0" smtClean="0"/>
          </a:p>
          <a:p>
            <a:pPr lvl="1"/>
            <a:endParaRPr lang="en-US" dirty="0" smtClean="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88024" y="4407299"/>
            <a:ext cx="4019182" cy="190911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5519" y="1772816"/>
            <a:ext cx="3968441" cy="2232248"/>
          </a:xfrm>
          <a:prstGeom prst="rect">
            <a:avLst/>
          </a:prstGeom>
        </p:spPr>
      </p:pic>
      <p:pic>
        <p:nvPicPr>
          <p:cNvPr id="10" name="Picture 9"/>
          <p:cNvPicPr>
            <a:picLocks noChangeAspect="1"/>
          </p:cNvPicPr>
          <p:nvPr/>
        </p:nvPicPr>
        <p:blipFill>
          <a:blip r:embed="rId4"/>
          <a:stretch>
            <a:fillRect/>
          </a:stretch>
        </p:blipFill>
        <p:spPr>
          <a:xfrm>
            <a:off x="8026400" y="6464300"/>
            <a:ext cx="1117600" cy="393700"/>
          </a:xfrm>
          <a:prstGeom prst="rect">
            <a:avLst/>
          </a:prstGeom>
        </p:spPr>
      </p:pic>
    </p:spTree>
    <p:extLst>
      <p:ext uri="{BB962C8B-B14F-4D97-AF65-F5344CB8AC3E}">
        <p14:creationId xmlns:p14="http://schemas.microsoft.com/office/powerpoint/2010/main" val="4117252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 of Open </a:t>
            </a:r>
            <a:br>
              <a:rPr lang="en-US" dirty="0" smtClean="0"/>
            </a:br>
            <a:r>
              <a:rPr lang="en-US" dirty="0" smtClean="0"/>
              <a:t>Research Software</a:t>
            </a:r>
            <a:endParaRPr lang="en-US" dirty="0"/>
          </a:p>
        </p:txBody>
      </p:sp>
      <p:pic>
        <p:nvPicPr>
          <p:cNvPr id="3" name="Picture 2"/>
          <p:cNvPicPr>
            <a:picLocks noChangeAspect="1"/>
          </p:cNvPicPr>
          <p:nvPr/>
        </p:nvPicPr>
        <p:blipFill>
          <a:blip r:embed="rId3"/>
          <a:stretch>
            <a:fillRect/>
          </a:stretch>
        </p:blipFill>
        <p:spPr>
          <a:xfrm>
            <a:off x="660400" y="1524000"/>
            <a:ext cx="7797800" cy="4914900"/>
          </a:xfrm>
          <a:prstGeom prst="rect">
            <a:avLst/>
          </a:prstGeom>
        </p:spPr>
      </p:pic>
      <p:sp>
        <p:nvSpPr>
          <p:cNvPr id="4" name="TextBox 3"/>
          <p:cNvSpPr txBox="1"/>
          <p:nvPr/>
        </p:nvSpPr>
        <p:spPr>
          <a:xfrm>
            <a:off x="4114800" y="1535668"/>
            <a:ext cx="4143194" cy="369332"/>
          </a:xfrm>
          <a:prstGeom prst="rect">
            <a:avLst/>
          </a:prstGeom>
          <a:noFill/>
        </p:spPr>
        <p:txBody>
          <a:bodyPr wrap="none" rtlCol="0">
            <a:spAutoFit/>
          </a:bodyPr>
          <a:lstStyle/>
          <a:p>
            <a:r>
              <a:rPr lang="en-US" dirty="0" smtClean="0"/>
              <a:t>http://</a:t>
            </a:r>
            <a:r>
              <a:rPr lang="en-US" dirty="0" err="1" smtClean="0"/>
              <a:t>openresearchsoftware.metajnl.com</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3429000"/>
            <a:ext cx="4572000" cy="3429000"/>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0" y="0"/>
            <a:ext cx="0" cy="68580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0" y="3429000"/>
            <a:ext cx="9144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064895" y="2512786"/>
            <a:ext cx="3014211" cy="1750786"/>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6" name="TextBox 65"/>
          <p:cNvSpPr txBox="1"/>
          <p:nvPr/>
        </p:nvSpPr>
        <p:spPr>
          <a:xfrm>
            <a:off x="63497" y="18060"/>
            <a:ext cx="1804100" cy="584776"/>
          </a:xfrm>
          <a:prstGeom prst="rect">
            <a:avLst/>
          </a:prstGeom>
          <a:noFill/>
        </p:spPr>
        <p:txBody>
          <a:bodyPr wrap="none" rtlCol="0">
            <a:spAutoFit/>
          </a:bodyPr>
          <a:lstStyle/>
          <a:p>
            <a:pPr defTabSz="457200"/>
            <a:r>
              <a:rPr lang="en-US" sz="3200" dirty="0" smtClean="0">
                <a:solidFill>
                  <a:srgbClr val="FF0000"/>
                </a:solidFill>
                <a:latin typeface="Helvetica"/>
                <a:cs typeface="Helvetica"/>
              </a:rPr>
              <a:t>Software</a:t>
            </a:r>
            <a:endParaRPr lang="en-US" sz="2400" dirty="0">
              <a:solidFill>
                <a:srgbClr val="FFFFFF"/>
              </a:solidFill>
              <a:latin typeface="Helvetica"/>
              <a:cs typeface="Helvetica"/>
            </a:endParaRPr>
          </a:p>
        </p:txBody>
      </p:sp>
      <p:sp>
        <p:nvSpPr>
          <p:cNvPr id="67" name="TextBox 66"/>
          <p:cNvSpPr txBox="1"/>
          <p:nvPr/>
        </p:nvSpPr>
        <p:spPr>
          <a:xfrm>
            <a:off x="103170" y="6207984"/>
            <a:ext cx="1287532" cy="584776"/>
          </a:xfrm>
          <a:prstGeom prst="rect">
            <a:avLst/>
          </a:prstGeom>
          <a:noFill/>
        </p:spPr>
        <p:txBody>
          <a:bodyPr wrap="none" rtlCol="0" anchor="b">
            <a:spAutoFit/>
          </a:bodyPr>
          <a:lstStyle/>
          <a:p>
            <a:pPr defTabSz="457200"/>
            <a:r>
              <a:rPr lang="en-US" sz="3200" dirty="0" smtClean="0">
                <a:solidFill>
                  <a:srgbClr val="FF0000"/>
                </a:solidFill>
                <a:latin typeface="Helvetica"/>
                <a:cs typeface="Helvetica"/>
              </a:rPr>
              <a:t>Policy</a:t>
            </a:r>
            <a:r>
              <a:rPr lang="en-US" sz="2400" dirty="0" smtClean="0">
                <a:solidFill>
                  <a:srgbClr val="FFFFFF"/>
                </a:solidFill>
                <a:latin typeface="Helvetica"/>
                <a:cs typeface="Helvetica"/>
              </a:rPr>
              <a:t> </a:t>
            </a:r>
            <a:endParaRPr lang="en-US" sz="2400" dirty="0">
              <a:solidFill>
                <a:srgbClr val="FFFFFF"/>
              </a:solidFill>
              <a:latin typeface="Helvetica"/>
              <a:cs typeface="Helvetica"/>
            </a:endParaRPr>
          </a:p>
        </p:txBody>
      </p:sp>
      <p:sp>
        <p:nvSpPr>
          <p:cNvPr id="68" name="TextBox 67"/>
          <p:cNvSpPr txBox="1"/>
          <p:nvPr/>
        </p:nvSpPr>
        <p:spPr>
          <a:xfrm>
            <a:off x="7491785" y="20858"/>
            <a:ext cx="1652215" cy="584776"/>
          </a:xfrm>
          <a:prstGeom prst="rect">
            <a:avLst/>
          </a:prstGeom>
          <a:noFill/>
        </p:spPr>
        <p:txBody>
          <a:bodyPr wrap="none" rtlCol="0">
            <a:spAutoFit/>
          </a:bodyPr>
          <a:lstStyle/>
          <a:p>
            <a:pPr algn="r" defTabSz="457200"/>
            <a:r>
              <a:rPr lang="en-US" sz="3200" dirty="0" smtClean="0">
                <a:solidFill>
                  <a:srgbClr val="FF0000"/>
                </a:solidFill>
                <a:latin typeface="Helvetica"/>
                <a:cs typeface="Helvetica"/>
              </a:rPr>
              <a:t>Training</a:t>
            </a:r>
            <a:endParaRPr lang="en-US" sz="2800" dirty="0">
              <a:solidFill>
                <a:srgbClr val="FFFFFF"/>
              </a:solidFill>
              <a:latin typeface="Helvetica"/>
              <a:cs typeface="Helvetica"/>
            </a:endParaRPr>
          </a:p>
        </p:txBody>
      </p:sp>
      <p:sp>
        <p:nvSpPr>
          <p:cNvPr id="69" name="TextBox 68"/>
          <p:cNvSpPr txBox="1"/>
          <p:nvPr/>
        </p:nvSpPr>
        <p:spPr>
          <a:xfrm>
            <a:off x="6859947" y="6217055"/>
            <a:ext cx="2274982" cy="584776"/>
          </a:xfrm>
          <a:prstGeom prst="rect">
            <a:avLst/>
          </a:prstGeom>
          <a:noFill/>
        </p:spPr>
        <p:txBody>
          <a:bodyPr wrap="none" rtlCol="0" anchor="b">
            <a:spAutoFit/>
          </a:bodyPr>
          <a:lstStyle/>
          <a:p>
            <a:pPr algn="r" defTabSz="457200"/>
            <a:r>
              <a:rPr lang="en-US" sz="3200" dirty="0" smtClean="0">
                <a:solidFill>
                  <a:srgbClr val="FF0000"/>
                </a:solidFill>
                <a:latin typeface="Helvetica"/>
                <a:cs typeface="Helvetica"/>
              </a:rPr>
              <a:t>Community</a:t>
            </a:r>
            <a:endParaRPr lang="en-US" sz="3200" dirty="0">
              <a:solidFill>
                <a:srgbClr val="FFFFFF"/>
              </a:solidFill>
              <a:latin typeface="Helvetica"/>
              <a:cs typeface="Helvetica"/>
            </a:endParaRPr>
          </a:p>
        </p:txBody>
      </p:sp>
      <p:sp>
        <p:nvSpPr>
          <p:cNvPr id="70" name="TextBox 69"/>
          <p:cNvSpPr txBox="1"/>
          <p:nvPr/>
        </p:nvSpPr>
        <p:spPr>
          <a:xfrm>
            <a:off x="3625403" y="2605116"/>
            <a:ext cx="1872628" cy="584776"/>
          </a:xfrm>
          <a:prstGeom prst="rect">
            <a:avLst/>
          </a:prstGeom>
          <a:noFill/>
        </p:spPr>
        <p:txBody>
          <a:bodyPr wrap="none" rtlCol="0" anchor="t">
            <a:spAutoFit/>
          </a:bodyPr>
          <a:lstStyle/>
          <a:p>
            <a:pPr algn="ctr" defTabSz="457200"/>
            <a:r>
              <a:rPr lang="en-US" sz="3200" dirty="0" smtClean="0">
                <a:solidFill>
                  <a:srgbClr val="FF0000"/>
                </a:solidFill>
                <a:latin typeface="Helvetica"/>
                <a:cs typeface="Helvetica"/>
              </a:rPr>
              <a:t>Outreach</a:t>
            </a:r>
            <a:endParaRPr lang="en-US" sz="3200" dirty="0">
              <a:solidFill>
                <a:srgbClr val="FF0000"/>
              </a:solidFill>
              <a:latin typeface="Helvetica"/>
              <a:cs typeface="Helvetica"/>
            </a:endParaRPr>
          </a:p>
        </p:txBody>
      </p:sp>
      <p:sp>
        <p:nvSpPr>
          <p:cNvPr id="71" name="TextBox 70"/>
          <p:cNvSpPr txBox="1"/>
          <p:nvPr/>
        </p:nvSpPr>
        <p:spPr>
          <a:xfrm>
            <a:off x="4941786" y="525210"/>
            <a:ext cx="3896987"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Delivering essential software skills to researchers via CDTs, institutions &amp; doctoral schools</a:t>
            </a:r>
            <a:endParaRPr lang="en-US" sz="2000" dirty="0">
              <a:solidFill>
                <a:prstClr val="white"/>
              </a:solidFill>
              <a:latin typeface="Helvetica Light"/>
              <a:cs typeface="Helvetica Light"/>
            </a:endParaRPr>
          </a:p>
        </p:txBody>
      </p:sp>
      <p:sp>
        <p:nvSpPr>
          <p:cNvPr id="72" name="TextBox 71"/>
          <p:cNvSpPr txBox="1"/>
          <p:nvPr/>
        </p:nvSpPr>
        <p:spPr>
          <a:xfrm>
            <a:off x="246841" y="525210"/>
            <a:ext cx="3896987"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Helping the community to develop software that meets the needs of reliable, reproducible, and reusable research</a:t>
            </a:r>
            <a:endParaRPr lang="en-US" sz="2000" dirty="0">
              <a:solidFill>
                <a:prstClr val="white"/>
              </a:solidFill>
              <a:latin typeface="Helvetica Light"/>
              <a:cs typeface="Helvetica Light"/>
            </a:endParaRPr>
          </a:p>
        </p:txBody>
      </p:sp>
      <p:sp>
        <p:nvSpPr>
          <p:cNvPr id="73" name="TextBox 72"/>
          <p:cNvSpPr txBox="1"/>
          <p:nvPr/>
        </p:nvSpPr>
        <p:spPr>
          <a:xfrm>
            <a:off x="29043" y="3606276"/>
            <a:ext cx="2999190"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Collecting </a:t>
            </a:r>
            <a:r>
              <a:rPr lang="en-US" sz="2000" dirty="0">
                <a:solidFill>
                  <a:prstClr val="white"/>
                </a:solidFill>
                <a:latin typeface="Helvetica Light"/>
                <a:cs typeface="Helvetica Light"/>
              </a:rPr>
              <a:t>evidence </a:t>
            </a:r>
            <a:r>
              <a:rPr lang="en-US" sz="2000" dirty="0" smtClean="0">
                <a:solidFill>
                  <a:prstClr val="white"/>
                </a:solidFill>
                <a:latin typeface="Helvetica Light"/>
                <a:cs typeface="Helvetica Light"/>
              </a:rP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on </a:t>
            </a:r>
            <a:r>
              <a:rPr lang="en-US" sz="2000" dirty="0">
                <a:solidFill>
                  <a:prstClr val="white"/>
                </a:solidFill>
                <a:latin typeface="Helvetica Light"/>
                <a:cs typeface="Helvetica Light"/>
              </a:rPr>
              <a:t>the community’s software use &amp;</a:t>
            </a:r>
            <a:r>
              <a:rPr lang="en-US" sz="2000" dirty="0" smtClean="0">
                <a:solidFill>
                  <a:prstClr val="white"/>
                </a:solidFill>
                <a:latin typeface="Helvetica Light"/>
                <a:cs typeface="Helvetica Light"/>
              </a:rPr>
              <a:t> </a:t>
            </a:r>
            <a:r>
              <a:rPr lang="en-US" sz="2000" dirty="0">
                <a:solidFill>
                  <a:prstClr val="white"/>
                </a:solidFill>
                <a:latin typeface="Helvetica Light"/>
                <a:cs typeface="Helvetica Light"/>
              </a:rPr>
              <a:t>sharing </a:t>
            </a:r>
            <a:r>
              <a:rPr lang="en-US" sz="2000" dirty="0" smtClean="0">
                <a:solidFill>
                  <a:prstClr val="white"/>
                </a:solidFill>
                <a:latin typeface="Helvetica Light"/>
                <a:cs typeface="Helvetica Light"/>
              </a:rPr>
              <a:t>with stakeholders</a:t>
            </a:r>
            <a:endParaRPr lang="en-US" sz="2000" dirty="0">
              <a:solidFill>
                <a:prstClr val="white"/>
              </a:solidFill>
              <a:latin typeface="Helvetica Light"/>
              <a:cs typeface="Helvetica Light"/>
            </a:endParaRPr>
          </a:p>
        </p:txBody>
      </p:sp>
      <p:sp>
        <p:nvSpPr>
          <p:cNvPr id="74" name="TextBox 73"/>
          <p:cNvSpPr txBox="1"/>
          <p:nvPr/>
        </p:nvSpPr>
        <p:spPr>
          <a:xfrm>
            <a:off x="6141058" y="3606276"/>
            <a:ext cx="2956655"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Bringing together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the right people to understand and address topical issues </a:t>
            </a:r>
            <a:endParaRPr lang="en-US" sz="2000" dirty="0">
              <a:solidFill>
                <a:prstClr val="white"/>
              </a:solidFill>
              <a:latin typeface="Helvetica Light"/>
              <a:cs typeface="Helvetica Light"/>
            </a:endParaRPr>
          </a:p>
        </p:txBody>
      </p:sp>
      <p:sp>
        <p:nvSpPr>
          <p:cNvPr id="75" name="TextBox 74"/>
          <p:cNvSpPr txBox="1"/>
          <p:nvPr/>
        </p:nvSpPr>
        <p:spPr>
          <a:xfrm>
            <a:off x="3064895" y="3109967"/>
            <a:ext cx="3014211"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Exploiting our platform to enable engagement, delivery &amp; uptake</a:t>
            </a:r>
            <a:endParaRPr lang="en-US" sz="2000" dirty="0">
              <a:solidFill>
                <a:prstClr val="white"/>
              </a:solidFill>
              <a:latin typeface="Helvetica Light"/>
              <a:cs typeface="Helvetica Light"/>
            </a:endParaRPr>
          </a:p>
        </p:txBody>
      </p:sp>
      <p:pic>
        <p:nvPicPr>
          <p:cNvPr id="76" name="Picture 7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1594" y="5146574"/>
            <a:ext cx="1869894" cy="1603374"/>
          </a:xfrm>
          <a:prstGeom prst="rect">
            <a:avLst/>
          </a:prstGeom>
        </p:spPr>
      </p:pic>
      <p:pic>
        <p:nvPicPr>
          <p:cNvPr id="77" name="Picture 7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4968" y="1848650"/>
            <a:ext cx="2646255" cy="1394958"/>
          </a:xfrm>
          <a:prstGeom prst="rect">
            <a:avLst/>
          </a:prstGeom>
        </p:spPr>
      </p:pic>
      <p:pic>
        <p:nvPicPr>
          <p:cNvPr id="78" name="Picture 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0905" y="2219739"/>
            <a:ext cx="1297328" cy="946574"/>
          </a:xfrm>
          <a:prstGeom prst="rect">
            <a:avLst/>
          </a:prstGeom>
        </p:spPr>
      </p:pic>
      <p:pic>
        <p:nvPicPr>
          <p:cNvPr id="79" name="Picture 7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88407" y="5146574"/>
            <a:ext cx="2462815" cy="1169839"/>
          </a:xfrm>
          <a:prstGeom prst="rect">
            <a:avLst/>
          </a:prstGeom>
        </p:spPr>
      </p:pic>
      <p:pic>
        <p:nvPicPr>
          <p:cNvPr id="80" name="Content Placeholder 5" descr="ER1brite-tube.png"/>
          <p:cNvPicPr>
            <a:picLocks noChangeAspect="1"/>
          </p:cNvPicPr>
          <p:nvPr/>
        </p:nvPicPr>
        <p:blipFill>
          <a:blip r:embed="rId7" cstate="screen">
            <a:extLst>
              <a:ext uri="{28A0092B-C50C-407E-A947-70E740481C1C}">
                <a14:useLocalDpi xmlns:a14="http://schemas.microsoft.com/office/drawing/2010/main"/>
              </a:ext>
            </a:extLst>
          </a:blip>
          <a:srcRect t="-9452" b="-9452"/>
          <a:stretch>
            <a:fillRect/>
          </a:stretch>
        </p:blipFill>
        <p:spPr>
          <a:xfrm>
            <a:off x="1177209" y="2142366"/>
            <a:ext cx="1013223" cy="1101241"/>
          </a:xfrm>
          <a:prstGeom prst="rect">
            <a:avLst/>
          </a:prstGeom>
        </p:spPr>
      </p:pic>
      <p:pic>
        <p:nvPicPr>
          <p:cNvPr id="81" name="Picture 80" descr="Slide3.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497" y="2219739"/>
            <a:ext cx="1141526" cy="946574"/>
          </a:xfrm>
          <a:prstGeom prst="rect">
            <a:avLst/>
          </a:prstGeom>
        </p:spPr>
      </p:pic>
      <p:grpSp>
        <p:nvGrpSpPr>
          <p:cNvPr id="82" name="Group 81"/>
          <p:cNvGrpSpPr/>
          <p:nvPr/>
        </p:nvGrpSpPr>
        <p:grpSpPr>
          <a:xfrm>
            <a:off x="4696230" y="5146575"/>
            <a:ext cx="1608737" cy="1603374"/>
            <a:chOff x="9458730" y="3182874"/>
            <a:chExt cx="3810000" cy="3797300"/>
          </a:xfrm>
        </p:grpSpPr>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1430" y="3182874"/>
              <a:ext cx="1905000" cy="1905000"/>
            </a:xfrm>
            <a:prstGeom prst="rect">
              <a:avLst/>
            </a:prstGeom>
          </p:spPr>
        </p:pic>
        <p:pic>
          <p:nvPicPr>
            <p:cNvPr id="84" name="Picture 8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3730" y="5075174"/>
              <a:ext cx="1905000" cy="1905000"/>
            </a:xfrm>
            <a:prstGeom prst="rect">
              <a:avLst/>
            </a:prstGeom>
          </p:spPr>
        </p:pic>
        <p:pic>
          <p:nvPicPr>
            <p:cNvPr id="85" name="Pictur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376430" y="3182874"/>
              <a:ext cx="1892300" cy="1892300"/>
            </a:xfrm>
            <a:prstGeom prst="rect">
              <a:avLst/>
            </a:prstGeom>
          </p:spPr>
        </p:pic>
        <p:pic>
          <p:nvPicPr>
            <p:cNvPr id="86" name="Picture 8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58730" y="5075174"/>
              <a:ext cx="1905000" cy="1905000"/>
            </a:xfrm>
            <a:prstGeom prst="rect">
              <a:avLst/>
            </a:prstGeom>
          </p:spPr>
        </p:pic>
      </p:grpSp>
      <p:pic>
        <p:nvPicPr>
          <p:cNvPr id="87" name="Picture 86" descr="Percentage_software_analysis_back bg _clear.pn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46667" y="5140540"/>
            <a:ext cx="1738520" cy="1170962"/>
          </a:xfrm>
          <a:prstGeom prst="rect">
            <a:avLst/>
          </a:prstGeom>
        </p:spPr>
      </p:pic>
    </p:spTree>
    <p:extLst>
      <p:ext uri="{BB962C8B-B14F-4D97-AF65-F5344CB8AC3E}">
        <p14:creationId xmlns:p14="http://schemas.microsoft.com/office/powerpoint/2010/main" val="14263154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Creating a training community</a:t>
            </a:r>
            <a:endParaRPr lang="en-US" dirty="0"/>
          </a:p>
        </p:txBody>
      </p:sp>
      <p:sp>
        <p:nvSpPr>
          <p:cNvPr id="4" name="Content Placeholder 3"/>
          <p:cNvSpPr>
            <a:spLocks noGrp="1"/>
          </p:cNvSpPr>
          <p:nvPr>
            <p:ph idx="1"/>
          </p:nvPr>
        </p:nvSpPr>
        <p:spPr>
          <a:xfrm>
            <a:off x="333375" y="1600200"/>
            <a:ext cx="3476625" cy="4525963"/>
          </a:xfrm>
        </p:spPr>
        <p:txBody>
          <a:bodyPr/>
          <a:lstStyle/>
          <a:p>
            <a:r>
              <a:rPr lang="en-US" dirty="0" smtClean="0"/>
              <a:t>Bringing together 39+ </a:t>
            </a:r>
            <a:r>
              <a:rPr lang="en-US" dirty="0" err="1" smtClean="0"/>
              <a:t>organisations</a:t>
            </a:r>
            <a:r>
              <a:rPr lang="en-US" dirty="0" smtClean="0"/>
              <a:t> with interest in </a:t>
            </a:r>
            <a:r>
              <a:rPr lang="en-US" dirty="0" err="1" smtClean="0"/>
              <a:t>e</a:t>
            </a:r>
            <a:r>
              <a:rPr lang="en-US" dirty="0" smtClean="0"/>
              <a:t>-Infrastructure training</a:t>
            </a:r>
          </a:p>
          <a:p>
            <a:r>
              <a:rPr lang="en-US" dirty="0" smtClean="0"/>
              <a:t>Raising issues and enablers with RCUK, BIS</a:t>
            </a:r>
          </a:p>
          <a:p>
            <a:endParaRPr lang="en-US" dirty="0"/>
          </a:p>
        </p:txBody>
      </p:sp>
      <p:grpSp>
        <p:nvGrpSpPr>
          <p:cNvPr id="7" name="Group 6"/>
          <p:cNvGrpSpPr/>
          <p:nvPr/>
        </p:nvGrpSpPr>
        <p:grpSpPr>
          <a:xfrm>
            <a:off x="3949700" y="1447800"/>
            <a:ext cx="5041900" cy="5181600"/>
            <a:chOff x="3873500" y="1447800"/>
            <a:chExt cx="5041900" cy="518160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873500" y="1447800"/>
              <a:ext cx="5041900" cy="51054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873500" y="2184400"/>
              <a:ext cx="5041900" cy="4445000"/>
            </a:xfrm>
            <a:prstGeom prst="rect">
              <a:avLst/>
            </a:prstGeom>
          </p:spPr>
        </p:pic>
      </p:grpSp>
      <p:sp>
        <p:nvSpPr>
          <p:cNvPr id="8" name="TextBox 7"/>
          <p:cNvSpPr txBox="1"/>
          <p:nvPr/>
        </p:nvSpPr>
        <p:spPr>
          <a:xfrm>
            <a:off x="381000" y="6019800"/>
            <a:ext cx="4419600" cy="369332"/>
          </a:xfrm>
          <a:prstGeom prst="rect">
            <a:avLst/>
          </a:prstGeom>
          <a:noFill/>
        </p:spPr>
        <p:txBody>
          <a:bodyPr wrap="square" rtlCol="0">
            <a:spAutoFit/>
          </a:bodyPr>
          <a:lstStyle/>
          <a:p>
            <a:r>
              <a:rPr lang="en-US" b="1" dirty="0" err="1" smtClean="0">
                <a:solidFill>
                  <a:srgbClr val="FF0000"/>
                </a:solidFill>
              </a:rPr>
              <a:t>software.ac.uk</a:t>
            </a:r>
            <a:r>
              <a:rPr lang="en-US" b="1" dirty="0" smtClean="0">
                <a:solidFill>
                  <a:srgbClr val="FF0000"/>
                </a:solidFill>
              </a:rPr>
              <a:t>/policy</a:t>
            </a:r>
            <a:endParaRPr lang="en-US" b="1" dirty="0">
              <a:solidFill>
                <a:srgbClr val="FF0000"/>
              </a:solidFill>
            </a:endParaRPr>
          </a:p>
        </p:txBody>
      </p:sp>
      <p:pic>
        <p:nvPicPr>
          <p:cNvPr id="9" name="Picture 8"/>
          <p:cNvPicPr>
            <a:picLocks noChangeAspect="1"/>
          </p:cNvPicPr>
          <p:nvPr/>
        </p:nvPicPr>
        <p:blipFill>
          <a:blip r:embed="rId4"/>
          <a:stretch>
            <a:fillRect/>
          </a:stretch>
        </p:blipFill>
        <p:spPr>
          <a:xfrm>
            <a:off x="0" y="6464300"/>
            <a:ext cx="1117600" cy="393700"/>
          </a:xfrm>
          <a:prstGeom prst="rect">
            <a:avLst/>
          </a:prstGeom>
        </p:spPr>
      </p:pic>
    </p:spTree>
    <p:extLst>
      <p:ext uri="{BB962C8B-B14F-4D97-AF65-F5344CB8AC3E}">
        <p14:creationId xmlns:p14="http://schemas.microsoft.com/office/powerpoint/2010/main" val="23750570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Campaigning for careers</a:t>
            </a:r>
            <a:endParaRPr lang="en-US" dirty="0"/>
          </a:p>
        </p:txBody>
      </p:sp>
      <p:pic>
        <p:nvPicPr>
          <p:cNvPr id="5" name="Picture 4" descr="CapturFiles_3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1600" y="2209800"/>
            <a:ext cx="6172200" cy="3602475"/>
          </a:xfrm>
          <a:prstGeom prst="rect">
            <a:avLst/>
          </a:prstGeom>
          <a:scene3d>
            <a:camera prst="isometricOffAxis2Right">
              <a:rot lat="1080000" lon="17760000" rev="0"/>
            </a:camera>
            <a:lightRig rig="threePt" dir="t"/>
          </a:scene3d>
        </p:spPr>
      </p:pic>
      <p:pic>
        <p:nvPicPr>
          <p:cNvPr id="11" name="Picture 10" descr="CapturFiles_35.png"/>
          <p:cNvPicPr>
            <a:picLocks noChangeAspect="1"/>
          </p:cNvPicPr>
          <p:nvPr/>
        </p:nvPicPr>
        <p:blipFill>
          <a:blip r:embed="rId3"/>
          <a:stretch>
            <a:fillRect/>
          </a:stretch>
        </p:blipFill>
        <p:spPr>
          <a:xfrm>
            <a:off x="228600" y="2156022"/>
            <a:ext cx="5181600" cy="3863777"/>
          </a:xfrm>
          <a:prstGeom prst="rect">
            <a:avLst/>
          </a:prstGeom>
          <a:scene3d>
            <a:camera prst="isometricOffAxis2Right">
              <a:rot lat="1080000" lon="17760000" rev="0"/>
            </a:camera>
            <a:lightRig rig="threePt" dir="t"/>
          </a:scene3d>
        </p:spPr>
      </p:pic>
      <p:pic>
        <p:nvPicPr>
          <p:cNvPr id="6" name="Picture 5" descr="CapturFiles_34.png"/>
          <p:cNvPicPr>
            <a:picLocks noChangeAspect="1"/>
          </p:cNvPicPr>
          <p:nvPr/>
        </p:nvPicPr>
        <p:blipFill>
          <a:blip r:embed="rId4"/>
          <a:stretch>
            <a:fillRect/>
          </a:stretch>
        </p:blipFill>
        <p:spPr>
          <a:xfrm>
            <a:off x="1600199" y="2209800"/>
            <a:ext cx="6189147" cy="3588000"/>
          </a:xfrm>
          <a:prstGeom prst="rect">
            <a:avLst/>
          </a:prstGeom>
          <a:scene3d>
            <a:camera prst="isometricOffAxis2Right">
              <a:rot lat="1080000" lon="17760000" rev="0"/>
            </a:camera>
            <a:lightRig rig="threePt" dir="t"/>
          </a:scene3d>
        </p:spPr>
      </p:pic>
      <p:pic>
        <p:nvPicPr>
          <p:cNvPr id="14" name="Picture 13" descr="CapturFiles_38.png"/>
          <p:cNvPicPr>
            <a:picLocks noChangeAspect="1"/>
          </p:cNvPicPr>
          <p:nvPr/>
        </p:nvPicPr>
        <p:blipFill>
          <a:blip r:embed="rId5"/>
          <a:stretch>
            <a:fillRect/>
          </a:stretch>
        </p:blipFill>
        <p:spPr>
          <a:xfrm>
            <a:off x="3152676" y="2209800"/>
            <a:ext cx="6296124" cy="3617455"/>
          </a:xfrm>
          <a:prstGeom prst="rect">
            <a:avLst/>
          </a:prstGeom>
          <a:scene3d>
            <a:camera prst="isometricOffAxis2Right">
              <a:rot lat="1080000" lon="17760000" rev="0"/>
            </a:camera>
            <a:lightRig rig="threePt" dir="t"/>
          </a:scene3d>
        </p:spPr>
      </p:pic>
      <p:pic>
        <p:nvPicPr>
          <p:cNvPr id="12" name="Picture 11" descr="CapturFiles_36.png"/>
          <p:cNvPicPr>
            <a:picLocks noChangeAspect="1"/>
          </p:cNvPicPr>
          <p:nvPr/>
        </p:nvPicPr>
        <p:blipFill>
          <a:blip r:embed="rId6"/>
          <a:stretch>
            <a:fillRect/>
          </a:stretch>
        </p:blipFill>
        <p:spPr>
          <a:xfrm>
            <a:off x="4953001" y="2087712"/>
            <a:ext cx="5257800" cy="3846647"/>
          </a:xfrm>
          <a:prstGeom prst="rect">
            <a:avLst/>
          </a:prstGeom>
          <a:scene3d>
            <a:camera prst="isometricOffAxis2Right">
              <a:rot lat="1080000" lon="17760000" rev="0"/>
            </a:camera>
            <a:lightRig rig="threePt" dir="t"/>
          </a:scene3d>
        </p:spPr>
      </p:pic>
      <p:sp>
        <p:nvSpPr>
          <p:cNvPr id="8" name="TextBox 7"/>
          <p:cNvSpPr txBox="1"/>
          <p:nvPr/>
        </p:nvSpPr>
        <p:spPr>
          <a:xfrm>
            <a:off x="4648200" y="6412468"/>
            <a:ext cx="4419600" cy="369332"/>
          </a:xfrm>
          <a:prstGeom prst="rect">
            <a:avLst/>
          </a:prstGeom>
          <a:noFill/>
        </p:spPr>
        <p:txBody>
          <a:bodyPr wrap="square" rtlCol="0">
            <a:spAutoFit/>
          </a:bodyPr>
          <a:lstStyle/>
          <a:p>
            <a:pPr algn="r"/>
            <a:r>
              <a:rPr lang="en-US" b="1" dirty="0" err="1" smtClean="0">
                <a:solidFill>
                  <a:srgbClr val="FF0000"/>
                </a:solidFill>
              </a:rPr>
              <a:t>software.ac.uk</a:t>
            </a:r>
            <a:r>
              <a:rPr lang="en-US" b="1" dirty="0" smtClean="0">
                <a:solidFill>
                  <a:srgbClr val="FF0000"/>
                </a:solidFill>
              </a:rPr>
              <a:t>/policy</a:t>
            </a:r>
            <a:endParaRPr lang="en-US" b="1" dirty="0">
              <a:solidFill>
                <a:srgbClr val="FF0000"/>
              </a:solidFill>
            </a:endParaRPr>
          </a:p>
        </p:txBody>
      </p:sp>
      <p:pic>
        <p:nvPicPr>
          <p:cNvPr id="9" name="Picture 8"/>
          <p:cNvPicPr>
            <a:picLocks noChangeAspect="1"/>
          </p:cNvPicPr>
          <p:nvPr/>
        </p:nvPicPr>
        <p:blipFill>
          <a:blip r:embed="rId7"/>
          <a:stretch>
            <a:fillRect/>
          </a:stretch>
        </p:blipFill>
        <p:spPr>
          <a:xfrm>
            <a:off x="-4767" y="6491684"/>
            <a:ext cx="1117600" cy="393700"/>
          </a:xfrm>
          <a:prstGeom prst="rect">
            <a:avLst/>
          </a:prstGeom>
        </p:spPr>
      </p:pic>
    </p:spTree>
    <p:extLst>
      <p:ext uri="{BB962C8B-B14F-4D97-AF65-F5344CB8AC3E}">
        <p14:creationId xmlns:p14="http://schemas.microsoft.com/office/powerpoint/2010/main" val="4911636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Paths in UK</a:t>
            </a:r>
            <a:endParaRPr lang="en-US" dirty="0"/>
          </a:p>
        </p:txBody>
      </p:sp>
      <p:pic>
        <p:nvPicPr>
          <p:cNvPr id="3" name="Picture 2"/>
          <p:cNvPicPr>
            <a:picLocks noChangeAspect="1"/>
          </p:cNvPicPr>
          <p:nvPr/>
        </p:nvPicPr>
        <p:blipFill>
          <a:blip r:embed="rId2"/>
          <a:stretch>
            <a:fillRect/>
          </a:stretch>
        </p:blipFill>
        <p:spPr>
          <a:xfrm>
            <a:off x="0" y="0"/>
            <a:ext cx="9144000" cy="6847760"/>
          </a:xfrm>
          <a:prstGeom prst="rect">
            <a:avLst/>
          </a:prstGeom>
        </p:spPr>
      </p:pic>
      <p:sp>
        <p:nvSpPr>
          <p:cNvPr id="4" name="TextBox 3"/>
          <p:cNvSpPr txBox="1"/>
          <p:nvPr/>
        </p:nvSpPr>
        <p:spPr>
          <a:xfrm>
            <a:off x="1539985" y="42446"/>
            <a:ext cx="2879615" cy="338554"/>
          </a:xfrm>
          <a:prstGeom prst="rect">
            <a:avLst/>
          </a:prstGeom>
          <a:solidFill>
            <a:schemeClr val="bg1"/>
          </a:solidFill>
        </p:spPr>
        <p:txBody>
          <a:bodyPr wrap="none" rtlCol="0">
            <a:spAutoFit/>
          </a:bodyPr>
          <a:lstStyle/>
          <a:p>
            <a:r>
              <a:rPr lang="en-US" sz="1600" dirty="0" smtClean="0"/>
              <a:t>Careers outside academic sector</a:t>
            </a:r>
            <a:endParaRPr lang="en-US" sz="1600" dirty="0"/>
          </a:p>
        </p:txBody>
      </p:sp>
      <p:sp>
        <p:nvSpPr>
          <p:cNvPr id="5" name="TextBox 4"/>
          <p:cNvSpPr txBox="1"/>
          <p:nvPr/>
        </p:nvSpPr>
        <p:spPr>
          <a:xfrm>
            <a:off x="7162800" y="304800"/>
            <a:ext cx="1766028" cy="830997"/>
          </a:xfrm>
          <a:prstGeom prst="rect">
            <a:avLst/>
          </a:prstGeom>
          <a:solidFill>
            <a:schemeClr val="bg1"/>
          </a:solidFill>
        </p:spPr>
        <p:txBody>
          <a:bodyPr wrap="none" rtlCol="0">
            <a:spAutoFit/>
          </a:bodyPr>
          <a:lstStyle/>
          <a:p>
            <a:r>
              <a:rPr lang="en-US" sz="1600" dirty="0" smtClean="0"/>
              <a:t>Non-university</a:t>
            </a:r>
          </a:p>
          <a:p>
            <a:r>
              <a:rPr lang="en-US" sz="1600" dirty="0" smtClean="0"/>
              <a:t>Research (industry,</a:t>
            </a:r>
            <a:br>
              <a:rPr lang="en-US" sz="1600" dirty="0" smtClean="0"/>
            </a:br>
            <a:r>
              <a:rPr lang="en-US" sz="1600" dirty="0" smtClean="0"/>
              <a:t>government etc.)</a:t>
            </a:r>
            <a:endParaRPr lang="en-US" sz="1600" dirty="0"/>
          </a:p>
        </p:txBody>
      </p:sp>
      <p:sp>
        <p:nvSpPr>
          <p:cNvPr id="6" name="TextBox 5"/>
          <p:cNvSpPr txBox="1"/>
          <p:nvPr/>
        </p:nvSpPr>
        <p:spPr>
          <a:xfrm>
            <a:off x="7567469" y="5943600"/>
            <a:ext cx="966931" cy="338554"/>
          </a:xfrm>
          <a:prstGeom prst="rect">
            <a:avLst/>
          </a:prstGeom>
          <a:solidFill>
            <a:schemeClr val="bg1"/>
          </a:solidFill>
        </p:spPr>
        <p:txBody>
          <a:bodyPr wrap="none" rtlCol="0">
            <a:spAutoFit/>
          </a:bodyPr>
          <a:lstStyle/>
          <a:p>
            <a:r>
              <a:rPr lang="en-US" sz="1600" dirty="0" smtClean="0"/>
              <a:t>Professor</a:t>
            </a:r>
            <a:endParaRPr lang="en-US" sz="1600" dirty="0"/>
          </a:p>
        </p:txBody>
      </p:sp>
      <p:sp>
        <p:nvSpPr>
          <p:cNvPr id="7" name="TextBox 6"/>
          <p:cNvSpPr txBox="1"/>
          <p:nvPr/>
        </p:nvSpPr>
        <p:spPr>
          <a:xfrm>
            <a:off x="5036324" y="5943600"/>
            <a:ext cx="1364476" cy="584776"/>
          </a:xfrm>
          <a:prstGeom prst="rect">
            <a:avLst/>
          </a:prstGeom>
          <a:solidFill>
            <a:schemeClr val="bg1"/>
          </a:solidFill>
        </p:spPr>
        <p:txBody>
          <a:bodyPr wrap="none" rtlCol="0">
            <a:spAutoFit/>
          </a:bodyPr>
          <a:lstStyle/>
          <a:p>
            <a:pPr algn="ctr"/>
            <a:r>
              <a:rPr lang="en-US" sz="1600" dirty="0" smtClean="0"/>
              <a:t>Permanent</a:t>
            </a:r>
            <a:br>
              <a:rPr lang="en-US" sz="1600" dirty="0" smtClean="0"/>
            </a:br>
            <a:r>
              <a:rPr lang="en-US" sz="1600" dirty="0" smtClean="0"/>
              <a:t>Research Staff </a:t>
            </a:r>
            <a:endParaRPr lang="en-US" sz="1600" dirty="0"/>
          </a:p>
        </p:txBody>
      </p:sp>
      <p:sp>
        <p:nvSpPr>
          <p:cNvPr id="8" name="TextBox 7"/>
          <p:cNvSpPr txBox="1"/>
          <p:nvPr/>
        </p:nvSpPr>
        <p:spPr>
          <a:xfrm>
            <a:off x="2315351" y="5943600"/>
            <a:ext cx="1189849" cy="584776"/>
          </a:xfrm>
          <a:prstGeom prst="rect">
            <a:avLst/>
          </a:prstGeom>
          <a:solidFill>
            <a:schemeClr val="bg1"/>
          </a:solidFill>
        </p:spPr>
        <p:txBody>
          <a:bodyPr wrap="none" rtlCol="0">
            <a:spAutoFit/>
          </a:bodyPr>
          <a:lstStyle/>
          <a:p>
            <a:pPr algn="ctr"/>
            <a:r>
              <a:rPr lang="en-US" sz="1600" dirty="0" smtClean="0"/>
              <a:t>Early Career</a:t>
            </a:r>
          </a:p>
          <a:p>
            <a:pPr algn="ctr"/>
            <a:r>
              <a:rPr lang="en-US" sz="1600" dirty="0" smtClean="0"/>
              <a:t>Research</a:t>
            </a:r>
            <a:endParaRPr lang="en-US" sz="1600" dirty="0"/>
          </a:p>
        </p:txBody>
      </p:sp>
      <p:sp>
        <p:nvSpPr>
          <p:cNvPr id="9" name="TextBox 8"/>
          <p:cNvSpPr txBox="1"/>
          <p:nvPr/>
        </p:nvSpPr>
        <p:spPr>
          <a:xfrm rot="16200000">
            <a:off x="-433446" y="4290954"/>
            <a:ext cx="1290337" cy="338554"/>
          </a:xfrm>
          <a:prstGeom prst="rect">
            <a:avLst/>
          </a:prstGeom>
          <a:solidFill>
            <a:schemeClr val="bg1"/>
          </a:solidFill>
        </p:spPr>
        <p:txBody>
          <a:bodyPr wrap="none" rtlCol="0">
            <a:spAutoFit/>
          </a:bodyPr>
          <a:lstStyle/>
          <a:p>
            <a:pPr algn="ctr"/>
            <a:r>
              <a:rPr lang="en-US" sz="1600" dirty="0" smtClean="0"/>
              <a:t>PhD students</a:t>
            </a:r>
            <a:endParaRPr lang="en-US" sz="1600" dirty="0"/>
          </a:p>
        </p:txBody>
      </p:sp>
      <p:sp>
        <p:nvSpPr>
          <p:cNvPr id="10" name="TextBox 9"/>
          <p:cNvSpPr txBox="1"/>
          <p:nvPr/>
        </p:nvSpPr>
        <p:spPr>
          <a:xfrm>
            <a:off x="1143000" y="6553200"/>
            <a:ext cx="7979042" cy="276999"/>
          </a:xfrm>
          <a:prstGeom prst="rect">
            <a:avLst/>
          </a:prstGeom>
          <a:noFill/>
        </p:spPr>
        <p:txBody>
          <a:bodyPr wrap="none" rtlCol="0">
            <a:spAutoFit/>
          </a:bodyPr>
          <a:lstStyle/>
          <a:p>
            <a:r>
              <a:rPr lang="en-US" sz="1200" i="1" dirty="0" smtClean="0"/>
              <a:t>Source: The Scientific Century, Royal Society, 2010 (revised to reflect first stage clarification from “What Do PhD’s Do?” study)</a:t>
            </a:r>
            <a:endParaRPr lang="en-US" sz="1200" i="1" dirty="0"/>
          </a:p>
        </p:txBody>
      </p:sp>
      <p:sp>
        <p:nvSpPr>
          <p:cNvPr id="11" name="TextBox 10"/>
          <p:cNvSpPr txBox="1"/>
          <p:nvPr/>
        </p:nvSpPr>
        <p:spPr>
          <a:xfrm>
            <a:off x="6553200" y="1143000"/>
            <a:ext cx="2483296" cy="3046988"/>
          </a:xfrm>
          <a:prstGeom prst="rect">
            <a:avLst/>
          </a:prstGeom>
          <a:solidFill>
            <a:schemeClr val="bg1">
              <a:alpha val="71000"/>
            </a:schemeClr>
          </a:solidFill>
        </p:spPr>
        <p:txBody>
          <a:bodyPr wrap="square" rtlCol="0">
            <a:spAutoFit/>
          </a:bodyPr>
          <a:lstStyle/>
          <a:p>
            <a:pPr algn="r"/>
            <a:r>
              <a:rPr lang="en-US" sz="4800" dirty="0" smtClean="0">
                <a:solidFill>
                  <a:srgbClr val="FF0000"/>
                </a:solidFill>
                <a:effectLst>
                  <a:outerShdw blurRad="50800" dist="38100" dir="2700000" algn="tl" rotWithShape="0">
                    <a:prstClr val="black">
                      <a:alpha val="40000"/>
                    </a:prstClr>
                  </a:outerShdw>
                </a:effectLst>
                <a:latin typeface="+mj-lt"/>
              </a:rPr>
              <a:t>UK STEM graduate career paths</a:t>
            </a:r>
            <a:endParaRPr lang="en-US" sz="4800" dirty="0">
              <a:solidFill>
                <a:srgbClr val="FF0000"/>
              </a:solidFill>
              <a:effectLst>
                <a:outerShdw blurRad="50800" dist="38100" dir="2700000" algn="tl" rotWithShape="0">
                  <a:prstClr val="black">
                    <a:alpha val="40000"/>
                  </a:prstClr>
                </a:outerShdw>
              </a:effectLst>
              <a:latin typeface="+mj-lt"/>
            </a:endParaRPr>
          </a:p>
        </p:txBody>
      </p:sp>
      <p:sp>
        <p:nvSpPr>
          <p:cNvPr id="12" name="Right Arrow 11"/>
          <p:cNvSpPr/>
          <p:nvPr/>
        </p:nvSpPr>
        <p:spPr>
          <a:xfrm rot="9026765">
            <a:off x="6295682" y="4766731"/>
            <a:ext cx="9906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05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Software Engineer</a:t>
            </a:r>
            <a:endParaRPr lang="en-US" dirty="0"/>
          </a:p>
        </p:txBody>
      </p:sp>
      <p:pic>
        <p:nvPicPr>
          <p:cNvPr id="3" name="Picture 2"/>
          <p:cNvPicPr>
            <a:picLocks noChangeAspect="1"/>
          </p:cNvPicPr>
          <p:nvPr/>
        </p:nvPicPr>
        <p:blipFill>
          <a:blip r:embed="rId2"/>
          <a:stretch>
            <a:fillRect/>
          </a:stretch>
        </p:blipFill>
        <p:spPr>
          <a:xfrm>
            <a:off x="0" y="0"/>
            <a:ext cx="9144000" cy="6516669"/>
          </a:xfrm>
          <a:prstGeom prst="rect">
            <a:avLst/>
          </a:prstGeom>
        </p:spPr>
      </p:pic>
      <p:sp>
        <p:nvSpPr>
          <p:cNvPr id="4" name="TextBox 3"/>
          <p:cNvSpPr txBox="1"/>
          <p:nvPr/>
        </p:nvSpPr>
        <p:spPr>
          <a:xfrm>
            <a:off x="0" y="5638800"/>
            <a:ext cx="9144000" cy="461665"/>
          </a:xfrm>
          <a:prstGeom prst="rect">
            <a:avLst/>
          </a:prstGeom>
          <a:noFill/>
        </p:spPr>
        <p:txBody>
          <a:bodyPr wrap="square" rtlCol="0">
            <a:spAutoFit/>
          </a:bodyPr>
          <a:lstStyle/>
          <a:p>
            <a:pPr algn="ctr"/>
            <a:r>
              <a:rPr lang="en-US" sz="2400" b="1" dirty="0" smtClean="0">
                <a:solidFill>
                  <a:srgbClr val="FF0000"/>
                </a:solidFill>
              </a:rPr>
              <a:t>Join the RSE community at http://</a:t>
            </a:r>
            <a:r>
              <a:rPr lang="en-US" sz="2400" b="1" dirty="0" err="1" smtClean="0">
                <a:solidFill>
                  <a:srgbClr val="FF0000"/>
                </a:solidFill>
              </a:rPr>
              <a:t>www.rse.ac.uk</a:t>
            </a:r>
            <a:r>
              <a:rPr lang="en-US" sz="2400" b="1" dirty="0" smtClean="0">
                <a:solidFill>
                  <a:srgbClr val="FF0000"/>
                </a:solidFill>
              </a:rPr>
              <a:t>/</a:t>
            </a:r>
            <a:endParaRPr lang="en-US" sz="1600" b="1" dirty="0">
              <a:solidFill>
                <a:srgbClr val="FF0000"/>
              </a:solidFill>
            </a:endParaRPr>
          </a:p>
        </p:txBody>
      </p:sp>
    </p:spTree>
    <p:extLst>
      <p:ext uri="{BB962C8B-B14F-4D97-AF65-F5344CB8AC3E}">
        <p14:creationId xmlns:p14="http://schemas.microsoft.com/office/powerpoint/2010/main" val="7381604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Software isn’t special, </a:t>
            </a:r>
            <a:br>
              <a:rPr lang="en-US" dirty="0" smtClean="0"/>
            </a:br>
            <a:r>
              <a:rPr lang="en-US" dirty="0" smtClean="0"/>
              <a:t>it’s mainstream</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367" y="1510004"/>
            <a:ext cx="9722735" cy="3743766"/>
          </a:xfrm>
          <a:prstGeom prst="rect">
            <a:avLst/>
          </a:prstGeom>
        </p:spPr>
      </p:pic>
      <p:pic>
        <p:nvPicPr>
          <p:cNvPr id="7" name="Picture 6"/>
          <p:cNvPicPr>
            <a:picLocks noChangeAspect="1"/>
          </p:cNvPicPr>
          <p:nvPr/>
        </p:nvPicPr>
        <p:blipFill>
          <a:blip r:embed="rId4"/>
          <a:stretch>
            <a:fillRect/>
          </a:stretch>
        </p:blipFill>
        <p:spPr>
          <a:xfrm>
            <a:off x="8026400" y="6464300"/>
            <a:ext cx="1117600" cy="393700"/>
          </a:xfrm>
          <a:prstGeom prst="rect">
            <a:avLst/>
          </a:prstGeom>
        </p:spPr>
      </p:pic>
      <p:sp>
        <p:nvSpPr>
          <p:cNvPr id="8" name="TextBox 7"/>
          <p:cNvSpPr txBox="1"/>
          <p:nvPr/>
        </p:nvSpPr>
        <p:spPr>
          <a:xfrm>
            <a:off x="6413226" y="3172478"/>
            <a:ext cx="1248659" cy="830997"/>
          </a:xfrm>
          <a:prstGeom prst="rect">
            <a:avLst/>
          </a:prstGeom>
          <a:noFill/>
        </p:spPr>
        <p:txBody>
          <a:bodyPr wrap="none" rtlCol="0">
            <a:spAutoFit/>
          </a:bodyPr>
          <a:lstStyle/>
          <a:p>
            <a:r>
              <a:rPr lang="en-US" sz="4800" dirty="0" smtClean="0"/>
              <a:t>69%</a:t>
            </a:r>
            <a:endParaRPr lang="en-US" sz="4800" dirty="0"/>
          </a:p>
        </p:txBody>
      </p:sp>
      <p:sp>
        <p:nvSpPr>
          <p:cNvPr id="9" name="TextBox 8"/>
          <p:cNvSpPr txBox="1"/>
          <p:nvPr/>
        </p:nvSpPr>
        <p:spPr>
          <a:xfrm>
            <a:off x="1533455" y="3068960"/>
            <a:ext cx="1248659" cy="830997"/>
          </a:xfrm>
          <a:prstGeom prst="rect">
            <a:avLst/>
          </a:prstGeom>
          <a:noFill/>
        </p:spPr>
        <p:txBody>
          <a:bodyPr wrap="none" rtlCol="0">
            <a:spAutoFit/>
          </a:bodyPr>
          <a:lstStyle/>
          <a:p>
            <a:r>
              <a:rPr lang="en-US" sz="4800" dirty="0" smtClean="0"/>
              <a:t>92%</a:t>
            </a:r>
            <a:endParaRPr lang="en-US" sz="4800" dirty="0"/>
          </a:p>
        </p:txBody>
      </p:sp>
      <p:sp>
        <p:nvSpPr>
          <p:cNvPr id="10" name="TextBox 9"/>
          <p:cNvSpPr txBox="1"/>
          <p:nvPr/>
        </p:nvSpPr>
        <p:spPr>
          <a:xfrm>
            <a:off x="99781" y="5733256"/>
            <a:ext cx="8941143" cy="954107"/>
          </a:xfrm>
          <a:prstGeom prst="rect">
            <a:avLst/>
          </a:prstGeom>
          <a:noFill/>
        </p:spPr>
        <p:txBody>
          <a:bodyPr wrap="square" rtlCol="0">
            <a:spAutoFit/>
          </a:bodyPr>
          <a:lstStyle/>
          <a:p>
            <a:r>
              <a:rPr lang="en-US" sz="1400" i="1" dirty="0" smtClean="0">
                <a:latin typeface="Helvetica Light"/>
                <a:cs typeface="Helvetica Light"/>
              </a:rPr>
              <a:t>Survey of researchers from 15 Russell Group </a:t>
            </a:r>
            <a:r>
              <a:rPr lang="en-US" sz="1400" i="1" dirty="0" err="1" smtClean="0">
                <a:latin typeface="Helvetica Light"/>
                <a:cs typeface="Helvetica Light"/>
              </a:rPr>
              <a:t>unis</a:t>
            </a:r>
            <a:r>
              <a:rPr lang="en-US" sz="1400" i="1" dirty="0" smtClean="0">
                <a:latin typeface="Helvetica Light"/>
                <a:cs typeface="Helvetica Light"/>
              </a:rPr>
              <a:t> conducted by SSI between Aug- Oct 2014. </a:t>
            </a:r>
            <a:br>
              <a:rPr lang="en-US" sz="1400" i="1" dirty="0" smtClean="0">
                <a:latin typeface="Helvetica Light"/>
                <a:cs typeface="Helvetica Light"/>
              </a:rPr>
            </a:br>
            <a:r>
              <a:rPr lang="en-US" sz="1400" i="1" dirty="0" smtClean="0">
                <a:latin typeface="Helvetica Light"/>
                <a:cs typeface="Helvetica Light"/>
              </a:rPr>
              <a:t>406 respondents covering representative range of funders, discipline and seniority. </a:t>
            </a:r>
          </a:p>
          <a:p>
            <a:r>
              <a:rPr lang="en-US" sz="1400" i="1" dirty="0">
                <a:latin typeface="Helvetica Light"/>
                <a:cs typeface="Helvetica Light"/>
              </a:rPr>
              <a:t>http://</a:t>
            </a:r>
            <a:r>
              <a:rPr lang="en-US" sz="1400" i="1" dirty="0" err="1">
                <a:latin typeface="Helvetica Light"/>
                <a:cs typeface="Helvetica Light"/>
              </a:rPr>
              <a:t>www.software.ac.uk</a:t>
            </a:r>
            <a:r>
              <a:rPr lang="en-US" sz="1400" i="1" dirty="0">
                <a:latin typeface="Helvetica Light"/>
                <a:cs typeface="Helvetica Light"/>
              </a:rPr>
              <a:t>/blog/2014-12-04-its-impossible-conduct-research-without-software-say-7-out-10-uk-researchers </a:t>
            </a:r>
          </a:p>
        </p:txBody>
      </p:sp>
    </p:spTree>
    <p:extLst>
      <p:ext uri="{BB962C8B-B14F-4D97-AF65-F5344CB8AC3E}">
        <p14:creationId xmlns:p14="http://schemas.microsoft.com/office/powerpoint/2010/main" val="33884977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572000" y="0"/>
            <a:ext cx="0" cy="68580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0" y="3429000"/>
            <a:ext cx="9144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064895" y="2512786"/>
            <a:ext cx="3014211" cy="1750786"/>
          </a:xfrm>
          <a:prstGeom prst="rect">
            <a:avLst/>
          </a:prstGeom>
          <a:solidFill>
            <a:schemeClr val="accent2">
              <a:lumMod val="75000"/>
            </a:schemeClr>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6" name="TextBox 65"/>
          <p:cNvSpPr txBox="1"/>
          <p:nvPr/>
        </p:nvSpPr>
        <p:spPr>
          <a:xfrm>
            <a:off x="63497" y="18060"/>
            <a:ext cx="1804100" cy="584776"/>
          </a:xfrm>
          <a:prstGeom prst="rect">
            <a:avLst/>
          </a:prstGeom>
          <a:noFill/>
        </p:spPr>
        <p:txBody>
          <a:bodyPr wrap="none" rtlCol="0">
            <a:spAutoFit/>
          </a:bodyPr>
          <a:lstStyle/>
          <a:p>
            <a:pPr defTabSz="457200"/>
            <a:r>
              <a:rPr lang="en-US" sz="3200" dirty="0" smtClean="0">
                <a:solidFill>
                  <a:srgbClr val="FF0000"/>
                </a:solidFill>
                <a:latin typeface="Helvetica"/>
                <a:cs typeface="Helvetica"/>
              </a:rPr>
              <a:t>Software</a:t>
            </a:r>
            <a:endParaRPr lang="en-US" sz="2400" dirty="0">
              <a:solidFill>
                <a:srgbClr val="FFFFFF"/>
              </a:solidFill>
              <a:latin typeface="Helvetica"/>
              <a:cs typeface="Helvetica"/>
            </a:endParaRPr>
          </a:p>
        </p:txBody>
      </p:sp>
      <p:sp>
        <p:nvSpPr>
          <p:cNvPr id="67" name="TextBox 66"/>
          <p:cNvSpPr txBox="1"/>
          <p:nvPr/>
        </p:nvSpPr>
        <p:spPr>
          <a:xfrm>
            <a:off x="103170" y="6207984"/>
            <a:ext cx="1287532" cy="584776"/>
          </a:xfrm>
          <a:prstGeom prst="rect">
            <a:avLst/>
          </a:prstGeom>
          <a:noFill/>
        </p:spPr>
        <p:txBody>
          <a:bodyPr wrap="none" rtlCol="0" anchor="b">
            <a:spAutoFit/>
          </a:bodyPr>
          <a:lstStyle/>
          <a:p>
            <a:pPr defTabSz="457200"/>
            <a:r>
              <a:rPr lang="en-US" sz="3200" dirty="0" smtClean="0">
                <a:solidFill>
                  <a:srgbClr val="FF0000"/>
                </a:solidFill>
                <a:latin typeface="Helvetica"/>
                <a:cs typeface="Helvetica"/>
              </a:rPr>
              <a:t>Policy</a:t>
            </a:r>
            <a:r>
              <a:rPr lang="en-US" sz="2400" dirty="0" smtClean="0">
                <a:solidFill>
                  <a:srgbClr val="FFFFFF"/>
                </a:solidFill>
                <a:latin typeface="Helvetica"/>
                <a:cs typeface="Helvetica"/>
              </a:rPr>
              <a:t> </a:t>
            </a:r>
            <a:endParaRPr lang="en-US" sz="2400" dirty="0">
              <a:solidFill>
                <a:srgbClr val="FFFFFF"/>
              </a:solidFill>
              <a:latin typeface="Helvetica"/>
              <a:cs typeface="Helvetica"/>
            </a:endParaRPr>
          </a:p>
        </p:txBody>
      </p:sp>
      <p:sp>
        <p:nvSpPr>
          <p:cNvPr id="68" name="TextBox 67"/>
          <p:cNvSpPr txBox="1"/>
          <p:nvPr/>
        </p:nvSpPr>
        <p:spPr>
          <a:xfrm>
            <a:off x="7491785" y="20858"/>
            <a:ext cx="1652215" cy="584776"/>
          </a:xfrm>
          <a:prstGeom prst="rect">
            <a:avLst/>
          </a:prstGeom>
          <a:noFill/>
        </p:spPr>
        <p:txBody>
          <a:bodyPr wrap="none" rtlCol="0">
            <a:spAutoFit/>
          </a:bodyPr>
          <a:lstStyle/>
          <a:p>
            <a:pPr algn="r" defTabSz="457200"/>
            <a:r>
              <a:rPr lang="en-US" sz="3200" dirty="0" smtClean="0">
                <a:solidFill>
                  <a:srgbClr val="FF0000"/>
                </a:solidFill>
                <a:latin typeface="Helvetica"/>
                <a:cs typeface="Helvetica"/>
              </a:rPr>
              <a:t>Training</a:t>
            </a:r>
            <a:endParaRPr lang="en-US" sz="2800" dirty="0">
              <a:solidFill>
                <a:srgbClr val="FFFFFF"/>
              </a:solidFill>
              <a:latin typeface="Helvetica"/>
              <a:cs typeface="Helvetica"/>
            </a:endParaRPr>
          </a:p>
        </p:txBody>
      </p:sp>
      <p:sp>
        <p:nvSpPr>
          <p:cNvPr id="69" name="TextBox 68"/>
          <p:cNvSpPr txBox="1"/>
          <p:nvPr/>
        </p:nvSpPr>
        <p:spPr>
          <a:xfrm>
            <a:off x="6859947" y="6217055"/>
            <a:ext cx="2274982" cy="584776"/>
          </a:xfrm>
          <a:prstGeom prst="rect">
            <a:avLst/>
          </a:prstGeom>
          <a:noFill/>
        </p:spPr>
        <p:txBody>
          <a:bodyPr wrap="none" rtlCol="0" anchor="b">
            <a:spAutoFit/>
          </a:bodyPr>
          <a:lstStyle/>
          <a:p>
            <a:pPr algn="r" defTabSz="457200"/>
            <a:r>
              <a:rPr lang="en-US" sz="3200" dirty="0" smtClean="0">
                <a:solidFill>
                  <a:srgbClr val="FF0000"/>
                </a:solidFill>
                <a:latin typeface="Helvetica"/>
                <a:cs typeface="Helvetica"/>
              </a:rPr>
              <a:t>Community</a:t>
            </a:r>
            <a:endParaRPr lang="en-US" sz="3200" dirty="0">
              <a:solidFill>
                <a:srgbClr val="FFFFFF"/>
              </a:solidFill>
              <a:latin typeface="Helvetica"/>
              <a:cs typeface="Helvetica"/>
            </a:endParaRPr>
          </a:p>
        </p:txBody>
      </p:sp>
      <p:sp>
        <p:nvSpPr>
          <p:cNvPr id="70" name="TextBox 69"/>
          <p:cNvSpPr txBox="1"/>
          <p:nvPr/>
        </p:nvSpPr>
        <p:spPr>
          <a:xfrm>
            <a:off x="3625403" y="2605116"/>
            <a:ext cx="1872628" cy="584776"/>
          </a:xfrm>
          <a:prstGeom prst="rect">
            <a:avLst/>
          </a:prstGeom>
          <a:noFill/>
        </p:spPr>
        <p:txBody>
          <a:bodyPr wrap="none" rtlCol="0" anchor="t">
            <a:spAutoFit/>
          </a:bodyPr>
          <a:lstStyle/>
          <a:p>
            <a:pPr algn="ctr" defTabSz="457200"/>
            <a:r>
              <a:rPr lang="en-US" sz="3200" dirty="0" smtClean="0">
                <a:solidFill>
                  <a:srgbClr val="FF0000"/>
                </a:solidFill>
                <a:latin typeface="Helvetica"/>
                <a:cs typeface="Helvetica"/>
              </a:rPr>
              <a:t>Outreach</a:t>
            </a:r>
            <a:endParaRPr lang="en-US" sz="3200" dirty="0">
              <a:solidFill>
                <a:srgbClr val="FF0000"/>
              </a:solidFill>
              <a:latin typeface="Helvetica"/>
              <a:cs typeface="Helvetica"/>
            </a:endParaRPr>
          </a:p>
        </p:txBody>
      </p:sp>
      <p:sp>
        <p:nvSpPr>
          <p:cNvPr id="71" name="TextBox 70"/>
          <p:cNvSpPr txBox="1"/>
          <p:nvPr/>
        </p:nvSpPr>
        <p:spPr>
          <a:xfrm>
            <a:off x="4941786" y="525210"/>
            <a:ext cx="3896987"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Delivering essential software skills to researchers via CDTs, institutions &amp; doctoral schools</a:t>
            </a:r>
            <a:endParaRPr lang="en-US" sz="2000" dirty="0">
              <a:solidFill>
                <a:prstClr val="white"/>
              </a:solidFill>
              <a:latin typeface="Helvetica Light"/>
              <a:cs typeface="Helvetica Light"/>
            </a:endParaRPr>
          </a:p>
        </p:txBody>
      </p:sp>
      <p:sp>
        <p:nvSpPr>
          <p:cNvPr id="72" name="TextBox 71"/>
          <p:cNvSpPr txBox="1"/>
          <p:nvPr/>
        </p:nvSpPr>
        <p:spPr>
          <a:xfrm>
            <a:off x="246841" y="525210"/>
            <a:ext cx="3896987"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Helping the community to develop software that meets the needs of reliable, reproducible, and reusable research</a:t>
            </a:r>
            <a:endParaRPr lang="en-US" sz="2000" dirty="0">
              <a:solidFill>
                <a:prstClr val="white"/>
              </a:solidFill>
              <a:latin typeface="Helvetica Light"/>
              <a:cs typeface="Helvetica Light"/>
            </a:endParaRPr>
          </a:p>
        </p:txBody>
      </p:sp>
      <p:sp>
        <p:nvSpPr>
          <p:cNvPr id="73" name="TextBox 72"/>
          <p:cNvSpPr txBox="1"/>
          <p:nvPr/>
        </p:nvSpPr>
        <p:spPr>
          <a:xfrm>
            <a:off x="29043" y="3606276"/>
            <a:ext cx="2999190"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Collecting </a:t>
            </a:r>
            <a:r>
              <a:rPr lang="en-US" sz="2000" dirty="0">
                <a:solidFill>
                  <a:prstClr val="white"/>
                </a:solidFill>
                <a:latin typeface="Helvetica Light"/>
                <a:cs typeface="Helvetica Light"/>
              </a:rPr>
              <a:t>evidence </a:t>
            </a:r>
            <a:r>
              <a:rPr lang="en-US" sz="2000" dirty="0" smtClean="0">
                <a:solidFill>
                  <a:prstClr val="white"/>
                </a:solidFill>
                <a:latin typeface="Helvetica Light"/>
                <a:cs typeface="Helvetica Light"/>
              </a:rP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on </a:t>
            </a:r>
            <a:r>
              <a:rPr lang="en-US" sz="2000" dirty="0">
                <a:solidFill>
                  <a:prstClr val="white"/>
                </a:solidFill>
                <a:latin typeface="Helvetica Light"/>
                <a:cs typeface="Helvetica Light"/>
              </a:rPr>
              <a:t>the community’s software use &amp;</a:t>
            </a:r>
            <a:r>
              <a:rPr lang="en-US" sz="2000" dirty="0" smtClean="0">
                <a:solidFill>
                  <a:prstClr val="white"/>
                </a:solidFill>
                <a:latin typeface="Helvetica Light"/>
                <a:cs typeface="Helvetica Light"/>
              </a:rPr>
              <a:t> </a:t>
            </a:r>
            <a:r>
              <a:rPr lang="en-US" sz="2000" dirty="0">
                <a:solidFill>
                  <a:prstClr val="white"/>
                </a:solidFill>
                <a:latin typeface="Helvetica Light"/>
                <a:cs typeface="Helvetica Light"/>
              </a:rPr>
              <a:t>sharing </a:t>
            </a:r>
            <a:r>
              <a:rPr lang="en-US" sz="2000" dirty="0" smtClean="0">
                <a:solidFill>
                  <a:prstClr val="white"/>
                </a:solidFill>
                <a:latin typeface="Helvetica Light"/>
                <a:cs typeface="Helvetica Light"/>
              </a:rPr>
              <a:t>with stakeholders</a:t>
            </a:r>
            <a:endParaRPr lang="en-US" sz="2000" dirty="0">
              <a:solidFill>
                <a:prstClr val="white"/>
              </a:solidFill>
              <a:latin typeface="Helvetica Light"/>
              <a:cs typeface="Helvetica Light"/>
            </a:endParaRPr>
          </a:p>
        </p:txBody>
      </p:sp>
      <p:sp>
        <p:nvSpPr>
          <p:cNvPr id="74" name="TextBox 73"/>
          <p:cNvSpPr txBox="1"/>
          <p:nvPr/>
        </p:nvSpPr>
        <p:spPr>
          <a:xfrm>
            <a:off x="6141058" y="3606276"/>
            <a:ext cx="2956655"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Bringing together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the right people to understand and address topical issues </a:t>
            </a:r>
            <a:endParaRPr lang="en-US" sz="2000" dirty="0">
              <a:solidFill>
                <a:prstClr val="white"/>
              </a:solidFill>
              <a:latin typeface="Helvetica Light"/>
              <a:cs typeface="Helvetica Light"/>
            </a:endParaRPr>
          </a:p>
        </p:txBody>
      </p:sp>
      <p:sp>
        <p:nvSpPr>
          <p:cNvPr id="75" name="TextBox 74"/>
          <p:cNvSpPr txBox="1"/>
          <p:nvPr/>
        </p:nvSpPr>
        <p:spPr>
          <a:xfrm>
            <a:off x="3064895" y="3109967"/>
            <a:ext cx="3014211"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Exploiting our platform to enable engagement, delivery &amp; uptake</a:t>
            </a:r>
            <a:endParaRPr lang="en-US" sz="2000" dirty="0">
              <a:solidFill>
                <a:prstClr val="white"/>
              </a:solidFill>
              <a:latin typeface="Helvetica Light"/>
              <a:cs typeface="Helvetica Light"/>
            </a:endParaRPr>
          </a:p>
        </p:txBody>
      </p:sp>
      <p:pic>
        <p:nvPicPr>
          <p:cNvPr id="76" name="Picture 7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1594" y="5146574"/>
            <a:ext cx="1869894" cy="1603374"/>
          </a:xfrm>
          <a:prstGeom prst="rect">
            <a:avLst/>
          </a:prstGeom>
        </p:spPr>
      </p:pic>
      <p:pic>
        <p:nvPicPr>
          <p:cNvPr id="77" name="Picture 7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4968" y="1848650"/>
            <a:ext cx="2646255" cy="1394958"/>
          </a:xfrm>
          <a:prstGeom prst="rect">
            <a:avLst/>
          </a:prstGeom>
        </p:spPr>
      </p:pic>
      <p:pic>
        <p:nvPicPr>
          <p:cNvPr id="78" name="Picture 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0905" y="2219739"/>
            <a:ext cx="1297328" cy="946574"/>
          </a:xfrm>
          <a:prstGeom prst="rect">
            <a:avLst/>
          </a:prstGeom>
        </p:spPr>
      </p:pic>
      <p:pic>
        <p:nvPicPr>
          <p:cNvPr id="79" name="Picture 7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88407" y="5146574"/>
            <a:ext cx="2462815" cy="1169839"/>
          </a:xfrm>
          <a:prstGeom prst="rect">
            <a:avLst/>
          </a:prstGeom>
        </p:spPr>
      </p:pic>
      <p:pic>
        <p:nvPicPr>
          <p:cNvPr id="80" name="Content Placeholder 5" descr="ER1brite-tube.png"/>
          <p:cNvPicPr>
            <a:picLocks noChangeAspect="1"/>
          </p:cNvPicPr>
          <p:nvPr/>
        </p:nvPicPr>
        <p:blipFill>
          <a:blip r:embed="rId7" cstate="screen">
            <a:extLst>
              <a:ext uri="{28A0092B-C50C-407E-A947-70E740481C1C}">
                <a14:useLocalDpi xmlns:a14="http://schemas.microsoft.com/office/drawing/2010/main"/>
              </a:ext>
            </a:extLst>
          </a:blip>
          <a:srcRect t="-9452" b="-9452"/>
          <a:stretch>
            <a:fillRect/>
          </a:stretch>
        </p:blipFill>
        <p:spPr>
          <a:xfrm>
            <a:off x="1177209" y="2142366"/>
            <a:ext cx="1013223" cy="1101241"/>
          </a:xfrm>
          <a:prstGeom prst="rect">
            <a:avLst/>
          </a:prstGeom>
        </p:spPr>
      </p:pic>
      <p:pic>
        <p:nvPicPr>
          <p:cNvPr id="81" name="Picture 80" descr="Slide3.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497" y="2219739"/>
            <a:ext cx="1141526" cy="946574"/>
          </a:xfrm>
          <a:prstGeom prst="rect">
            <a:avLst/>
          </a:prstGeom>
        </p:spPr>
      </p:pic>
      <p:grpSp>
        <p:nvGrpSpPr>
          <p:cNvPr id="82" name="Group 81"/>
          <p:cNvGrpSpPr/>
          <p:nvPr/>
        </p:nvGrpSpPr>
        <p:grpSpPr>
          <a:xfrm>
            <a:off x="4696230" y="5146575"/>
            <a:ext cx="1608737" cy="1603374"/>
            <a:chOff x="9458730" y="3182874"/>
            <a:chExt cx="3810000" cy="3797300"/>
          </a:xfrm>
        </p:grpSpPr>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1430" y="3182874"/>
              <a:ext cx="1905000" cy="1905000"/>
            </a:xfrm>
            <a:prstGeom prst="rect">
              <a:avLst/>
            </a:prstGeom>
          </p:spPr>
        </p:pic>
        <p:pic>
          <p:nvPicPr>
            <p:cNvPr id="84" name="Picture 8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3730" y="5075174"/>
              <a:ext cx="1905000" cy="1905000"/>
            </a:xfrm>
            <a:prstGeom prst="rect">
              <a:avLst/>
            </a:prstGeom>
          </p:spPr>
        </p:pic>
        <p:pic>
          <p:nvPicPr>
            <p:cNvPr id="85" name="Pictur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376430" y="3182874"/>
              <a:ext cx="1892300" cy="1892300"/>
            </a:xfrm>
            <a:prstGeom prst="rect">
              <a:avLst/>
            </a:prstGeom>
          </p:spPr>
        </p:pic>
        <p:pic>
          <p:nvPicPr>
            <p:cNvPr id="86" name="Picture 8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58730" y="5075174"/>
              <a:ext cx="1905000" cy="1905000"/>
            </a:xfrm>
            <a:prstGeom prst="rect">
              <a:avLst/>
            </a:prstGeom>
          </p:spPr>
        </p:pic>
      </p:grpSp>
      <p:pic>
        <p:nvPicPr>
          <p:cNvPr id="87" name="Picture 86" descr="Percentage_software_analysis_back bg _clear.pn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46667" y="5140540"/>
            <a:ext cx="1738520" cy="1170962"/>
          </a:xfrm>
          <a:prstGeom prst="rect">
            <a:avLst/>
          </a:prstGeom>
        </p:spPr>
      </p:pic>
    </p:spTree>
    <p:extLst>
      <p:ext uri="{BB962C8B-B14F-4D97-AF65-F5344CB8AC3E}">
        <p14:creationId xmlns:p14="http://schemas.microsoft.com/office/powerpoint/2010/main" val="7473244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SSI Website</a:t>
            </a:r>
            <a:endParaRPr lang="en-US" dirty="0"/>
          </a:p>
        </p:txBody>
      </p:sp>
      <p:pic>
        <p:nvPicPr>
          <p:cNvPr id="5" name="Picture 4"/>
          <p:cNvPicPr>
            <a:picLocks noChangeAspect="1"/>
          </p:cNvPicPr>
          <p:nvPr/>
        </p:nvPicPr>
        <p:blipFill>
          <a:blip r:embed="rId2"/>
          <a:stretch>
            <a:fillRect/>
          </a:stretch>
        </p:blipFill>
        <p:spPr>
          <a:xfrm>
            <a:off x="24947" y="6464300"/>
            <a:ext cx="1117600" cy="3937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2400" y="1524000"/>
            <a:ext cx="4453283" cy="48006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72000" y="1514717"/>
            <a:ext cx="4495800" cy="4886083"/>
          </a:xfrm>
          <a:prstGeom prst="rect">
            <a:avLst/>
          </a:prstGeom>
        </p:spPr>
      </p:pic>
      <p:sp>
        <p:nvSpPr>
          <p:cNvPr id="10" name="TextBox 9"/>
          <p:cNvSpPr txBox="1"/>
          <p:nvPr/>
        </p:nvSpPr>
        <p:spPr>
          <a:xfrm>
            <a:off x="152400" y="4953000"/>
            <a:ext cx="2895600" cy="1446550"/>
          </a:xfrm>
          <a:prstGeom prst="rect">
            <a:avLst/>
          </a:prstGeom>
          <a:noFill/>
        </p:spPr>
        <p:txBody>
          <a:bodyPr wrap="square" rtlCol="0">
            <a:spAutoFit/>
          </a:bodyPr>
          <a:lstStyle/>
          <a:p>
            <a:r>
              <a:rPr lang="en-US" sz="2400" b="1" dirty="0" smtClean="0">
                <a:solidFill>
                  <a:srgbClr val="FF0000"/>
                </a:solidFill>
              </a:rPr>
              <a:t>Disseminating best practice, gathering information</a:t>
            </a:r>
          </a:p>
          <a:p>
            <a:r>
              <a:rPr lang="en-US" sz="1600" b="1" dirty="0">
                <a:solidFill>
                  <a:srgbClr val="FF0000"/>
                </a:solidFill>
              </a:rPr>
              <a:t>2</a:t>
            </a:r>
            <a:r>
              <a:rPr lang="en-US" sz="1600" b="1" dirty="0" smtClean="0">
                <a:solidFill>
                  <a:srgbClr val="FF0000"/>
                </a:solidFill>
              </a:rPr>
              <a:t>0,000</a:t>
            </a:r>
            <a:r>
              <a:rPr lang="en-US" sz="1600" b="1" dirty="0" smtClean="0">
                <a:solidFill>
                  <a:srgbClr val="FF0000"/>
                </a:solidFill>
              </a:rPr>
              <a:t>+ unique visits/month</a:t>
            </a:r>
            <a:endParaRPr lang="en-US" sz="1600" b="1" dirty="0">
              <a:solidFill>
                <a:srgbClr val="FF0000"/>
              </a:solidFill>
            </a:endParaRPr>
          </a:p>
        </p:txBody>
      </p:sp>
    </p:spTree>
    <p:extLst>
      <p:ext uri="{BB962C8B-B14F-4D97-AF65-F5344CB8AC3E}">
        <p14:creationId xmlns:p14="http://schemas.microsoft.com/office/powerpoint/2010/main" val="2062731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Blog</a:t>
            </a:r>
            <a:endParaRPr lang="en-US" dirty="0"/>
          </a:p>
        </p:txBody>
      </p:sp>
      <p:sp>
        <p:nvSpPr>
          <p:cNvPr id="3" name="Content Placeholder 2"/>
          <p:cNvSpPr>
            <a:spLocks noGrp="1"/>
          </p:cNvSpPr>
          <p:nvPr>
            <p:ph idx="1"/>
          </p:nvPr>
        </p:nvSpPr>
        <p:spPr>
          <a:xfrm>
            <a:off x="333375" y="1600200"/>
            <a:ext cx="4314825" cy="5257800"/>
          </a:xfrm>
        </p:spPr>
        <p:txBody>
          <a:bodyPr>
            <a:normAutofit fontScale="85000" lnSpcReduction="20000"/>
          </a:bodyPr>
          <a:lstStyle/>
          <a:p>
            <a:r>
              <a:rPr lang="en-US" dirty="0" smtClean="0"/>
              <a:t>Articles on research software and related issues</a:t>
            </a:r>
          </a:p>
          <a:p>
            <a:pPr lvl="1"/>
            <a:r>
              <a:rPr lang="en-US" dirty="0" smtClean="0"/>
              <a:t>Ask the Institute</a:t>
            </a:r>
          </a:p>
          <a:p>
            <a:pPr lvl="1"/>
            <a:r>
              <a:rPr lang="en-US" dirty="0" smtClean="0"/>
              <a:t>A Day in the Software Life</a:t>
            </a:r>
          </a:p>
          <a:p>
            <a:pPr lvl="1"/>
            <a:r>
              <a:rPr lang="en-US" dirty="0" smtClean="0"/>
              <a:t>Heroes of Software Engineering</a:t>
            </a:r>
          </a:p>
          <a:p>
            <a:pPr lvl="1"/>
            <a:r>
              <a:rPr lang="en-US" dirty="0" smtClean="0"/>
              <a:t>Top Tips</a:t>
            </a:r>
          </a:p>
          <a:p>
            <a:pPr lvl="1"/>
            <a:r>
              <a:rPr lang="en-US" dirty="0" smtClean="0"/>
              <a:t>Women in Software</a:t>
            </a:r>
          </a:p>
          <a:p>
            <a:r>
              <a:rPr lang="en-US" dirty="0" smtClean="0"/>
              <a:t>150+ posts written by external contributors</a:t>
            </a:r>
          </a:p>
          <a:p>
            <a:pPr lvl="1"/>
            <a:r>
              <a:rPr lang="en-US" dirty="0" smtClean="0"/>
              <a:t>10</a:t>
            </a:r>
            <a:r>
              <a:rPr lang="en-US" dirty="0" smtClean="0"/>
              <a:t>,000</a:t>
            </a:r>
            <a:r>
              <a:rPr lang="en-US" dirty="0" smtClean="0"/>
              <a:t>+ unique </a:t>
            </a:r>
            <a:r>
              <a:rPr lang="en-US" dirty="0" err="1" smtClean="0"/>
              <a:t>pageviews</a:t>
            </a:r>
            <a:r>
              <a:rPr lang="en-US" dirty="0" smtClean="0"/>
              <a:t>/</a:t>
            </a:r>
            <a:r>
              <a:rPr lang="en-US" dirty="0" smtClean="0"/>
              <a:t>month</a:t>
            </a:r>
          </a:p>
          <a:p>
            <a:pPr lvl="1"/>
            <a:r>
              <a:rPr lang="en-US" dirty="0" smtClean="0"/>
              <a:t>Twitter, </a:t>
            </a:r>
            <a:r>
              <a:rPr lang="en-US" dirty="0" err="1" smtClean="0"/>
              <a:t>Reddit</a:t>
            </a:r>
            <a:endParaRPr lang="en-US" dirty="0" smtClean="0"/>
          </a:p>
          <a:p>
            <a:pPr lvl="1"/>
            <a:endParaRPr lang="en-US" dirty="0" smtClean="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4480240"/>
            <a:ext cx="4572000" cy="2377759"/>
          </a:xfrm>
          <a:prstGeom prst="rect">
            <a:avLst/>
          </a:prstGeom>
        </p:spPr>
      </p:pic>
      <p:pic>
        <p:nvPicPr>
          <p:cNvPr id="7" name="Picture 6"/>
          <p:cNvPicPr>
            <a:picLocks noChangeAspect="1"/>
          </p:cNvPicPr>
          <p:nvPr/>
        </p:nvPicPr>
        <p:blipFill>
          <a:blip r:embed="rId3"/>
          <a:stretch>
            <a:fillRect/>
          </a:stretch>
        </p:blipFill>
        <p:spPr>
          <a:xfrm>
            <a:off x="24947" y="6464300"/>
            <a:ext cx="1117600" cy="393700"/>
          </a:xfrm>
          <a:prstGeom prst="rect">
            <a:avLst/>
          </a:prstGeom>
        </p:spPr>
      </p:pic>
      <p:pic>
        <p:nvPicPr>
          <p:cNvPr id="8" name="Picture 7" descr="CapturFiles_15.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544221"/>
            <a:ext cx="4572000" cy="2875379"/>
          </a:xfrm>
          <a:prstGeom prst="rect">
            <a:avLst/>
          </a:prstGeom>
        </p:spPr>
      </p:pic>
    </p:spTree>
    <p:extLst>
      <p:ext uri="{BB962C8B-B14F-4D97-AF65-F5344CB8AC3E}">
        <p14:creationId xmlns:p14="http://schemas.microsoft.com/office/powerpoint/2010/main" val="28249705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6000" dirty="0" smtClean="0"/>
              <a:t>Support for </a:t>
            </a:r>
            <a:r>
              <a:rPr lang="en-US" sz="6000" i="1" dirty="0" smtClean="0"/>
              <a:t>research</a:t>
            </a:r>
            <a:r>
              <a:rPr lang="en-US" sz="6000" dirty="0" smtClean="0"/>
              <a:t> means support for </a:t>
            </a:r>
            <a:r>
              <a:rPr lang="en-US" sz="6000" i="1" dirty="0" smtClean="0"/>
              <a:t>software</a:t>
            </a:r>
            <a:r>
              <a:rPr lang="en-US" sz="6000" dirty="0" smtClean="0"/>
              <a:t>. </a:t>
            </a:r>
            <a:br>
              <a:rPr lang="en-US" sz="6000" dirty="0" smtClean="0"/>
            </a:br>
            <a:r>
              <a:rPr lang="en-US" sz="6000" dirty="0" smtClean="0"/>
              <a:t>Support for </a:t>
            </a:r>
            <a:r>
              <a:rPr lang="en-US" sz="6000" i="1" dirty="0" smtClean="0"/>
              <a:t>software</a:t>
            </a:r>
            <a:r>
              <a:rPr lang="en-US" sz="6000" dirty="0" smtClean="0"/>
              <a:t> means supporting the </a:t>
            </a:r>
            <a:r>
              <a:rPr lang="en-US" sz="6000" b="1" i="1" dirty="0" smtClean="0"/>
              <a:t>people</a:t>
            </a:r>
            <a:r>
              <a:rPr lang="en-US" sz="6000" dirty="0" smtClean="0"/>
              <a:t> using and developing it.</a:t>
            </a:r>
            <a:endParaRPr lang="en-US" dirty="0"/>
          </a:p>
        </p:txBody>
      </p:sp>
      <p:pic>
        <p:nvPicPr>
          <p:cNvPr id="3" name="Picture 2"/>
          <p:cNvPicPr>
            <a:picLocks noChangeAspect="1"/>
          </p:cNvPicPr>
          <p:nvPr/>
        </p:nvPicPr>
        <p:blipFill>
          <a:blip r:embed="rId3"/>
          <a:stretch>
            <a:fillRect/>
          </a:stretch>
        </p:blipFill>
        <p:spPr>
          <a:xfrm>
            <a:off x="8026400" y="6464300"/>
            <a:ext cx="1117600" cy="393700"/>
          </a:xfrm>
          <a:prstGeom prst="rect">
            <a:avLst/>
          </a:prstGeom>
        </p:spPr>
      </p:pic>
    </p:spTree>
    <p:extLst>
      <p:ext uri="{BB962C8B-B14F-4D97-AF65-F5344CB8AC3E}">
        <p14:creationId xmlns:p14="http://schemas.microsoft.com/office/powerpoint/2010/main" val="1657669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Find out more about the SSI</a:t>
            </a:r>
            <a:endParaRPr lang="en-US" dirty="0"/>
          </a:p>
        </p:txBody>
      </p:sp>
      <p:sp>
        <p:nvSpPr>
          <p:cNvPr id="2" name="Content Placeholder 1"/>
          <p:cNvSpPr>
            <a:spLocks noGrp="1"/>
          </p:cNvSpPr>
          <p:nvPr>
            <p:ph idx="1"/>
          </p:nvPr>
        </p:nvSpPr>
        <p:spPr>
          <a:xfrm>
            <a:off x="333375" y="1600200"/>
            <a:ext cx="8353425" cy="5029200"/>
          </a:xfrm>
        </p:spPr>
        <p:txBody>
          <a:bodyPr>
            <a:normAutofit fontScale="70000" lnSpcReduction="20000"/>
          </a:bodyPr>
          <a:lstStyle/>
          <a:p>
            <a:r>
              <a:rPr lang="en-US" dirty="0" smtClean="0"/>
              <a:t>Community Engagement (Lead: </a:t>
            </a:r>
            <a:r>
              <a:rPr lang="en-US" dirty="0" err="1" smtClean="0"/>
              <a:t>Shoaib</a:t>
            </a:r>
            <a:r>
              <a:rPr lang="en-US" dirty="0" smtClean="0"/>
              <a:t> Sufi)</a:t>
            </a:r>
          </a:p>
          <a:p>
            <a:pPr lvl="1"/>
            <a:r>
              <a:rPr lang="en-US" dirty="0" smtClean="0">
                <a:hlinkClick r:id="rId3"/>
              </a:rPr>
              <a:t>Fellowship Programme</a:t>
            </a:r>
            <a:endParaRPr lang="en-US" dirty="0" smtClean="0"/>
          </a:p>
          <a:p>
            <a:pPr lvl="1"/>
            <a:r>
              <a:rPr lang="en-US" dirty="0" smtClean="0">
                <a:hlinkClick r:id="rId4"/>
              </a:rPr>
              <a:t>Events and Workshops</a:t>
            </a:r>
            <a:endParaRPr lang="en-US" dirty="0" smtClean="0"/>
          </a:p>
          <a:p>
            <a:r>
              <a:rPr lang="en-US" dirty="0" smtClean="0"/>
              <a:t>Consultancy (Lead: Steve Crouch)</a:t>
            </a:r>
          </a:p>
          <a:p>
            <a:pPr lvl="1"/>
            <a:r>
              <a:rPr lang="en-US" dirty="0" smtClean="0">
                <a:hlinkClick r:id="rId5"/>
              </a:rPr>
              <a:t>Open Call for Projects</a:t>
            </a:r>
            <a:r>
              <a:rPr lang="en-US" dirty="0" smtClean="0"/>
              <a:t> / </a:t>
            </a:r>
            <a:r>
              <a:rPr lang="en-US" dirty="0" smtClean="0">
                <a:hlinkClick r:id="rId6"/>
              </a:rPr>
              <a:t>Collaborations</a:t>
            </a:r>
            <a:endParaRPr lang="en-US" dirty="0" smtClean="0"/>
          </a:p>
          <a:p>
            <a:pPr lvl="1"/>
            <a:r>
              <a:rPr lang="en-US" dirty="0" smtClean="0">
                <a:hlinkClick r:id="rId7"/>
              </a:rPr>
              <a:t>Software Evaluation</a:t>
            </a:r>
            <a:endParaRPr lang="en-US" dirty="0" smtClean="0"/>
          </a:p>
          <a:p>
            <a:r>
              <a:rPr lang="en-US" dirty="0" smtClean="0"/>
              <a:t>Policy and Publicity (Lead: Simon </a:t>
            </a:r>
            <a:r>
              <a:rPr lang="en-US" dirty="0" err="1" smtClean="0"/>
              <a:t>Hettrick</a:t>
            </a:r>
            <a:r>
              <a:rPr lang="en-US" dirty="0" smtClean="0"/>
              <a:t>)</a:t>
            </a:r>
          </a:p>
          <a:p>
            <a:pPr lvl="1"/>
            <a:r>
              <a:rPr lang="en-US" dirty="0" smtClean="0">
                <a:hlinkClick r:id="rId8"/>
              </a:rPr>
              <a:t>Case Studies</a:t>
            </a:r>
            <a:r>
              <a:rPr lang="en-US" dirty="0" smtClean="0"/>
              <a:t> / </a:t>
            </a:r>
            <a:r>
              <a:rPr lang="en-US" dirty="0" smtClean="0">
                <a:hlinkClick r:id="rId9"/>
              </a:rPr>
              <a:t>Policy Campaigns</a:t>
            </a:r>
            <a:endParaRPr lang="en-US" dirty="0" smtClean="0"/>
          </a:p>
          <a:p>
            <a:pPr lvl="1"/>
            <a:r>
              <a:rPr lang="en-US" dirty="0" smtClean="0">
                <a:hlinkClick r:id="rId10"/>
              </a:rPr>
              <a:t>Software and Research Blog</a:t>
            </a:r>
            <a:endParaRPr lang="en-US" dirty="0" smtClean="0"/>
          </a:p>
          <a:p>
            <a:r>
              <a:rPr lang="en-US" dirty="0" smtClean="0"/>
              <a:t>Training (Lead: Aleksandra </a:t>
            </a:r>
            <a:r>
              <a:rPr lang="en-US" dirty="0" err="1" smtClean="0"/>
              <a:t>Pawlik</a:t>
            </a:r>
            <a:r>
              <a:rPr lang="en-US" dirty="0" smtClean="0"/>
              <a:t>)</a:t>
            </a:r>
          </a:p>
          <a:p>
            <a:pPr lvl="1"/>
            <a:r>
              <a:rPr lang="en-US" dirty="0" smtClean="0">
                <a:hlinkClick r:id="rId11"/>
              </a:rPr>
              <a:t>Software Carpentry</a:t>
            </a:r>
            <a:r>
              <a:rPr lang="en-US" dirty="0" smtClean="0"/>
              <a:t> (300+ students/year)</a:t>
            </a:r>
          </a:p>
          <a:p>
            <a:pPr lvl="1"/>
            <a:r>
              <a:rPr lang="en-US" dirty="0" smtClean="0">
                <a:hlinkClick r:id="rId12"/>
              </a:rPr>
              <a:t>Guides</a:t>
            </a:r>
            <a:r>
              <a:rPr lang="en-US" dirty="0" smtClean="0"/>
              <a:t> and </a:t>
            </a:r>
            <a:r>
              <a:rPr lang="en-US" dirty="0" smtClean="0">
                <a:hlinkClick r:id="rId13"/>
              </a:rPr>
              <a:t>Top Tips</a:t>
            </a:r>
            <a:endParaRPr lang="en-US" dirty="0" smtClean="0"/>
          </a:p>
          <a:p>
            <a:r>
              <a:rPr lang="en-US" dirty="0" smtClean="0">
                <a:hlinkClick r:id="rId14" action="ppaction://hlinkfile"/>
              </a:rPr>
              <a:t>Journal of Open Research Software</a:t>
            </a:r>
            <a:r>
              <a:rPr lang="en-US" dirty="0" smtClean="0"/>
              <a:t> (Editor: Neil Chue Hong)</a:t>
            </a:r>
            <a:br>
              <a:rPr lang="en-US" dirty="0" smtClean="0"/>
            </a:br>
            <a:r>
              <a:rPr lang="en-US" dirty="0" smtClean="0"/>
              <a:t>	</a:t>
            </a:r>
          </a:p>
          <a:p>
            <a:r>
              <a:rPr lang="en-GB" sz="2323" dirty="0" smtClean="0"/>
              <a:t>Collaboration between universities of Edinburgh, Manchester, Oxford and Southampton</a:t>
            </a:r>
          </a:p>
          <a:p>
            <a:endParaRPr lang="en-US" dirty="0" smtClean="0"/>
          </a:p>
        </p:txBody>
      </p:sp>
      <p:pic>
        <p:nvPicPr>
          <p:cNvPr id="5" name="Picture 4" descr="logomanchester"/>
          <p:cNvPicPr>
            <a:picLocks noChangeAspect="1" noChangeArrowheads="1"/>
          </p:cNvPicPr>
          <p:nvPr/>
        </p:nvPicPr>
        <p:blipFill>
          <a:blip r:embed="rId15"/>
          <a:srcRect/>
          <a:stretch>
            <a:fillRect/>
          </a:stretch>
        </p:blipFill>
        <p:spPr bwMode="auto">
          <a:xfrm>
            <a:off x="7894549" y="2777412"/>
            <a:ext cx="1066800" cy="364372"/>
          </a:xfrm>
          <a:prstGeom prst="rect">
            <a:avLst/>
          </a:prstGeom>
          <a:noFill/>
          <a:ln w="9525">
            <a:noFill/>
            <a:miter lim="800000"/>
            <a:headEnd/>
            <a:tailEnd/>
          </a:ln>
        </p:spPr>
      </p:pic>
      <p:pic>
        <p:nvPicPr>
          <p:cNvPr id="6" name="Picture 5" descr="EUcrest-official-noborder"/>
          <p:cNvPicPr>
            <a:picLocks noChangeAspect="1" noChangeArrowheads="1"/>
          </p:cNvPicPr>
          <p:nvPr/>
        </p:nvPicPr>
        <p:blipFill>
          <a:blip r:embed="rId16"/>
          <a:srcRect/>
          <a:stretch>
            <a:fillRect/>
          </a:stretch>
        </p:blipFill>
        <p:spPr bwMode="auto">
          <a:xfrm>
            <a:off x="7924801" y="1600200"/>
            <a:ext cx="1036548" cy="1013253"/>
          </a:xfrm>
          <a:prstGeom prst="rect">
            <a:avLst/>
          </a:prstGeom>
          <a:noFill/>
          <a:ln w="9525">
            <a:noFill/>
            <a:miter lim="800000"/>
            <a:headEnd/>
            <a:tailEnd/>
          </a:ln>
        </p:spPr>
      </p:pic>
      <p:pic>
        <p:nvPicPr>
          <p:cNvPr id="7" name="Picture 9"/>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924801" y="4572000"/>
            <a:ext cx="1066799" cy="246184"/>
          </a:xfrm>
          <a:prstGeom prst="rect">
            <a:avLst/>
          </a:prstGeom>
          <a:noFill/>
          <a:ln w="9525">
            <a:noFill/>
            <a:miter lim="800000"/>
            <a:headEnd/>
            <a:tailEnd/>
          </a:ln>
        </p:spPr>
      </p:pic>
      <p:pic>
        <p:nvPicPr>
          <p:cNvPr id="8" name="Picture 7"/>
          <p:cNvPicPr>
            <a:picLocks noChangeAspect="1"/>
          </p:cNvPicPr>
          <p:nvPr/>
        </p:nvPicPr>
        <p:blipFill>
          <a:blip r:embed="rId18" cstate="screen">
            <a:extLst>
              <a:ext uri="{28A0092B-C50C-407E-A947-70E740481C1C}">
                <a14:useLocalDpi xmlns:a14="http://schemas.microsoft.com/office/drawing/2010/main"/>
              </a:ext>
            </a:extLst>
          </a:blip>
          <a:srcRect l="12245"/>
          <a:stretch>
            <a:fillRect/>
          </a:stretch>
        </p:blipFill>
        <p:spPr>
          <a:xfrm>
            <a:off x="7933695" y="3352800"/>
            <a:ext cx="1002254" cy="990600"/>
          </a:xfrm>
          <a:prstGeom prst="rect">
            <a:avLst/>
          </a:prstGeom>
        </p:spPr>
      </p:pic>
      <p:pic>
        <p:nvPicPr>
          <p:cNvPr id="10" name="Picture 9"/>
          <p:cNvPicPr>
            <a:picLocks noChangeAspect="1"/>
          </p:cNvPicPr>
          <p:nvPr/>
        </p:nvPicPr>
        <p:blipFill>
          <a:blip r:embed="rId19"/>
          <a:stretch>
            <a:fillRect/>
          </a:stretch>
        </p:blipFill>
        <p:spPr>
          <a:xfrm>
            <a:off x="8026400" y="6464300"/>
            <a:ext cx="1117600" cy="393700"/>
          </a:xfrm>
          <a:prstGeom prst="rect">
            <a:avLst/>
          </a:prstGeom>
        </p:spPr>
      </p:pic>
      <p:pic>
        <p:nvPicPr>
          <p:cNvPr id="9" name="Picture 8"/>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001000" y="4953000"/>
            <a:ext cx="914400" cy="535577"/>
          </a:xfrm>
          <a:prstGeom prst="rect">
            <a:avLst/>
          </a:prstGeom>
        </p:spPr>
      </p:pic>
      <p:pic>
        <p:nvPicPr>
          <p:cNvPr id="11" name="Picture 10"/>
          <p:cNvPicPr>
            <a:picLocks noChangeAspect="1"/>
          </p:cNvPicPr>
          <p:nvPr/>
        </p:nvPicPr>
        <p:blipFill>
          <a:blip r:embed="rId2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24800" y="5638801"/>
            <a:ext cx="1097279" cy="304800"/>
          </a:xfrm>
          <a:prstGeom prst="rect">
            <a:avLst/>
          </a:prstGeom>
        </p:spPr>
      </p:pic>
      <p:pic>
        <p:nvPicPr>
          <p:cNvPr id="12" name="Picture 11"/>
          <p:cNvPicPr>
            <a:picLocks noChangeAspect="1"/>
          </p:cNvPicPr>
          <p:nvPr/>
        </p:nvPicPr>
        <p:blipFill>
          <a:blip r:embed="rId22"/>
          <a:stretch>
            <a:fillRect/>
          </a:stretch>
        </p:blipFill>
        <p:spPr>
          <a:xfrm>
            <a:off x="8382000" y="6019800"/>
            <a:ext cx="533400" cy="297305"/>
          </a:xfrm>
          <a:prstGeom prst="rect">
            <a:avLst/>
          </a:prstGeom>
        </p:spPr>
      </p:pic>
    </p:spTree>
    <p:extLst>
      <p:ext uri="{BB962C8B-B14F-4D97-AF65-F5344CB8AC3E}">
        <p14:creationId xmlns:p14="http://schemas.microsoft.com/office/powerpoint/2010/main" val="16667785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b="-12499"/>
          <a:stretch/>
        </p:blipFill>
        <p:spPr>
          <a:xfrm>
            <a:off x="-289367" y="1484784"/>
            <a:ext cx="9722735" cy="4236683"/>
          </a:xfrm>
          <a:prstGeom prst="rect">
            <a:avLst/>
          </a:prstGeom>
        </p:spPr>
      </p:pic>
      <p:pic>
        <p:nvPicPr>
          <p:cNvPr id="9" name="Picture 8"/>
          <p:cNvPicPr>
            <a:picLocks noChangeAspect="1"/>
          </p:cNvPicPr>
          <p:nvPr/>
        </p:nvPicPr>
        <p:blipFill>
          <a:blip r:embed="rId4"/>
          <a:stretch>
            <a:fillRect/>
          </a:stretch>
        </p:blipFill>
        <p:spPr>
          <a:xfrm>
            <a:off x="3993620" y="1551636"/>
            <a:ext cx="5172363" cy="3651080"/>
          </a:xfrm>
          <a:prstGeom prst="rect">
            <a:avLst/>
          </a:prstGeom>
        </p:spPr>
      </p:pic>
      <p:sp>
        <p:nvSpPr>
          <p:cNvPr id="3" name="Title 2"/>
          <p:cNvSpPr>
            <a:spLocks noGrp="1"/>
          </p:cNvSpPr>
          <p:nvPr>
            <p:ph type="title"/>
          </p:nvPr>
        </p:nvSpPr>
        <p:spPr/>
        <p:txBody>
          <a:bodyPr/>
          <a:lstStyle/>
          <a:p>
            <a:r>
              <a:rPr lang="en-US" dirty="0" smtClean="0"/>
              <a:t>And everyone’s a developer</a:t>
            </a:r>
            <a:endParaRPr lang="en-US" dirty="0"/>
          </a:p>
        </p:txBody>
      </p:sp>
      <p:sp>
        <p:nvSpPr>
          <p:cNvPr id="4" name="TextBox 3"/>
          <p:cNvSpPr txBox="1"/>
          <p:nvPr/>
        </p:nvSpPr>
        <p:spPr>
          <a:xfrm>
            <a:off x="99781" y="5733256"/>
            <a:ext cx="8941143" cy="954107"/>
          </a:xfrm>
          <a:prstGeom prst="rect">
            <a:avLst/>
          </a:prstGeom>
          <a:noFill/>
        </p:spPr>
        <p:txBody>
          <a:bodyPr wrap="square" rtlCol="0">
            <a:spAutoFit/>
          </a:bodyPr>
          <a:lstStyle/>
          <a:p>
            <a:r>
              <a:rPr lang="en-US" sz="1400" i="1" dirty="0" smtClean="0">
                <a:latin typeface="Helvetica Light"/>
                <a:cs typeface="Helvetica Light"/>
              </a:rPr>
              <a:t>Survey of researchers from 15 Russell Group </a:t>
            </a:r>
            <a:r>
              <a:rPr lang="en-US" sz="1400" i="1" dirty="0" err="1" smtClean="0">
                <a:latin typeface="Helvetica Light"/>
                <a:cs typeface="Helvetica Light"/>
              </a:rPr>
              <a:t>unis</a:t>
            </a:r>
            <a:r>
              <a:rPr lang="en-US" sz="1400" i="1" dirty="0" smtClean="0">
                <a:latin typeface="Helvetica Light"/>
                <a:cs typeface="Helvetica Light"/>
              </a:rPr>
              <a:t> conducted by SSI between Aug- Oct 2014. </a:t>
            </a:r>
            <a:br>
              <a:rPr lang="en-US" sz="1400" i="1" dirty="0" smtClean="0">
                <a:latin typeface="Helvetica Light"/>
                <a:cs typeface="Helvetica Light"/>
              </a:rPr>
            </a:br>
            <a:r>
              <a:rPr lang="en-US" sz="1400" i="1" dirty="0" smtClean="0">
                <a:latin typeface="Helvetica Light"/>
                <a:cs typeface="Helvetica Light"/>
              </a:rPr>
              <a:t>406 respondents covering representative range of funders, discipline and seniority. </a:t>
            </a:r>
          </a:p>
          <a:p>
            <a:r>
              <a:rPr lang="en-US" sz="1400" i="1" dirty="0">
                <a:latin typeface="Helvetica Light"/>
                <a:cs typeface="Helvetica Light"/>
              </a:rPr>
              <a:t>http://</a:t>
            </a:r>
            <a:r>
              <a:rPr lang="en-US" sz="1400" i="1" dirty="0" err="1">
                <a:latin typeface="Helvetica Light"/>
                <a:cs typeface="Helvetica Light"/>
              </a:rPr>
              <a:t>www.software.ac.uk</a:t>
            </a:r>
            <a:r>
              <a:rPr lang="en-US" sz="1400" i="1" dirty="0">
                <a:latin typeface="Helvetica Light"/>
                <a:cs typeface="Helvetica Light"/>
              </a:rPr>
              <a:t>/blog/2014-12-04-its-impossible-conduct-research-without-software-say-7-out-10-uk-researchers </a:t>
            </a:r>
          </a:p>
        </p:txBody>
      </p:sp>
      <p:pic>
        <p:nvPicPr>
          <p:cNvPr id="6" name="Picture 5"/>
          <p:cNvPicPr>
            <a:picLocks noChangeAspect="1"/>
          </p:cNvPicPr>
          <p:nvPr/>
        </p:nvPicPr>
        <p:blipFill>
          <a:blip r:embed="rId5"/>
          <a:stretch>
            <a:fillRect/>
          </a:stretch>
        </p:blipFill>
        <p:spPr>
          <a:xfrm>
            <a:off x="8026400" y="6491684"/>
            <a:ext cx="1117600" cy="393700"/>
          </a:xfrm>
          <a:prstGeom prst="rect">
            <a:avLst/>
          </a:prstGeom>
        </p:spPr>
      </p:pic>
      <p:sp>
        <p:nvSpPr>
          <p:cNvPr id="7" name="TextBox 6"/>
          <p:cNvSpPr txBox="1"/>
          <p:nvPr/>
        </p:nvSpPr>
        <p:spPr>
          <a:xfrm>
            <a:off x="1537030" y="3140968"/>
            <a:ext cx="1248659" cy="830997"/>
          </a:xfrm>
          <a:prstGeom prst="rect">
            <a:avLst/>
          </a:prstGeom>
          <a:noFill/>
        </p:spPr>
        <p:txBody>
          <a:bodyPr wrap="none" rtlCol="0">
            <a:spAutoFit/>
          </a:bodyPr>
          <a:lstStyle/>
          <a:p>
            <a:r>
              <a:rPr lang="en-US" sz="4800" dirty="0" smtClean="0"/>
              <a:t>56%</a:t>
            </a:r>
            <a:endParaRPr lang="en-US" sz="4800" dirty="0"/>
          </a:p>
        </p:txBody>
      </p:sp>
    </p:spTree>
    <p:extLst>
      <p:ext uri="{BB962C8B-B14F-4D97-AF65-F5344CB8AC3E}">
        <p14:creationId xmlns:p14="http://schemas.microsoft.com/office/powerpoint/2010/main" val="5545718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So what’s the issue?</a:t>
            </a:r>
            <a:endParaRPr lang="en-US" dirty="0"/>
          </a:p>
        </p:txBody>
      </p:sp>
      <p:sp>
        <p:nvSpPr>
          <p:cNvPr id="10" name="TextBox 9"/>
          <p:cNvSpPr txBox="1"/>
          <p:nvPr/>
        </p:nvSpPr>
        <p:spPr>
          <a:xfrm>
            <a:off x="99781" y="5930297"/>
            <a:ext cx="8941143" cy="1169551"/>
          </a:xfrm>
          <a:prstGeom prst="rect">
            <a:avLst/>
          </a:prstGeom>
          <a:noFill/>
        </p:spPr>
        <p:txBody>
          <a:bodyPr wrap="square" rtlCol="0">
            <a:spAutoFit/>
          </a:bodyPr>
          <a:lstStyle/>
          <a:p>
            <a:r>
              <a:rPr lang="en-US" sz="1400" i="1" dirty="0" smtClean="0">
                <a:solidFill>
                  <a:srgbClr val="000000"/>
                </a:solidFill>
                <a:latin typeface="Helvetica Light"/>
                <a:cs typeface="Helvetica Light"/>
              </a:rPr>
              <a:t>Survey of researchers from 15 Russell Group </a:t>
            </a:r>
            <a:r>
              <a:rPr lang="en-US" sz="1400" i="1" dirty="0" err="1" smtClean="0">
                <a:solidFill>
                  <a:srgbClr val="000000"/>
                </a:solidFill>
                <a:latin typeface="Helvetica Light"/>
                <a:cs typeface="Helvetica Light"/>
              </a:rPr>
              <a:t>unis</a:t>
            </a:r>
            <a:r>
              <a:rPr lang="en-US" sz="1400" i="1" dirty="0" smtClean="0">
                <a:solidFill>
                  <a:srgbClr val="000000"/>
                </a:solidFill>
                <a:latin typeface="Helvetica Light"/>
                <a:cs typeface="Helvetica Light"/>
              </a:rPr>
              <a:t> conducted by SSI between Aug - Oct 2014. </a:t>
            </a:r>
            <a:br>
              <a:rPr lang="en-US" sz="1400" i="1" dirty="0" smtClean="0">
                <a:solidFill>
                  <a:srgbClr val="000000"/>
                </a:solidFill>
                <a:latin typeface="Helvetica Light"/>
                <a:cs typeface="Helvetica Light"/>
              </a:rPr>
            </a:br>
            <a:r>
              <a:rPr lang="en-US" sz="1400" i="1" dirty="0" smtClean="0">
                <a:solidFill>
                  <a:srgbClr val="000000"/>
                </a:solidFill>
                <a:latin typeface="Helvetica Light"/>
                <a:cs typeface="Helvetica Light"/>
              </a:rPr>
              <a:t>406 respondents covering representative range of funders, discipline and seniority. </a:t>
            </a:r>
            <a:br>
              <a:rPr lang="en-US" sz="1400" i="1" dirty="0" smtClean="0">
                <a:solidFill>
                  <a:srgbClr val="000000"/>
                </a:solidFill>
                <a:latin typeface="Helvetica Light"/>
                <a:cs typeface="Helvetica Light"/>
              </a:rPr>
            </a:br>
            <a:r>
              <a:rPr lang="en-US" sz="1400" i="1" dirty="0" smtClean="0">
                <a:solidFill>
                  <a:srgbClr val="000000"/>
                </a:solidFill>
                <a:latin typeface="Helvetica Light"/>
                <a:cs typeface="Helvetica Light"/>
              </a:rPr>
              <a:t>Analysis </a:t>
            </a:r>
            <a:r>
              <a:rPr lang="en-US" sz="1400" i="1" dirty="0">
                <a:solidFill>
                  <a:srgbClr val="000000"/>
                </a:solidFill>
                <a:latin typeface="Helvetica Light"/>
                <a:cs typeface="Helvetica Light"/>
              </a:rPr>
              <a:t>of data from 49,650 grant titles and abstracts published on Gateway to </a:t>
            </a:r>
            <a:r>
              <a:rPr lang="en-US" sz="1400" i="1" dirty="0" smtClean="0">
                <a:solidFill>
                  <a:srgbClr val="000000"/>
                </a:solidFill>
                <a:latin typeface="Helvetica Light"/>
                <a:cs typeface="Helvetica Light"/>
              </a:rPr>
              <a:t>Research</a:t>
            </a:r>
            <a:br>
              <a:rPr lang="en-US" sz="1400" i="1" dirty="0" smtClean="0">
                <a:solidFill>
                  <a:srgbClr val="000000"/>
                </a:solidFill>
                <a:latin typeface="Helvetica Light"/>
                <a:cs typeface="Helvetica Light"/>
              </a:rPr>
            </a:br>
            <a:r>
              <a:rPr lang="en-US" sz="1400" i="1" dirty="0" smtClean="0">
                <a:solidFill>
                  <a:srgbClr val="000000"/>
                </a:solidFill>
                <a:latin typeface="Helvetica Light"/>
                <a:cs typeface="Helvetica Light"/>
              </a:rPr>
              <a:t>covering </a:t>
            </a:r>
            <a:r>
              <a:rPr lang="en-US" sz="1400" i="1" dirty="0">
                <a:solidFill>
                  <a:srgbClr val="000000"/>
                </a:solidFill>
                <a:latin typeface="Helvetica Light"/>
                <a:cs typeface="Helvetica Light"/>
              </a:rPr>
              <a:t>2010-2014</a:t>
            </a:r>
            <a:r>
              <a:rPr lang="en-US" sz="1400" i="1" dirty="0" smtClean="0">
                <a:solidFill>
                  <a:srgbClr val="000000"/>
                </a:solidFill>
                <a:latin typeface="Helvetica Light"/>
                <a:cs typeface="Helvetica Light"/>
              </a:rPr>
              <a:t>. Analysis </a:t>
            </a:r>
            <a:r>
              <a:rPr lang="en-US" sz="1400" i="1" dirty="0">
                <a:solidFill>
                  <a:srgbClr val="000000"/>
                </a:solidFill>
                <a:latin typeface="Helvetica Light"/>
                <a:cs typeface="Helvetica Light"/>
              </a:rPr>
              <a:t>of job adverts posted to </a:t>
            </a:r>
            <a:r>
              <a:rPr lang="en-US" sz="1400" i="1" dirty="0" err="1">
                <a:solidFill>
                  <a:srgbClr val="000000"/>
                </a:solidFill>
                <a:latin typeface="Helvetica Light"/>
                <a:cs typeface="Helvetica Light"/>
              </a:rPr>
              <a:t>jobs.ac.uk</a:t>
            </a:r>
            <a:r>
              <a:rPr lang="en-US" sz="1400" i="1" dirty="0">
                <a:solidFill>
                  <a:srgbClr val="000000"/>
                </a:solidFill>
                <a:latin typeface="Helvetica Light"/>
                <a:cs typeface="Helvetica Light"/>
              </a:rPr>
              <a:t> in 1H2014.</a:t>
            </a:r>
          </a:p>
          <a:p>
            <a:endParaRPr lang="en-US" sz="1400" i="1" dirty="0">
              <a:solidFill>
                <a:srgbClr val="000000"/>
              </a:solidFill>
              <a:latin typeface="Helvetica Light"/>
              <a:cs typeface="Helvetica Light"/>
            </a:endParaRPr>
          </a:p>
        </p:txBody>
      </p:sp>
      <p:sp>
        <p:nvSpPr>
          <p:cNvPr id="11" name="TextBox 10"/>
          <p:cNvSpPr txBox="1"/>
          <p:nvPr/>
        </p:nvSpPr>
        <p:spPr>
          <a:xfrm>
            <a:off x="-1760465" y="2782907"/>
            <a:ext cx="3765055" cy="923330"/>
          </a:xfrm>
          <a:prstGeom prst="rect">
            <a:avLst/>
          </a:prstGeom>
          <a:noFill/>
        </p:spPr>
        <p:txBody>
          <a:bodyPr wrap="square" rtlCol="0">
            <a:spAutoFit/>
          </a:bodyPr>
          <a:lstStyle/>
          <a:p>
            <a:pPr algn="r"/>
            <a:r>
              <a:rPr lang="en-US" sz="5400" dirty="0" smtClean="0">
                <a:solidFill>
                  <a:srgbClr val="000000"/>
                </a:solidFill>
                <a:latin typeface="Helvetica"/>
                <a:cs typeface="Helvetica"/>
              </a:rPr>
              <a:t>71%</a:t>
            </a:r>
            <a:endParaRPr lang="en-US" sz="5400" dirty="0">
              <a:solidFill>
                <a:srgbClr val="000000"/>
              </a:solidFill>
              <a:latin typeface="Helvetica"/>
              <a:cs typeface="Helvetica"/>
            </a:endParaRPr>
          </a:p>
        </p:txBody>
      </p:sp>
      <p:sp>
        <p:nvSpPr>
          <p:cNvPr id="12" name="TextBox 11"/>
          <p:cNvSpPr txBox="1"/>
          <p:nvPr/>
        </p:nvSpPr>
        <p:spPr>
          <a:xfrm>
            <a:off x="-1053888" y="5031356"/>
            <a:ext cx="3058478" cy="923330"/>
          </a:xfrm>
          <a:prstGeom prst="rect">
            <a:avLst/>
          </a:prstGeom>
          <a:noFill/>
        </p:spPr>
        <p:txBody>
          <a:bodyPr wrap="square" rtlCol="0" anchor="ctr">
            <a:spAutoFit/>
          </a:bodyPr>
          <a:lstStyle/>
          <a:p>
            <a:pPr algn="r"/>
            <a:r>
              <a:rPr lang="en-US" sz="5400" dirty="0">
                <a:solidFill>
                  <a:srgbClr val="000000"/>
                </a:solidFill>
                <a:latin typeface="Helvetica"/>
                <a:cs typeface="Helvetica"/>
              </a:rPr>
              <a:t>4</a:t>
            </a:r>
            <a:r>
              <a:rPr lang="en-US" sz="5400" dirty="0" smtClean="0">
                <a:solidFill>
                  <a:srgbClr val="000000"/>
                </a:solidFill>
                <a:latin typeface="Helvetica"/>
                <a:cs typeface="Helvetica"/>
              </a:rPr>
              <a:t>%</a:t>
            </a:r>
            <a:endParaRPr lang="en-US" sz="5400" dirty="0">
              <a:solidFill>
                <a:srgbClr val="000000"/>
              </a:solidFill>
              <a:latin typeface="Helvetica"/>
              <a:cs typeface="Helvetica"/>
            </a:endParaRPr>
          </a:p>
        </p:txBody>
      </p:sp>
      <p:sp>
        <p:nvSpPr>
          <p:cNvPr id="13" name="Title 1"/>
          <p:cNvSpPr txBox="1">
            <a:spLocks/>
          </p:cNvSpPr>
          <p:nvPr/>
        </p:nvSpPr>
        <p:spPr>
          <a:xfrm>
            <a:off x="2310763" y="2899057"/>
            <a:ext cx="6038233" cy="1383373"/>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rgbClr val="000000"/>
                </a:solidFill>
                <a:latin typeface="Helvetica Light"/>
                <a:cs typeface="Helvetica Light"/>
              </a:rPr>
              <a:t>Of UK researchers have had no formal software development training</a:t>
            </a:r>
            <a:endParaRPr lang="en-US" sz="2400" dirty="0">
              <a:solidFill>
                <a:srgbClr val="000000"/>
              </a:solidFill>
              <a:latin typeface="Helvetica Light"/>
              <a:cs typeface="Helvetica Light"/>
            </a:endParaRPr>
          </a:p>
        </p:txBody>
      </p:sp>
      <p:sp>
        <p:nvSpPr>
          <p:cNvPr id="14" name="Title 1"/>
          <p:cNvSpPr txBox="1">
            <a:spLocks/>
          </p:cNvSpPr>
          <p:nvPr/>
        </p:nvSpPr>
        <p:spPr>
          <a:xfrm>
            <a:off x="2310763" y="4960223"/>
            <a:ext cx="550346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rgbClr val="000000"/>
                </a:solidFill>
                <a:latin typeface="Helvetica Light"/>
                <a:cs typeface="Helvetica Light"/>
              </a:rPr>
              <a:t>Of jobs advertised in UK universities were software related</a:t>
            </a:r>
          </a:p>
        </p:txBody>
      </p:sp>
      <p:sp>
        <p:nvSpPr>
          <p:cNvPr id="19" name="TextBox 18"/>
          <p:cNvSpPr txBox="1"/>
          <p:nvPr/>
        </p:nvSpPr>
        <p:spPr>
          <a:xfrm>
            <a:off x="-1053888" y="3907132"/>
            <a:ext cx="3058478" cy="923330"/>
          </a:xfrm>
          <a:prstGeom prst="rect">
            <a:avLst/>
          </a:prstGeom>
          <a:noFill/>
        </p:spPr>
        <p:txBody>
          <a:bodyPr wrap="square" rtlCol="0" anchor="ctr">
            <a:spAutoFit/>
          </a:bodyPr>
          <a:lstStyle/>
          <a:p>
            <a:pPr algn="r"/>
            <a:r>
              <a:rPr lang="en-US" sz="5400" dirty="0">
                <a:solidFill>
                  <a:srgbClr val="000000"/>
                </a:solidFill>
                <a:latin typeface="Helvetica"/>
                <a:cs typeface="Helvetica"/>
              </a:rPr>
              <a:t>7</a:t>
            </a:r>
            <a:r>
              <a:rPr lang="en-US" sz="5400" dirty="0" smtClean="0">
                <a:solidFill>
                  <a:srgbClr val="000000"/>
                </a:solidFill>
                <a:latin typeface="Helvetica"/>
                <a:cs typeface="Helvetica"/>
              </a:rPr>
              <a:t>7%</a:t>
            </a:r>
            <a:endParaRPr lang="en-US" sz="5400" dirty="0">
              <a:solidFill>
                <a:srgbClr val="000000"/>
              </a:solidFill>
              <a:latin typeface="Helvetica"/>
              <a:cs typeface="Helvetica"/>
            </a:endParaRPr>
          </a:p>
        </p:txBody>
      </p:sp>
      <p:sp>
        <p:nvSpPr>
          <p:cNvPr id="20" name="Title 1"/>
          <p:cNvSpPr txBox="1">
            <a:spLocks/>
          </p:cNvSpPr>
          <p:nvPr/>
        </p:nvSpPr>
        <p:spPr>
          <a:xfrm>
            <a:off x="2310763" y="3916122"/>
            <a:ext cx="550346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rgbClr val="000000"/>
                </a:solidFill>
                <a:latin typeface="Helvetica Light"/>
                <a:cs typeface="Helvetica Light"/>
              </a:rPr>
              <a:t>Of PIs had not included costs for software development in bids </a:t>
            </a:r>
          </a:p>
        </p:txBody>
      </p:sp>
      <p:sp>
        <p:nvSpPr>
          <p:cNvPr id="21" name="TextBox 20"/>
          <p:cNvSpPr txBox="1"/>
          <p:nvPr/>
        </p:nvSpPr>
        <p:spPr>
          <a:xfrm>
            <a:off x="-1053888" y="1658682"/>
            <a:ext cx="3058478" cy="923330"/>
          </a:xfrm>
          <a:prstGeom prst="rect">
            <a:avLst/>
          </a:prstGeom>
          <a:noFill/>
        </p:spPr>
        <p:txBody>
          <a:bodyPr wrap="square" rtlCol="0" anchor="ctr">
            <a:spAutoFit/>
          </a:bodyPr>
          <a:lstStyle/>
          <a:p>
            <a:pPr algn="r"/>
            <a:r>
              <a:rPr lang="en-US" sz="5400" dirty="0" smtClean="0">
                <a:solidFill>
                  <a:srgbClr val="000000"/>
                </a:solidFill>
                <a:latin typeface="Helvetica"/>
                <a:cs typeface="Helvetica"/>
              </a:rPr>
              <a:t>30%</a:t>
            </a:r>
            <a:endParaRPr lang="en-US" sz="5400" dirty="0">
              <a:solidFill>
                <a:srgbClr val="000000"/>
              </a:solidFill>
              <a:latin typeface="Helvetica"/>
              <a:cs typeface="Helvetica"/>
            </a:endParaRPr>
          </a:p>
        </p:txBody>
      </p:sp>
      <p:sp>
        <p:nvSpPr>
          <p:cNvPr id="22" name="Title 1"/>
          <p:cNvSpPr txBox="1">
            <a:spLocks/>
          </p:cNvSpPr>
          <p:nvPr/>
        </p:nvSpPr>
        <p:spPr>
          <a:xfrm>
            <a:off x="2310763" y="1587549"/>
            <a:ext cx="601952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rgbClr val="000000"/>
                </a:solidFill>
                <a:latin typeface="Helvetica Light"/>
                <a:cs typeface="Helvetica Light"/>
              </a:rPr>
              <a:t>Of UK research investment has been spent on research which relies on software</a:t>
            </a:r>
          </a:p>
        </p:txBody>
      </p:sp>
      <p:sp>
        <p:nvSpPr>
          <p:cNvPr id="24" name="TextBox 23"/>
          <p:cNvSpPr txBox="1"/>
          <p:nvPr/>
        </p:nvSpPr>
        <p:spPr>
          <a:xfrm rot="16200000">
            <a:off x="6953983" y="3840655"/>
            <a:ext cx="3348286" cy="830997"/>
          </a:xfrm>
          <a:prstGeom prst="rect">
            <a:avLst/>
          </a:prstGeom>
          <a:noFill/>
        </p:spPr>
        <p:txBody>
          <a:bodyPr wrap="square" rtlCol="0" anchor="ctr">
            <a:spAutoFit/>
          </a:bodyPr>
          <a:lstStyle/>
          <a:p>
            <a:pPr algn="r"/>
            <a:r>
              <a:rPr lang="en-US" sz="2400" dirty="0" smtClean="0">
                <a:solidFill>
                  <a:srgbClr val="000000"/>
                </a:solidFill>
                <a:latin typeface="Helvetica"/>
                <a:cs typeface="Helvetica"/>
              </a:rPr>
              <a:t>… and then there are gender related issues</a:t>
            </a:r>
            <a:endParaRPr lang="en-US" sz="2400" dirty="0">
              <a:solidFill>
                <a:srgbClr val="000000"/>
              </a:solidFill>
              <a:latin typeface="Helvetica"/>
              <a:cs typeface="Helvetica"/>
            </a:endParaRPr>
          </a:p>
        </p:txBody>
      </p:sp>
      <p:pic>
        <p:nvPicPr>
          <p:cNvPr id="25" name="Picture 24"/>
          <p:cNvPicPr>
            <a:picLocks noChangeAspect="1"/>
          </p:cNvPicPr>
          <p:nvPr/>
        </p:nvPicPr>
        <p:blipFill>
          <a:blip r:embed="rId3"/>
          <a:stretch>
            <a:fillRect/>
          </a:stretch>
        </p:blipFill>
        <p:spPr>
          <a:xfrm>
            <a:off x="8026400" y="6464300"/>
            <a:ext cx="1117600" cy="393700"/>
          </a:xfrm>
          <a:prstGeom prst="rect">
            <a:avLst/>
          </a:prstGeom>
        </p:spPr>
      </p:pic>
    </p:spTree>
    <p:extLst>
      <p:ext uri="{BB962C8B-B14F-4D97-AF65-F5344CB8AC3E}">
        <p14:creationId xmlns:p14="http://schemas.microsoft.com/office/powerpoint/2010/main" val="2697901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6000" dirty="0" smtClean="0"/>
              <a:t>The “long tail” is the </a:t>
            </a:r>
            <a:r>
              <a:rPr lang="en-US" sz="6000" b="1" i="1" dirty="0" smtClean="0"/>
              <a:t>mainstream </a:t>
            </a:r>
            <a:r>
              <a:rPr lang="en-US" sz="6000" dirty="0" smtClean="0"/>
              <a:t>but most e-Infrastructure support is </a:t>
            </a:r>
            <a:r>
              <a:rPr lang="en-US" sz="6000" dirty="0" err="1" smtClean="0"/>
              <a:t>focussed</a:t>
            </a:r>
            <a:r>
              <a:rPr lang="en-US" sz="6000" dirty="0" smtClean="0"/>
              <a:t> on the tip</a:t>
            </a:r>
            <a:r>
              <a:rPr lang="en-US" dirty="0" smtClean="0"/>
              <a:t> </a:t>
            </a:r>
            <a:endParaRPr lang="en-US" dirty="0"/>
          </a:p>
        </p:txBody>
      </p:sp>
      <p:pic>
        <p:nvPicPr>
          <p:cNvPr id="3" name="Picture 2"/>
          <p:cNvPicPr>
            <a:picLocks noChangeAspect="1"/>
          </p:cNvPicPr>
          <p:nvPr/>
        </p:nvPicPr>
        <p:blipFill>
          <a:blip r:embed="rId3"/>
          <a:stretch>
            <a:fillRect/>
          </a:stretch>
        </p:blipFill>
        <p:spPr>
          <a:xfrm>
            <a:off x="8026400" y="6464300"/>
            <a:ext cx="1117600" cy="393700"/>
          </a:xfrm>
          <a:prstGeom prst="rect">
            <a:avLst/>
          </a:prstGeom>
        </p:spPr>
      </p:pic>
    </p:spTree>
    <p:extLst>
      <p:ext uri="{BB962C8B-B14F-4D97-AF65-F5344CB8AC3E}">
        <p14:creationId xmlns:p14="http://schemas.microsoft.com/office/powerpoint/2010/main" val="4281692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The Software Sustainability Institute</a:t>
            </a:r>
            <a:endParaRPr lang="en-US" dirty="0"/>
          </a:p>
        </p:txBody>
      </p:sp>
      <p:sp>
        <p:nvSpPr>
          <p:cNvPr id="8" name="Content Placeholder 7"/>
          <p:cNvSpPr>
            <a:spLocks noGrp="1"/>
          </p:cNvSpPr>
          <p:nvPr>
            <p:ph idx="1"/>
          </p:nvPr>
        </p:nvSpPr>
        <p:spPr>
          <a:xfrm>
            <a:off x="333375" y="1600200"/>
            <a:ext cx="8353425" cy="4876800"/>
          </a:xfrm>
        </p:spPr>
        <p:txBody>
          <a:bodyPr>
            <a:normAutofit lnSpcReduction="10000"/>
          </a:bodyPr>
          <a:lstStyle/>
          <a:p>
            <a:pPr marL="0" indent="0">
              <a:buNone/>
            </a:pPr>
            <a:r>
              <a:rPr lang="en-US" dirty="0" smtClean="0"/>
              <a:t>A national facility for cultivating better, more sustainable, research software to enable world-</a:t>
            </a:r>
            <a:br>
              <a:rPr lang="en-US" dirty="0" smtClean="0"/>
            </a:br>
            <a:r>
              <a:rPr lang="en-US" dirty="0" smtClean="0"/>
              <a:t>class research</a:t>
            </a:r>
          </a:p>
          <a:p>
            <a:r>
              <a:rPr lang="en-US" sz="2800" dirty="0" smtClean="0"/>
              <a:t>Software reaches boundaries in its </a:t>
            </a:r>
            <a:br>
              <a:rPr lang="en-US" sz="2800" dirty="0" smtClean="0"/>
            </a:br>
            <a:r>
              <a:rPr lang="en-US" sz="2800" dirty="0" smtClean="0"/>
              <a:t>development cycle that prevent </a:t>
            </a:r>
            <a:br>
              <a:rPr lang="en-US" sz="2800" dirty="0" smtClean="0"/>
            </a:br>
            <a:r>
              <a:rPr lang="en-US" sz="2800" dirty="0" smtClean="0"/>
              <a:t>improvement, growth and adoption </a:t>
            </a:r>
          </a:p>
          <a:p>
            <a:r>
              <a:rPr lang="en-US" sz="2800" dirty="0" smtClean="0"/>
              <a:t>Providing the expertise and services </a:t>
            </a:r>
            <a:br>
              <a:rPr lang="en-US" sz="2800" dirty="0" smtClean="0"/>
            </a:br>
            <a:r>
              <a:rPr lang="en-US" sz="2800" dirty="0" smtClean="0"/>
              <a:t>needed to negotiate to the next stage</a:t>
            </a:r>
          </a:p>
          <a:p>
            <a:r>
              <a:rPr lang="en-US" sz="2800" dirty="0" smtClean="0"/>
              <a:t>Developing the policy and tools to</a:t>
            </a:r>
            <a:br>
              <a:rPr lang="en-US" sz="2800" dirty="0" smtClean="0"/>
            </a:br>
            <a:r>
              <a:rPr lang="en-US" sz="2800" dirty="0" smtClean="0"/>
              <a:t>support the community developing and</a:t>
            </a:r>
            <a:br>
              <a:rPr lang="en-US" sz="2800" dirty="0" smtClean="0"/>
            </a:br>
            <a:r>
              <a:rPr lang="en-US" sz="2800" dirty="0" smtClean="0"/>
              <a:t>using research software</a:t>
            </a:r>
          </a:p>
          <a:p>
            <a:endParaRPr lang="en-US" dirty="0"/>
          </a:p>
        </p:txBody>
      </p:sp>
      <p:sp>
        <p:nvSpPr>
          <p:cNvPr id="2" name="TextBox 1"/>
          <p:cNvSpPr txBox="1"/>
          <p:nvPr/>
        </p:nvSpPr>
        <p:spPr>
          <a:xfrm>
            <a:off x="6948264" y="6165304"/>
            <a:ext cx="2145164" cy="646331"/>
          </a:xfrm>
          <a:prstGeom prst="rect">
            <a:avLst/>
          </a:prstGeom>
          <a:noFill/>
        </p:spPr>
        <p:txBody>
          <a:bodyPr wrap="none" rtlCol="0">
            <a:spAutoFit/>
          </a:bodyPr>
          <a:lstStyle/>
          <a:p>
            <a:r>
              <a:rPr lang="en-US" dirty="0" smtClean="0"/>
              <a:t>Supported by EPSRC </a:t>
            </a:r>
            <a:br>
              <a:rPr lang="en-US" dirty="0" smtClean="0"/>
            </a:br>
            <a:r>
              <a:rPr lang="en-US" dirty="0" smtClean="0"/>
              <a:t>Grant EP</a:t>
            </a:r>
            <a:r>
              <a:rPr lang="en-US" dirty="0"/>
              <a:t>/H043160/1 </a:t>
            </a:r>
          </a:p>
        </p:txBody>
      </p:sp>
      <p:pic>
        <p:nvPicPr>
          <p:cNvPr id="10" name="Picture 9"/>
          <p:cNvPicPr>
            <a:picLocks noChangeAspect="1"/>
          </p:cNvPicPr>
          <p:nvPr/>
        </p:nvPicPr>
        <p:blipFill>
          <a:blip r:embed="rId3"/>
          <a:stretch>
            <a:fillRect/>
          </a:stretch>
        </p:blipFill>
        <p:spPr>
          <a:xfrm>
            <a:off x="0" y="6464300"/>
            <a:ext cx="1117600" cy="393700"/>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4368" y="5517232"/>
            <a:ext cx="1143000" cy="669471"/>
          </a:xfrm>
          <a:prstGeom prst="rect">
            <a:avLst/>
          </a:prstGeom>
        </p:spPr>
      </p:pic>
      <p:pic>
        <p:nvPicPr>
          <p:cNvPr id="12" name="Picture 11"/>
          <p:cNvPicPr>
            <a:picLocks noChangeAspect="1"/>
          </p:cNvPicPr>
          <p:nvPr/>
        </p:nvPicPr>
        <p:blipFill>
          <a:blip r:embed="rId5"/>
          <a:stretch>
            <a:fillRect/>
          </a:stretch>
        </p:blipFill>
        <p:spPr>
          <a:xfrm>
            <a:off x="6172200" y="2590800"/>
            <a:ext cx="2971800" cy="2971800"/>
          </a:xfrm>
          <a:prstGeom prst="rect">
            <a:avLst/>
          </a:prstGeom>
        </p:spPr>
      </p:pic>
    </p:spTree>
    <p:extLst>
      <p:ext uri="{BB962C8B-B14F-4D97-AF65-F5344CB8AC3E}">
        <p14:creationId xmlns:p14="http://schemas.microsoft.com/office/powerpoint/2010/main" val="2023439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572000" y="0"/>
            <a:ext cx="0" cy="68580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0" y="3429000"/>
            <a:ext cx="9144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064895" y="2512786"/>
            <a:ext cx="3014211" cy="1750786"/>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6" name="TextBox 65"/>
          <p:cNvSpPr txBox="1"/>
          <p:nvPr/>
        </p:nvSpPr>
        <p:spPr>
          <a:xfrm>
            <a:off x="63497" y="18060"/>
            <a:ext cx="1804100" cy="584776"/>
          </a:xfrm>
          <a:prstGeom prst="rect">
            <a:avLst/>
          </a:prstGeom>
          <a:noFill/>
        </p:spPr>
        <p:txBody>
          <a:bodyPr wrap="none" rtlCol="0">
            <a:spAutoFit/>
          </a:bodyPr>
          <a:lstStyle/>
          <a:p>
            <a:pPr defTabSz="457200"/>
            <a:r>
              <a:rPr lang="en-US" sz="3200" dirty="0" smtClean="0">
                <a:solidFill>
                  <a:srgbClr val="FF0000"/>
                </a:solidFill>
                <a:latin typeface="Helvetica"/>
                <a:cs typeface="Helvetica"/>
              </a:rPr>
              <a:t>Software</a:t>
            </a:r>
            <a:endParaRPr lang="en-US" sz="2400" dirty="0">
              <a:solidFill>
                <a:srgbClr val="FFFFFF"/>
              </a:solidFill>
              <a:latin typeface="Helvetica"/>
              <a:cs typeface="Helvetica"/>
            </a:endParaRPr>
          </a:p>
        </p:txBody>
      </p:sp>
      <p:sp>
        <p:nvSpPr>
          <p:cNvPr id="67" name="TextBox 66"/>
          <p:cNvSpPr txBox="1"/>
          <p:nvPr/>
        </p:nvSpPr>
        <p:spPr>
          <a:xfrm>
            <a:off x="103170" y="6207984"/>
            <a:ext cx="1287532" cy="584776"/>
          </a:xfrm>
          <a:prstGeom prst="rect">
            <a:avLst/>
          </a:prstGeom>
          <a:noFill/>
        </p:spPr>
        <p:txBody>
          <a:bodyPr wrap="none" rtlCol="0" anchor="b">
            <a:spAutoFit/>
          </a:bodyPr>
          <a:lstStyle/>
          <a:p>
            <a:pPr defTabSz="457200"/>
            <a:r>
              <a:rPr lang="en-US" sz="3200" dirty="0" smtClean="0">
                <a:solidFill>
                  <a:srgbClr val="FF0000"/>
                </a:solidFill>
                <a:latin typeface="Helvetica"/>
                <a:cs typeface="Helvetica"/>
              </a:rPr>
              <a:t>Policy</a:t>
            </a:r>
            <a:r>
              <a:rPr lang="en-US" sz="2400" dirty="0" smtClean="0">
                <a:solidFill>
                  <a:srgbClr val="FFFFFF"/>
                </a:solidFill>
                <a:latin typeface="Helvetica"/>
                <a:cs typeface="Helvetica"/>
              </a:rPr>
              <a:t> </a:t>
            </a:r>
            <a:endParaRPr lang="en-US" sz="2400" dirty="0">
              <a:solidFill>
                <a:srgbClr val="FFFFFF"/>
              </a:solidFill>
              <a:latin typeface="Helvetica"/>
              <a:cs typeface="Helvetica"/>
            </a:endParaRPr>
          </a:p>
        </p:txBody>
      </p:sp>
      <p:sp>
        <p:nvSpPr>
          <p:cNvPr id="68" name="TextBox 67"/>
          <p:cNvSpPr txBox="1"/>
          <p:nvPr/>
        </p:nvSpPr>
        <p:spPr>
          <a:xfrm>
            <a:off x="7491785" y="20858"/>
            <a:ext cx="1652215" cy="584776"/>
          </a:xfrm>
          <a:prstGeom prst="rect">
            <a:avLst/>
          </a:prstGeom>
          <a:noFill/>
        </p:spPr>
        <p:txBody>
          <a:bodyPr wrap="none" rtlCol="0">
            <a:spAutoFit/>
          </a:bodyPr>
          <a:lstStyle/>
          <a:p>
            <a:pPr algn="r" defTabSz="457200"/>
            <a:r>
              <a:rPr lang="en-US" sz="3200" dirty="0" smtClean="0">
                <a:solidFill>
                  <a:srgbClr val="FF0000"/>
                </a:solidFill>
                <a:latin typeface="Helvetica"/>
                <a:cs typeface="Helvetica"/>
              </a:rPr>
              <a:t>Training</a:t>
            </a:r>
            <a:endParaRPr lang="en-US" sz="2800" dirty="0">
              <a:solidFill>
                <a:srgbClr val="FFFFFF"/>
              </a:solidFill>
              <a:latin typeface="Helvetica"/>
              <a:cs typeface="Helvetica"/>
            </a:endParaRPr>
          </a:p>
        </p:txBody>
      </p:sp>
      <p:sp>
        <p:nvSpPr>
          <p:cNvPr id="69" name="TextBox 68"/>
          <p:cNvSpPr txBox="1"/>
          <p:nvPr/>
        </p:nvSpPr>
        <p:spPr>
          <a:xfrm>
            <a:off x="6859947" y="6217055"/>
            <a:ext cx="2274982" cy="584776"/>
          </a:xfrm>
          <a:prstGeom prst="rect">
            <a:avLst/>
          </a:prstGeom>
          <a:noFill/>
        </p:spPr>
        <p:txBody>
          <a:bodyPr wrap="none" rtlCol="0" anchor="b">
            <a:spAutoFit/>
          </a:bodyPr>
          <a:lstStyle/>
          <a:p>
            <a:pPr algn="r" defTabSz="457200"/>
            <a:r>
              <a:rPr lang="en-US" sz="3200" dirty="0" smtClean="0">
                <a:solidFill>
                  <a:srgbClr val="FF0000"/>
                </a:solidFill>
                <a:latin typeface="Helvetica"/>
                <a:cs typeface="Helvetica"/>
              </a:rPr>
              <a:t>Community</a:t>
            </a:r>
            <a:endParaRPr lang="en-US" sz="3200" dirty="0">
              <a:solidFill>
                <a:srgbClr val="FFFFFF"/>
              </a:solidFill>
              <a:latin typeface="Helvetica"/>
              <a:cs typeface="Helvetica"/>
            </a:endParaRPr>
          </a:p>
        </p:txBody>
      </p:sp>
      <p:sp>
        <p:nvSpPr>
          <p:cNvPr id="70" name="TextBox 69"/>
          <p:cNvSpPr txBox="1"/>
          <p:nvPr/>
        </p:nvSpPr>
        <p:spPr>
          <a:xfrm>
            <a:off x="3625403" y="2605116"/>
            <a:ext cx="1872628" cy="584776"/>
          </a:xfrm>
          <a:prstGeom prst="rect">
            <a:avLst/>
          </a:prstGeom>
          <a:noFill/>
        </p:spPr>
        <p:txBody>
          <a:bodyPr wrap="none" rtlCol="0" anchor="t">
            <a:spAutoFit/>
          </a:bodyPr>
          <a:lstStyle/>
          <a:p>
            <a:pPr algn="ctr" defTabSz="457200"/>
            <a:r>
              <a:rPr lang="en-US" sz="3200" dirty="0" smtClean="0">
                <a:solidFill>
                  <a:srgbClr val="FF0000"/>
                </a:solidFill>
                <a:latin typeface="Helvetica"/>
                <a:cs typeface="Helvetica"/>
              </a:rPr>
              <a:t>Outreach</a:t>
            </a:r>
            <a:endParaRPr lang="en-US" sz="3200" dirty="0">
              <a:solidFill>
                <a:srgbClr val="FF0000"/>
              </a:solidFill>
              <a:latin typeface="Helvetica"/>
              <a:cs typeface="Helvetica"/>
            </a:endParaRPr>
          </a:p>
        </p:txBody>
      </p:sp>
      <p:sp>
        <p:nvSpPr>
          <p:cNvPr id="71" name="TextBox 70"/>
          <p:cNvSpPr txBox="1"/>
          <p:nvPr/>
        </p:nvSpPr>
        <p:spPr>
          <a:xfrm>
            <a:off x="4941786" y="525210"/>
            <a:ext cx="3896987"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Delivering essential software skills to researchers via CDTs, institutions &amp; doctoral schools</a:t>
            </a:r>
            <a:endParaRPr lang="en-US" sz="2000" dirty="0">
              <a:solidFill>
                <a:prstClr val="white"/>
              </a:solidFill>
              <a:latin typeface="Helvetica Light"/>
              <a:cs typeface="Helvetica Light"/>
            </a:endParaRPr>
          </a:p>
        </p:txBody>
      </p:sp>
      <p:sp>
        <p:nvSpPr>
          <p:cNvPr id="72" name="TextBox 71"/>
          <p:cNvSpPr txBox="1"/>
          <p:nvPr/>
        </p:nvSpPr>
        <p:spPr>
          <a:xfrm>
            <a:off x="246841" y="525210"/>
            <a:ext cx="3896987"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Helping the community to develop software that meets the needs of reliable, reproducible, and reusable research</a:t>
            </a:r>
            <a:endParaRPr lang="en-US" sz="2000" dirty="0">
              <a:solidFill>
                <a:prstClr val="white"/>
              </a:solidFill>
              <a:latin typeface="Helvetica Light"/>
              <a:cs typeface="Helvetica Light"/>
            </a:endParaRPr>
          </a:p>
        </p:txBody>
      </p:sp>
      <p:sp>
        <p:nvSpPr>
          <p:cNvPr id="73" name="TextBox 72"/>
          <p:cNvSpPr txBox="1"/>
          <p:nvPr/>
        </p:nvSpPr>
        <p:spPr>
          <a:xfrm>
            <a:off x="29043" y="3606276"/>
            <a:ext cx="2999190"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Collecting </a:t>
            </a:r>
            <a:r>
              <a:rPr lang="en-US" sz="2000" dirty="0">
                <a:solidFill>
                  <a:prstClr val="white"/>
                </a:solidFill>
                <a:latin typeface="Helvetica Light"/>
                <a:cs typeface="Helvetica Light"/>
              </a:rPr>
              <a:t>evidence </a:t>
            </a:r>
            <a:r>
              <a:rPr lang="en-US" sz="2000" dirty="0" smtClean="0">
                <a:solidFill>
                  <a:prstClr val="white"/>
                </a:solidFill>
                <a:latin typeface="Helvetica Light"/>
                <a:cs typeface="Helvetica Light"/>
              </a:rP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on </a:t>
            </a:r>
            <a:r>
              <a:rPr lang="en-US" sz="2000" dirty="0">
                <a:solidFill>
                  <a:prstClr val="white"/>
                </a:solidFill>
                <a:latin typeface="Helvetica Light"/>
                <a:cs typeface="Helvetica Light"/>
              </a:rPr>
              <a:t>the community’s software use &amp;</a:t>
            </a:r>
            <a:r>
              <a:rPr lang="en-US" sz="2000" dirty="0" smtClean="0">
                <a:solidFill>
                  <a:prstClr val="white"/>
                </a:solidFill>
                <a:latin typeface="Helvetica Light"/>
                <a:cs typeface="Helvetica Light"/>
              </a:rPr>
              <a:t> </a:t>
            </a:r>
            <a:r>
              <a:rPr lang="en-US" sz="2000" dirty="0">
                <a:solidFill>
                  <a:prstClr val="white"/>
                </a:solidFill>
                <a:latin typeface="Helvetica Light"/>
                <a:cs typeface="Helvetica Light"/>
              </a:rPr>
              <a:t>sharing </a:t>
            </a:r>
            <a:r>
              <a:rPr lang="en-US" sz="2000" dirty="0" smtClean="0">
                <a:solidFill>
                  <a:prstClr val="white"/>
                </a:solidFill>
                <a:latin typeface="Helvetica Light"/>
                <a:cs typeface="Helvetica Light"/>
              </a:rPr>
              <a:t>with stakeholders</a:t>
            </a:r>
            <a:endParaRPr lang="en-US" sz="2000" dirty="0">
              <a:solidFill>
                <a:prstClr val="white"/>
              </a:solidFill>
              <a:latin typeface="Helvetica Light"/>
              <a:cs typeface="Helvetica Light"/>
            </a:endParaRPr>
          </a:p>
        </p:txBody>
      </p:sp>
      <p:sp>
        <p:nvSpPr>
          <p:cNvPr id="74" name="TextBox 73"/>
          <p:cNvSpPr txBox="1"/>
          <p:nvPr/>
        </p:nvSpPr>
        <p:spPr>
          <a:xfrm>
            <a:off x="6141058" y="3606276"/>
            <a:ext cx="2956655" cy="1323439"/>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Bringing together </a:t>
            </a:r>
            <a:br>
              <a:rPr lang="en-US" sz="2000" dirty="0" smtClean="0">
                <a:solidFill>
                  <a:prstClr val="white"/>
                </a:solidFill>
                <a:latin typeface="Helvetica Light"/>
                <a:cs typeface="Helvetica Light"/>
              </a:rPr>
            </a:br>
            <a:r>
              <a:rPr lang="en-US" sz="2000" dirty="0" smtClean="0">
                <a:solidFill>
                  <a:prstClr val="white"/>
                </a:solidFill>
                <a:latin typeface="Helvetica Light"/>
                <a:cs typeface="Helvetica Light"/>
              </a:rPr>
              <a:t>the right people to understand and address topical issues </a:t>
            </a:r>
            <a:endParaRPr lang="en-US" sz="2000" dirty="0">
              <a:solidFill>
                <a:prstClr val="white"/>
              </a:solidFill>
              <a:latin typeface="Helvetica Light"/>
              <a:cs typeface="Helvetica Light"/>
            </a:endParaRPr>
          </a:p>
        </p:txBody>
      </p:sp>
      <p:sp>
        <p:nvSpPr>
          <p:cNvPr id="75" name="TextBox 74"/>
          <p:cNvSpPr txBox="1"/>
          <p:nvPr/>
        </p:nvSpPr>
        <p:spPr>
          <a:xfrm>
            <a:off x="3064895" y="3109967"/>
            <a:ext cx="3014211" cy="1015663"/>
          </a:xfrm>
          <a:prstGeom prst="rect">
            <a:avLst/>
          </a:prstGeom>
          <a:noFill/>
        </p:spPr>
        <p:txBody>
          <a:bodyPr wrap="square" rtlCol="0" anchor="t">
            <a:spAutoFit/>
          </a:bodyPr>
          <a:lstStyle/>
          <a:p>
            <a:pPr algn="ctr" defTabSz="457200"/>
            <a:r>
              <a:rPr lang="en-US" sz="2000" dirty="0" smtClean="0">
                <a:solidFill>
                  <a:prstClr val="white"/>
                </a:solidFill>
                <a:latin typeface="Helvetica Light"/>
                <a:cs typeface="Helvetica Light"/>
              </a:rPr>
              <a:t>Exploiting our platform to enable engagement, delivery &amp; uptake</a:t>
            </a:r>
            <a:endParaRPr lang="en-US" sz="2000" dirty="0">
              <a:solidFill>
                <a:prstClr val="white"/>
              </a:solidFill>
              <a:latin typeface="Helvetica Light"/>
              <a:cs typeface="Helvetica Light"/>
            </a:endParaRPr>
          </a:p>
        </p:txBody>
      </p:sp>
      <p:pic>
        <p:nvPicPr>
          <p:cNvPr id="76" name="Picture 7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1594" y="5146574"/>
            <a:ext cx="1869894" cy="1603374"/>
          </a:xfrm>
          <a:prstGeom prst="rect">
            <a:avLst/>
          </a:prstGeom>
        </p:spPr>
      </p:pic>
      <p:pic>
        <p:nvPicPr>
          <p:cNvPr id="77" name="Picture 7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4968" y="1848650"/>
            <a:ext cx="2646255" cy="1394958"/>
          </a:xfrm>
          <a:prstGeom prst="rect">
            <a:avLst/>
          </a:prstGeom>
        </p:spPr>
      </p:pic>
      <p:pic>
        <p:nvPicPr>
          <p:cNvPr id="78" name="Picture 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0905" y="2219739"/>
            <a:ext cx="1297328" cy="946574"/>
          </a:xfrm>
          <a:prstGeom prst="rect">
            <a:avLst/>
          </a:prstGeom>
        </p:spPr>
      </p:pic>
      <p:pic>
        <p:nvPicPr>
          <p:cNvPr id="79" name="Picture 7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88407" y="5146574"/>
            <a:ext cx="2462815" cy="1169839"/>
          </a:xfrm>
          <a:prstGeom prst="rect">
            <a:avLst/>
          </a:prstGeom>
        </p:spPr>
      </p:pic>
      <p:pic>
        <p:nvPicPr>
          <p:cNvPr id="80" name="Content Placeholder 5" descr="ER1brite-tube.png"/>
          <p:cNvPicPr>
            <a:picLocks noChangeAspect="1"/>
          </p:cNvPicPr>
          <p:nvPr/>
        </p:nvPicPr>
        <p:blipFill>
          <a:blip r:embed="rId7" cstate="screen">
            <a:extLst>
              <a:ext uri="{28A0092B-C50C-407E-A947-70E740481C1C}">
                <a14:useLocalDpi xmlns:a14="http://schemas.microsoft.com/office/drawing/2010/main"/>
              </a:ext>
            </a:extLst>
          </a:blip>
          <a:srcRect t="-9452" b="-9452"/>
          <a:stretch>
            <a:fillRect/>
          </a:stretch>
        </p:blipFill>
        <p:spPr>
          <a:xfrm>
            <a:off x="1177209" y="2142366"/>
            <a:ext cx="1013223" cy="1101241"/>
          </a:xfrm>
          <a:prstGeom prst="rect">
            <a:avLst/>
          </a:prstGeom>
        </p:spPr>
      </p:pic>
      <p:pic>
        <p:nvPicPr>
          <p:cNvPr id="81" name="Picture 80" descr="Slide3.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497" y="2219739"/>
            <a:ext cx="1141526" cy="946574"/>
          </a:xfrm>
          <a:prstGeom prst="rect">
            <a:avLst/>
          </a:prstGeom>
        </p:spPr>
      </p:pic>
      <p:grpSp>
        <p:nvGrpSpPr>
          <p:cNvPr id="82" name="Group 81"/>
          <p:cNvGrpSpPr/>
          <p:nvPr/>
        </p:nvGrpSpPr>
        <p:grpSpPr>
          <a:xfrm>
            <a:off x="4696230" y="5146575"/>
            <a:ext cx="1608737" cy="1603374"/>
            <a:chOff x="9458730" y="3182874"/>
            <a:chExt cx="3810000" cy="3797300"/>
          </a:xfrm>
        </p:grpSpPr>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1430" y="3182874"/>
              <a:ext cx="1905000" cy="1905000"/>
            </a:xfrm>
            <a:prstGeom prst="rect">
              <a:avLst/>
            </a:prstGeom>
          </p:spPr>
        </p:pic>
        <p:pic>
          <p:nvPicPr>
            <p:cNvPr id="84" name="Picture 8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3730" y="5075174"/>
              <a:ext cx="1905000" cy="1905000"/>
            </a:xfrm>
            <a:prstGeom prst="rect">
              <a:avLst/>
            </a:prstGeom>
          </p:spPr>
        </p:pic>
        <p:pic>
          <p:nvPicPr>
            <p:cNvPr id="85" name="Pictur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376430" y="3182874"/>
              <a:ext cx="1892300" cy="1892300"/>
            </a:xfrm>
            <a:prstGeom prst="rect">
              <a:avLst/>
            </a:prstGeom>
          </p:spPr>
        </p:pic>
        <p:pic>
          <p:nvPicPr>
            <p:cNvPr id="86" name="Picture 8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58730" y="5075174"/>
              <a:ext cx="1905000" cy="1905000"/>
            </a:xfrm>
            <a:prstGeom prst="rect">
              <a:avLst/>
            </a:prstGeom>
          </p:spPr>
        </p:pic>
      </p:grpSp>
      <p:pic>
        <p:nvPicPr>
          <p:cNvPr id="87" name="Picture 86" descr="Percentage_software_analysis_back bg _clear.pn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46667" y="5140540"/>
            <a:ext cx="1738520" cy="1170962"/>
          </a:xfrm>
          <a:prstGeom prst="rect">
            <a:avLst/>
          </a:prstGeom>
        </p:spPr>
      </p:pic>
    </p:spTree>
    <p:extLst>
      <p:ext uri="{BB962C8B-B14F-4D97-AF65-F5344CB8AC3E}">
        <p14:creationId xmlns:p14="http://schemas.microsoft.com/office/powerpoint/2010/main" val="7748435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8219" y="3823136"/>
            <a:ext cx="1130204" cy="969114"/>
          </a:xfrm>
          <a:prstGeom prst="rect">
            <a:avLst/>
          </a:prstGeom>
        </p:spPr>
      </p:pic>
      <p:cxnSp>
        <p:nvCxnSpPr>
          <p:cNvPr id="11" name="Straight Connector 10"/>
          <p:cNvCxnSpPr/>
          <p:nvPr/>
        </p:nvCxnSpPr>
        <p:spPr>
          <a:xfrm>
            <a:off x="4572000" y="0"/>
            <a:ext cx="0" cy="68580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pic>
        <p:nvPicPr>
          <p:cNvPr id="45" name="Content Placeholder 6" descr="CurationAndPreservation.png"/>
          <p:cNvPicPr>
            <a:picLocks noChangeAspect="1"/>
          </p:cNvPicPr>
          <p:nvPr/>
        </p:nvPicPr>
        <p:blipFill>
          <a:blip r:embed="rId4" cstate="screen">
            <a:extLst>
              <a:ext uri="{28A0092B-C50C-407E-A947-70E740481C1C}">
                <a14:useLocalDpi xmlns:a14="http://schemas.microsoft.com/office/drawing/2010/main"/>
              </a:ext>
            </a:extLst>
          </a:blip>
          <a:srcRect l="-15021" r="-15021"/>
          <a:stretch>
            <a:fillRect/>
          </a:stretch>
        </p:blipFill>
        <p:spPr>
          <a:xfrm>
            <a:off x="8188602" y="2145810"/>
            <a:ext cx="923156" cy="1003350"/>
          </a:xfrm>
          <a:prstGeom prst="rect">
            <a:avLst/>
          </a:prstGeom>
        </p:spPr>
      </p:pic>
      <p:pic>
        <p:nvPicPr>
          <p:cNvPr id="46" name="Content Placeholder 7" descr="YouveInheritedSomeCode.png"/>
          <p:cNvPicPr>
            <a:picLocks noChangeAspect="1"/>
          </p:cNvPicPr>
          <p:nvPr/>
        </p:nvPicPr>
        <p:blipFill>
          <a:blip r:embed="rId5" cstate="screen">
            <a:extLst>
              <a:ext uri="{28A0092B-C50C-407E-A947-70E740481C1C}">
                <a14:useLocalDpi xmlns:a14="http://schemas.microsoft.com/office/drawing/2010/main"/>
              </a:ext>
            </a:extLst>
          </a:blip>
          <a:srcRect l="-15047" r="-15047"/>
          <a:stretch>
            <a:fillRect/>
          </a:stretch>
        </p:blipFill>
        <p:spPr>
          <a:xfrm>
            <a:off x="7390787" y="2156495"/>
            <a:ext cx="923526" cy="1003350"/>
          </a:xfrm>
          <a:prstGeom prst="rect">
            <a:avLst/>
          </a:prstGeom>
        </p:spPr>
      </p:pic>
      <p:pic>
        <p:nvPicPr>
          <p:cNvPr id="33" name="Picture 32" descr="IMGP647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97764" y="635165"/>
            <a:ext cx="2099306" cy="1401399"/>
          </a:xfrm>
          <a:prstGeom prst="rect">
            <a:avLst/>
          </a:prstGeom>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32076" y="707753"/>
            <a:ext cx="1617838" cy="1213378"/>
          </a:xfrm>
          <a:prstGeom prst="rect">
            <a:avLst/>
          </a:prstGeom>
        </p:spPr>
      </p:pic>
      <p:cxnSp>
        <p:nvCxnSpPr>
          <p:cNvPr id="12" name="Straight Connector 11"/>
          <p:cNvCxnSpPr/>
          <p:nvPr/>
        </p:nvCxnSpPr>
        <p:spPr>
          <a:xfrm>
            <a:off x="0" y="3429000"/>
            <a:ext cx="9144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064895" y="2512786"/>
            <a:ext cx="3014211" cy="1750786"/>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3" name="TextBox 22"/>
          <p:cNvSpPr txBox="1"/>
          <p:nvPr/>
        </p:nvSpPr>
        <p:spPr>
          <a:xfrm>
            <a:off x="3575839" y="3212976"/>
            <a:ext cx="1992322" cy="400110"/>
          </a:xfrm>
          <a:prstGeom prst="rect">
            <a:avLst/>
          </a:prstGeom>
          <a:noFill/>
        </p:spPr>
        <p:txBody>
          <a:bodyPr wrap="none" rtlCol="0" anchor="t">
            <a:spAutoFit/>
          </a:bodyPr>
          <a:lstStyle/>
          <a:p>
            <a:pPr algn="ctr" defTabSz="457200"/>
            <a:r>
              <a:rPr lang="en-US" sz="2000" i="1" dirty="0" smtClean="0">
                <a:solidFill>
                  <a:prstClr val="white"/>
                </a:solidFill>
                <a:latin typeface="Helvetica Light"/>
                <a:cs typeface="Helvetica Light"/>
              </a:rPr>
              <a:t>Website &amp; blog</a:t>
            </a:r>
            <a:endParaRPr lang="en-US" sz="2000" i="1" dirty="0">
              <a:solidFill>
                <a:prstClr val="white"/>
              </a:solidFill>
              <a:latin typeface="Helvetica Light"/>
              <a:cs typeface="Helvetica Light"/>
            </a:endParaRPr>
          </a:p>
        </p:txBody>
      </p:sp>
      <p:sp>
        <p:nvSpPr>
          <p:cNvPr id="24" name="TextBox 23"/>
          <p:cNvSpPr txBox="1"/>
          <p:nvPr/>
        </p:nvSpPr>
        <p:spPr>
          <a:xfrm>
            <a:off x="2727856" y="4712554"/>
            <a:ext cx="1564516" cy="400110"/>
          </a:xfrm>
          <a:prstGeom prst="rect">
            <a:avLst/>
          </a:prstGeom>
          <a:noFill/>
        </p:spPr>
        <p:txBody>
          <a:bodyPr wrap="none" rtlCol="0" anchor="t">
            <a:spAutoFit/>
          </a:bodyPr>
          <a:lstStyle/>
          <a:p>
            <a:pPr algn="ctr" defTabSz="457200"/>
            <a:r>
              <a:rPr lang="en-US" sz="2000" i="1" dirty="0" smtClean="0">
                <a:solidFill>
                  <a:prstClr val="white"/>
                </a:solidFill>
                <a:latin typeface="Helvetica Light"/>
                <a:cs typeface="Helvetica Light"/>
              </a:rPr>
              <a:t>Campaigns</a:t>
            </a:r>
            <a:endParaRPr lang="en-US" sz="2000" i="1" dirty="0">
              <a:solidFill>
                <a:prstClr val="white"/>
              </a:solidFill>
              <a:latin typeface="Helvetica Light"/>
              <a:cs typeface="Helvetica Light"/>
            </a:endParaRPr>
          </a:p>
        </p:txBody>
      </p:sp>
      <p:sp>
        <p:nvSpPr>
          <p:cNvPr id="26" name="TextBox 25"/>
          <p:cNvSpPr txBox="1"/>
          <p:nvPr/>
        </p:nvSpPr>
        <p:spPr>
          <a:xfrm>
            <a:off x="4046580" y="214171"/>
            <a:ext cx="1037455" cy="400110"/>
          </a:xfrm>
          <a:prstGeom prst="rect">
            <a:avLst/>
          </a:prstGeom>
          <a:noFill/>
        </p:spPr>
        <p:txBody>
          <a:bodyPr wrap="none" rtlCol="0" anchor="t">
            <a:spAutoFit/>
          </a:bodyPr>
          <a:lstStyle/>
          <a:p>
            <a:pPr algn="ctr" defTabSz="457200"/>
            <a:r>
              <a:rPr lang="en-US" sz="2000" i="1" dirty="0" smtClean="0">
                <a:solidFill>
                  <a:prstClr val="white"/>
                </a:solidFill>
                <a:latin typeface="Helvetica Light"/>
                <a:cs typeface="Helvetica Light"/>
              </a:rPr>
              <a:t>Advice</a:t>
            </a:r>
            <a:endParaRPr lang="en-US" sz="2000" i="1" dirty="0">
              <a:solidFill>
                <a:prstClr val="white"/>
              </a:solidFill>
              <a:latin typeface="Helvetica Light"/>
              <a:cs typeface="Helvetica Light"/>
            </a:endParaRPr>
          </a:p>
        </p:txBody>
      </p:sp>
      <p:sp>
        <p:nvSpPr>
          <p:cNvPr id="27" name="TextBox 26"/>
          <p:cNvSpPr txBox="1"/>
          <p:nvPr/>
        </p:nvSpPr>
        <p:spPr>
          <a:xfrm>
            <a:off x="6422468" y="2423013"/>
            <a:ext cx="1065926" cy="400110"/>
          </a:xfrm>
          <a:prstGeom prst="rect">
            <a:avLst/>
          </a:prstGeom>
          <a:noFill/>
        </p:spPr>
        <p:txBody>
          <a:bodyPr wrap="none" rtlCol="0" anchor="t">
            <a:spAutoFit/>
          </a:bodyPr>
          <a:lstStyle/>
          <a:p>
            <a:pPr algn="ctr" defTabSz="457200"/>
            <a:r>
              <a:rPr lang="en-US" sz="2000" i="1" dirty="0" smtClean="0">
                <a:solidFill>
                  <a:prstClr val="white"/>
                </a:solidFill>
                <a:latin typeface="Helvetica Light"/>
                <a:cs typeface="Helvetica Light"/>
              </a:rPr>
              <a:t>Guides</a:t>
            </a:r>
            <a:endParaRPr lang="en-US" sz="2000" i="1" dirty="0">
              <a:solidFill>
                <a:prstClr val="white"/>
              </a:solidFill>
              <a:latin typeface="Helvetica Light"/>
              <a:cs typeface="Helvetica Light"/>
            </a:endParaRPr>
          </a:p>
        </p:txBody>
      </p:sp>
      <p:sp>
        <p:nvSpPr>
          <p:cNvPr id="28" name="TextBox 27"/>
          <p:cNvSpPr txBox="1"/>
          <p:nvPr/>
        </p:nvSpPr>
        <p:spPr>
          <a:xfrm>
            <a:off x="7849318" y="1043873"/>
            <a:ext cx="1194166" cy="400110"/>
          </a:xfrm>
          <a:prstGeom prst="rect">
            <a:avLst/>
          </a:prstGeom>
          <a:noFill/>
        </p:spPr>
        <p:txBody>
          <a:bodyPr wrap="none" rtlCol="0" anchor="t">
            <a:spAutoFit/>
          </a:bodyPr>
          <a:lstStyle/>
          <a:p>
            <a:pPr algn="ctr" defTabSz="457200"/>
            <a:r>
              <a:rPr lang="en-US" sz="2000" i="1" dirty="0" smtClean="0">
                <a:solidFill>
                  <a:prstClr val="white"/>
                </a:solidFill>
                <a:latin typeface="Helvetica Light"/>
                <a:cs typeface="Helvetica Light"/>
              </a:rPr>
              <a:t>Courses</a:t>
            </a:r>
            <a:endParaRPr lang="en-US" sz="2000" i="1" dirty="0">
              <a:solidFill>
                <a:prstClr val="white"/>
              </a:solidFill>
              <a:latin typeface="Helvetica Light"/>
              <a:cs typeface="Helvetica Light"/>
            </a:endParaRPr>
          </a:p>
        </p:txBody>
      </p:sp>
      <p:sp>
        <p:nvSpPr>
          <p:cNvPr id="29" name="TextBox 28"/>
          <p:cNvSpPr txBox="1"/>
          <p:nvPr/>
        </p:nvSpPr>
        <p:spPr>
          <a:xfrm>
            <a:off x="5066838" y="4792250"/>
            <a:ext cx="1521948" cy="400110"/>
          </a:xfrm>
          <a:prstGeom prst="rect">
            <a:avLst/>
          </a:prstGeom>
          <a:noFill/>
        </p:spPr>
        <p:txBody>
          <a:bodyPr wrap="none" rtlCol="0" anchor="t">
            <a:spAutoFit/>
          </a:bodyPr>
          <a:lstStyle/>
          <a:p>
            <a:pPr algn="ctr" defTabSz="457200"/>
            <a:r>
              <a:rPr lang="en-US" sz="2000" i="1" dirty="0" smtClean="0">
                <a:solidFill>
                  <a:prstClr val="white"/>
                </a:solidFill>
                <a:latin typeface="Helvetica Light"/>
                <a:cs typeface="Helvetica Light"/>
              </a:rPr>
              <a:t>Workshops</a:t>
            </a:r>
            <a:endParaRPr lang="en-US" sz="2000" i="1" dirty="0">
              <a:solidFill>
                <a:prstClr val="white"/>
              </a:solidFill>
              <a:latin typeface="Helvetica Light"/>
              <a:cs typeface="Helvetica Light"/>
            </a:endParaRPr>
          </a:p>
        </p:txBody>
      </p:sp>
      <p:grpSp>
        <p:nvGrpSpPr>
          <p:cNvPr id="39" name="Group 38"/>
          <p:cNvGrpSpPr/>
          <p:nvPr/>
        </p:nvGrpSpPr>
        <p:grpSpPr>
          <a:xfrm>
            <a:off x="7184398" y="3547047"/>
            <a:ext cx="1861660" cy="1863038"/>
            <a:chOff x="7555158" y="1921131"/>
            <a:chExt cx="3810000" cy="3812820"/>
          </a:xfrm>
        </p:grpSpPr>
        <p:pic>
          <p:nvPicPr>
            <p:cNvPr id="35" name="Picture 34"/>
            <p:cNvPicPr>
              <a:picLocks noChangeAspect="1"/>
            </p:cNvPicPr>
            <p:nvPr/>
          </p:nvPicPr>
          <p:blipFill>
            <a:blip r:embed="rId8"/>
            <a:stretch>
              <a:fillRect/>
            </a:stretch>
          </p:blipFill>
          <p:spPr>
            <a:xfrm>
              <a:off x="7567858" y="3828951"/>
              <a:ext cx="1892300" cy="1905000"/>
            </a:xfrm>
            <a:prstGeom prst="rect">
              <a:avLst/>
            </a:prstGeom>
          </p:spPr>
        </p:pic>
        <p:pic>
          <p:nvPicPr>
            <p:cNvPr id="36" name="Picture 35"/>
            <p:cNvPicPr>
              <a:picLocks noChangeAspect="1"/>
            </p:cNvPicPr>
            <p:nvPr/>
          </p:nvPicPr>
          <p:blipFill>
            <a:blip r:embed="rId9"/>
            <a:stretch>
              <a:fillRect/>
            </a:stretch>
          </p:blipFill>
          <p:spPr>
            <a:xfrm>
              <a:off x="7555158" y="1921131"/>
              <a:ext cx="1905000" cy="1905000"/>
            </a:xfrm>
            <a:prstGeom prst="rect">
              <a:avLst/>
            </a:prstGeom>
          </p:spPr>
        </p:pic>
        <p:pic>
          <p:nvPicPr>
            <p:cNvPr id="37" name="Picture 36"/>
            <p:cNvPicPr>
              <a:picLocks noChangeAspect="1"/>
            </p:cNvPicPr>
            <p:nvPr/>
          </p:nvPicPr>
          <p:blipFill>
            <a:blip r:embed="rId10"/>
            <a:stretch>
              <a:fillRect/>
            </a:stretch>
          </p:blipFill>
          <p:spPr>
            <a:xfrm>
              <a:off x="9460158" y="1921131"/>
              <a:ext cx="1905000" cy="1905000"/>
            </a:xfrm>
            <a:prstGeom prst="rect">
              <a:avLst/>
            </a:prstGeom>
          </p:spPr>
        </p:pic>
        <p:pic>
          <p:nvPicPr>
            <p:cNvPr id="38" name="Picture 37"/>
            <p:cNvPicPr>
              <a:picLocks noChangeAspect="1"/>
            </p:cNvPicPr>
            <p:nvPr/>
          </p:nvPicPr>
          <p:blipFill>
            <a:blip r:embed="rId11"/>
            <a:stretch>
              <a:fillRect/>
            </a:stretch>
          </p:blipFill>
          <p:spPr>
            <a:xfrm>
              <a:off x="9460158" y="3826131"/>
              <a:ext cx="1905000" cy="1905000"/>
            </a:xfrm>
            <a:prstGeom prst="rect">
              <a:avLst/>
            </a:prstGeom>
          </p:spPr>
        </p:pic>
      </p:grpSp>
      <p:sp>
        <p:nvSpPr>
          <p:cNvPr id="30" name="TextBox 29"/>
          <p:cNvSpPr txBox="1"/>
          <p:nvPr/>
        </p:nvSpPr>
        <p:spPr>
          <a:xfrm>
            <a:off x="7495215" y="5345166"/>
            <a:ext cx="1450635" cy="400110"/>
          </a:xfrm>
          <a:prstGeom prst="rect">
            <a:avLst/>
          </a:prstGeom>
          <a:noFill/>
        </p:spPr>
        <p:txBody>
          <a:bodyPr wrap="none" rtlCol="0" anchor="t">
            <a:spAutoFit/>
          </a:bodyPr>
          <a:lstStyle/>
          <a:p>
            <a:pPr algn="ctr" defTabSz="457200"/>
            <a:r>
              <a:rPr lang="en-US" sz="2000" i="1" dirty="0" smtClean="0">
                <a:solidFill>
                  <a:prstClr val="white"/>
                </a:solidFill>
                <a:latin typeface="Helvetica Light"/>
                <a:cs typeface="Helvetica Light"/>
              </a:rPr>
              <a:t>Fellowship</a:t>
            </a:r>
            <a:endParaRPr lang="en-US" sz="2000" i="1" dirty="0">
              <a:solidFill>
                <a:prstClr val="white"/>
              </a:solidFill>
              <a:latin typeface="Helvetica Light"/>
              <a:cs typeface="Helvetica Light"/>
            </a:endParaRPr>
          </a:p>
        </p:txBody>
      </p:sp>
      <p:pic>
        <p:nvPicPr>
          <p:cNvPr id="41" name="Picture 4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27081" y="608538"/>
            <a:ext cx="1297328" cy="977321"/>
          </a:xfrm>
          <a:prstGeom prst="rect">
            <a:avLst/>
          </a:prstGeom>
        </p:spPr>
      </p:pic>
      <p:pic>
        <p:nvPicPr>
          <p:cNvPr id="42" name="Picture 4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227080" y="2253146"/>
            <a:ext cx="1547632" cy="1006869"/>
          </a:xfrm>
          <a:prstGeom prst="rect">
            <a:avLst/>
          </a:prstGeom>
        </p:spPr>
      </p:pic>
      <p:pic>
        <p:nvPicPr>
          <p:cNvPr id="47" name="Picture 4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516219" y="5100249"/>
            <a:ext cx="1651140" cy="929509"/>
          </a:xfrm>
          <a:prstGeom prst="rect">
            <a:avLst/>
          </a:prstGeom>
        </p:spPr>
      </p:pic>
      <p:pic>
        <p:nvPicPr>
          <p:cNvPr id="50" name="Picture 4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807978" y="5253915"/>
            <a:ext cx="2051969" cy="1364071"/>
          </a:xfrm>
          <a:prstGeom prst="rect">
            <a:avLst/>
          </a:prstGeom>
        </p:spPr>
      </p:pic>
      <p:pic>
        <p:nvPicPr>
          <p:cNvPr id="51" name="Picture 5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028232" y="5091178"/>
            <a:ext cx="1251440" cy="938580"/>
          </a:xfrm>
          <a:prstGeom prst="rect">
            <a:avLst/>
          </a:prstGeom>
        </p:spPr>
      </p:pic>
      <p:sp>
        <p:nvSpPr>
          <p:cNvPr id="52" name="TextBox 51"/>
          <p:cNvSpPr txBox="1"/>
          <p:nvPr/>
        </p:nvSpPr>
        <p:spPr>
          <a:xfrm>
            <a:off x="371595" y="3998070"/>
            <a:ext cx="1337028" cy="400110"/>
          </a:xfrm>
          <a:prstGeom prst="rect">
            <a:avLst/>
          </a:prstGeom>
          <a:noFill/>
        </p:spPr>
        <p:txBody>
          <a:bodyPr wrap="none" rtlCol="0" anchor="t">
            <a:spAutoFit/>
          </a:bodyPr>
          <a:lstStyle/>
          <a:p>
            <a:pPr algn="ctr" defTabSz="457200"/>
            <a:r>
              <a:rPr lang="en-US" sz="2000" i="1" dirty="0" smtClean="0">
                <a:solidFill>
                  <a:prstClr val="white"/>
                </a:solidFill>
                <a:latin typeface="Helvetica Light"/>
                <a:cs typeface="Helvetica Light"/>
              </a:rPr>
              <a:t>Research</a:t>
            </a:r>
            <a:endParaRPr lang="en-US" sz="2000" i="1" dirty="0">
              <a:solidFill>
                <a:prstClr val="white"/>
              </a:solidFill>
              <a:latin typeface="Helvetica Light"/>
              <a:cs typeface="Helvetica Light"/>
            </a:endParaRPr>
          </a:p>
        </p:txBody>
      </p:sp>
      <p:sp>
        <p:nvSpPr>
          <p:cNvPr id="48" name="TextBox 47"/>
          <p:cNvSpPr txBox="1"/>
          <p:nvPr/>
        </p:nvSpPr>
        <p:spPr>
          <a:xfrm>
            <a:off x="63497" y="0"/>
            <a:ext cx="1804100" cy="584776"/>
          </a:xfrm>
          <a:prstGeom prst="rect">
            <a:avLst/>
          </a:prstGeom>
          <a:noFill/>
        </p:spPr>
        <p:txBody>
          <a:bodyPr wrap="none" rtlCol="0">
            <a:spAutoFit/>
          </a:bodyPr>
          <a:lstStyle/>
          <a:p>
            <a:pPr defTabSz="457200"/>
            <a:r>
              <a:rPr lang="en-US" sz="3200" dirty="0" smtClean="0">
                <a:solidFill>
                  <a:srgbClr val="FF0000"/>
                </a:solidFill>
                <a:latin typeface="Helvetica"/>
                <a:cs typeface="Helvetica"/>
              </a:rPr>
              <a:t>Software</a:t>
            </a:r>
            <a:endParaRPr lang="en-US" sz="2400" dirty="0">
              <a:solidFill>
                <a:srgbClr val="FF0000"/>
              </a:solidFill>
              <a:latin typeface="Helvetica"/>
              <a:cs typeface="Helvetica"/>
            </a:endParaRPr>
          </a:p>
        </p:txBody>
      </p:sp>
      <p:sp>
        <p:nvSpPr>
          <p:cNvPr id="49" name="TextBox 48"/>
          <p:cNvSpPr txBox="1"/>
          <p:nvPr/>
        </p:nvSpPr>
        <p:spPr>
          <a:xfrm>
            <a:off x="103170" y="6245424"/>
            <a:ext cx="1287532" cy="584776"/>
          </a:xfrm>
          <a:prstGeom prst="rect">
            <a:avLst/>
          </a:prstGeom>
          <a:noFill/>
        </p:spPr>
        <p:txBody>
          <a:bodyPr wrap="none" rtlCol="0" anchor="b">
            <a:spAutoFit/>
          </a:bodyPr>
          <a:lstStyle/>
          <a:p>
            <a:pPr defTabSz="457200"/>
            <a:r>
              <a:rPr lang="en-US" sz="3200" dirty="0" smtClean="0">
                <a:solidFill>
                  <a:srgbClr val="FF0000"/>
                </a:solidFill>
                <a:latin typeface="Helvetica"/>
                <a:cs typeface="Helvetica"/>
              </a:rPr>
              <a:t>Policy</a:t>
            </a:r>
            <a:endParaRPr lang="en-US" sz="2400" dirty="0">
              <a:solidFill>
                <a:srgbClr val="FF0000"/>
              </a:solidFill>
              <a:latin typeface="Helvetica"/>
              <a:cs typeface="Helvetica"/>
            </a:endParaRPr>
          </a:p>
        </p:txBody>
      </p:sp>
      <p:sp>
        <p:nvSpPr>
          <p:cNvPr id="53" name="TextBox 52"/>
          <p:cNvSpPr txBox="1"/>
          <p:nvPr/>
        </p:nvSpPr>
        <p:spPr>
          <a:xfrm>
            <a:off x="7491785" y="2798"/>
            <a:ext cx="1652215" cy="584776"/>
          </a:xfrm>
          <a:prstGeom prst="rect">
            <a:avLst/>
          </a:prstGeom>
          <a:noFill/>
        </p:spPr>
        <p:txBody>
          <a:bodyPr wrap="none" rtlCol="0">
            <a:spAutoFit/>
          </a:bodyPr>
          <a:lstStyle/>
          <a:p>
            <a:pPr algn="r" defTabSz="457200"/>
            <a:r>
              <a:rPr lang="en-US" sz="3200" dirty="0" smtClean="0">
                <a:solidFill>
                  <a:srgbClr val="FF0000"/>
                </a:solidFill>
                <a:latin typeface="Helvetica"/>
                <a:cs typeface="Helvetica"/>
              </a:rPr>
              <a:t>Training</a:t>
            </a:r>
            <a:endParaRPr lang="en-US" sz="2800" dirty="0">
              <a:solidFill>
                <a:srgbClr val="FF0000"/>
              </a:solidFill>
              <a:latin typeface="Helvetica"/>
              <a:cs typeface="Helvetica"/>
            </a:endParaRPr>
          </a:p>
        </p:txBody>
      </p:sp>
      <p:sp>
        <p:nvSpPr>
          <p:cNvPr id="54" name="TextBox 53"/>
          <p:cNvSpPr txBox="1"/>
          <p:nvPr/>
        </p:nvSpPr>
        <p:spPr>
          <a:xfrm>
            <a:off x="6859947" y="6254495"/>
            <a:ext cx="2274982" cy="584776"/>
          </a:xfrm>
          <a:prstGeom prst="rect">
            <a:avLst/>
          </a:prstGeom>
          <a:noFill/>
        </p:spPr>
        <p:txBody>
          <a:bodyPr wrap="none" rtlCol="0" anchor="b">
            <a:spAutoFit/>
          </a:bodyPr>
          <a:lstStyle/>
          <a:p>
            <a:pPr algn="r" defTabSz="457200"/>
            <a:r>
              <a:rPr lang="en-US" sz="3200" dirty="0" smtClean="0">
                <a:solidFill>
                  <a:srgbClr val="FF0000"/>
                </a:solidFill>
                <a:latin typeface="Helvetica"/>
                <a:cs typeface="Helvetica"/>
              </a:rPr>
              <a:t>Community</a:t>
            </a:r>
            <a:endParaRPr lang="en-US" sz="3200" dirty="0">
              <a:solidFill>
                <a:srgbClr val="FF0000"/>
              </a:solidFill>
              <a:latin typeface="Helvetica"/>
              <a:cs typeface="Helvetica"/>
            </a:endParaRPr>
          </a:p>
        </p:txBody>
      </p:sp>
      <p:pic>
        <p:nvPicPr>
          <p:cNvPr id="40" name="Content Placeholder 5" descr="ER1brite-tube.png"/>
          <p:cNvPicPr>
            <a:picLocks noChangeAspect="1"/>
          </p:cNvPicPr>
          <p:nvPr/>
        </p:nvPicPr>
        <p:blipFill>
          <a:blip r:embed="rId17" cstate="screen">
            <a:extLst>
              <a:ext uri="{28A0092B-C50C-407E-A947-70E740481C1C}">
                <a14:useLocalDpi xmlns:a14="http://schemas.microsoft.com/office/drawing/2010/main"/>
              </a:ext>
            </a:extLst>
          </a:blip>
          <a:srcRect t="-9452" b="-9452"/>
          <a:stretch>
            <a:fillRect/>
          </a:stretch>
        </p:blipFill>
        <p:spPr>
          <a:xfrm>
            <a:off x="249912" y="966061"/>
            <a:ext cx="1382973" cy="1503111"/>
          </a:xfrm>
          <a:prstGeom prst="rect">
            <a:avLst/>
          </a:prstGeom>
        </p:spPr>
      </p:pic>
      <p:sp>
        <p:nvSpPr>
          <p:cNvPr id="25" name="TextBox 24"/>
          <p:cNvSpPr txBox="1"/>
          <p:nvPr/>
        </p:nvSpPr>
        <p:spPr>
          <a:xfrm>
            <a:off x="1603149" y="1629719"/>
            <a:ext cx="1664806" cy="400110"/>
          </a:xfrm>
          <a:prstGeom prst="rect">
            <a:avLst/>
          </a:prstGeom>
          <a:noFill/>
        </p:spPr>
        <p:txBody>
          <a:bodyPr wrap="none" rtlCol="0" anchor="t">
            <a:spAutoFit/>
          </a:bodyPr>
          <a:lstStyle/>
          <a:p>
            <a:pPr algn="ctr" defTabSz="457200"/>
            <a:r>
              <a:rPr lang="en-US" sz="2000" i="1" dirty="0" smtClean="0">
                <a:solidFill>
                  <a:prstClr val="white"/>
                </a:solidFill>
                <a:latin typeface="Helvetica Light"/>
                <a:cs typeface="Helvetica Light"/>
              </a:rPr>
              <a:t>Consultancy</a:t>
            </a:r>
            <a:endParaRPr lang="en-US" sz="2000" i="1" dirty="0">
              <a:solidFill>
                <a:prstClr val="white"/>
              </a:solidFill>
              <a:latin typeface="Helvetica Light"/>
              <a:cs typeface="Helvetica Light"/>
            </a:endParaRPr>
          </a:p>
        </p:txBody>
      </p:sp>
      <p:pic>
        <p:nvPicPr>
          <p:cNvPr id="44" name="Picture 4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44476" y="5091178"/>
            <a:ext cx="1239345" cy="929509"/>
          </a:xfrm>
          <a:prstGeom prst="rect">
            <a:avLst/>
          </a:prstGeom>
        </p:spPr>
      </p:pic>
      <p:sp>
        <p:nvSpPr>
          <p:cNvPr id="43" name="TextBox 42"/>
          <p:cNvSpPr txBox="1"/>
          <p:nvPr/>
        </p:nvSpPr>
        <p:spPr>
          <a:xfrm>
            <a:off x="1875623" y="1921131"/>
            <a:ext cx="1056700" cy="276999"/>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50+ projects</a:t>
            </a:r>
            <a:endParaRPr lang="en-US" sz="1200" dirty="0">
              <a:solidFill>
                <a:prstClr val="white"/>
              </a:solidFill>
              <a:latin typeface="Helvetica Light"/>
              <a:cs typeface="Helvetica Light"/>
            </a:endParaRPr>
          </a:p>
        </p:txBody>
      </p:sp>
      <p:sp>
        <p:nvSpPr>
          <p:cNvPr id="55" name="TextBox 54"/>
          <p:cNvSpPr txBox="1"/>
          <p:nvPr/>
        </p:nvSpPr>
        <p:spPr>
          <a:xfrm>
            <a:off x="3889761" y="2022313"/>
            <a:ext cx="1364476" cy="461665"/>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130+ evaluations</a:t>
            </a:r>
          </a:p>
          <a:p>
            <a:pPr algn="ctr" defTabSz="457200"/>
            <a:r>
              <a:rPr lang="en-US" sz="1200" dirty="0" smtClean="0">
                <a:solidFill>
                  <a:prstClr val="white"/>
                </a:solidFill>
                <a:latin typeface="Helvetica Light"/>
                <a:cs typeface="Helvetica Light"/>
              </a:rPr>
              <a:t>4 surgeries</a:t>
            </a:r>
            <a:endParaRPr lang="en-US" sz="1200" dirty="0">
              <a:solidFill>
                <a:prstClr val="white"/>
              </a:solidFill>
              <a:latin typeface="Helvetica Light"/>
              <a:cs typeface="Helvetica Light"/>
            </a:endParaRPr>
          </a:p>
        </p:txBody>
      </p:sp>
      <p:sp>
        <p:nvSpPr>
          <p:cNvPr id="57" name="TextBox 56"/>
          <p:cNvSpPr txBox="1"/>
          <p:nvPr/>
        </p:nvSpPr>
        <p:spPr>
          <a:xfrm>
            <a:off x="7869731" y="1361957"/>
            <a:ext cx="1227098" cy="830997"/>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35+ UK SWC </a:t>
            </a:r>
            <a:br>
              <a:rPr lang="en-US" sz="1200" dirty="0" smtClean="0">
                <a:solidFill>
                  <a:prstClr val="white"/>
                </a:solidFill>
                <a:latin typeface="Helvetica Light"/>
                <a:cs typeface="Helvetica Light"/>
              </a:rPr>
            </a:br>
            <a:r>
              <a:rPr lang="en-US" sz="1200" dirty="0" smtClean="0">
                <a:solidFill>
                  <a:prstClr val="white"/>
                </a:solidFill>
                <a:latin typeface="Helvetica Light"/>
                <a:cs typeface="Helvetica Light"/>
              </a:rPr>
              <a:t>workshops</a:t>
            </a:r>
          </a:p>
          <a:p>
            <a:pPr algn="ctr" defTabSz="457200"/>
            <a:r>
              <a:rPr lang="en-US" sz="1200" dirty="0" smtClean="0">
                <a:solidFill>
                  <a:prstClr val="white"/>
                </a:solidFill>
                <a:latin typeface="Helvetica Light"/>
                <a:cs typeface="Helvetica Light"/>
              </a:rPr>
              <a:t>1000+ learners</a:t>
            </a:r>
          </a:p>
          <a:p>
            <a:pPr algn="ctr" defTabSz="457200"/>
            <a:endParaRPr lang="en-US" sz="1200" dirty="0">
              <a:solidFill>
                <a:prstClr val="white"/>
              </a:solidFill>
              <a:latin typeface="Helvetica Light"/>
              <a:cs typeface="Helvetica Light"/>
            </a:endParaRPr>
          </a:p>
        </p:txBody>
      </p:sp>
      <p:sp>
        <p:nvSpPr>
          <p:cNvPr id="58" name="TextBox 57"/>
          <p:cNvSpPr txBox="1"/>
          <p:nvPr/>
        </p:nvSpPr>
        <p:spPr>
          <a:xfrm>
            <a:off x="6346377" y="2737082"/>
            <a:ext cx="1228179" cy="646331"/>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80+ guides</a:t>
            </a:r>
          </a:p>
          <a:p>
            <a:pPr algn="ctr" defTabSz="457200"/>
            <a:r>
              <a:rPr lang="en-US" sz="1200" dirty="0" smtClean="0">
                <a:solidFill>
                  <a:prstClr val="white"/>
                </a:solidFill>
                <a:latin typeface="Helvetica Light"/>
                <a:cs typeface="Helvetica Light"/>
              </a:rPr>
              <a:t>50,000 </a:t>
            </a:r>
            <a:r>
              <a:rPr lang="en-US" sz="1200" dirty="0" smtClean="0">
                <a:solidFill>
                  <a:prstClr val="white"/>
                </a:solidFill>
                <a:latin typeface="Helvetica Light"/>
                <a:cs typeface="Helvetica Light"/>
              </a:rPr>
              <a:t>readers</a:t>
            </a:r>
          </a:p>
          <a:p>
            <a:pPr algn="ctr" defTabSz="457200"/>
            <a:endParaRPr lang="en-US" sz="1200" dirty="0">
              <a:solidFill>
                <a:prstClr val="white"/>
              </a:solidFill>
              <a:latin typeface="Helvetica Light"/>
              <a:cs typeface="Helvetica Light"/>
            </a:endParaRPr>
          </a:p>
        </p:txBody>
      </p:sp>
      <p:sp>
        <p:nvSpPr>
          <p:cNvPr id="59" name="TextBox 58"/>
          <p:cNvSpPr txBox="1"/>
          <p:nvPr/>
        </p:nvSpPr>
        <p:spPr>
          <a:xfrm>
            <a:off x="7651389" y="5634589"/>
            <a:ext cx="1125226" cy="646331"/>
          </a:xfrm>
          <a:prstGeom prst="rect">
            <a:avLst/>
          </a:prstGeom>
          <a:noFill/>
        </p:spPr>
        <p:txBody>
          <a:bodyPr wrap="none" rtlCol="0" anchor="t">
            <a:spAutoFit/>
          </a:bodyPr>
          <a:lstStyle/>
          <a:p>
            <a:pPr algn="ctr" defTabSz="457200"/>
            <a:r>
              <a:rPr lang="en-US" sz="1200" dirty="0">
                <a:solidFill>
                  <a:prstClr val="white"/>
                </a:solidFill>
                <a:latin typeface="Helvetica Light"/>
                <a:cs typeface="Helvetica Light"/>
              </a:rPr>
              <a:t>6</a:t>
            </a:r>
            <a:r>
              <a:rPr lang="en-US" sz="1200" dirty="0" smtClean="0">
                <a:solidFill>
                  <a:prstClr val="white"/>
                </a:solidFill>
                <a:latin typeface="Helvetica Light"/>
                <a:cs typeface="Helvetica Light"/>
              </a:rPr>
              <a:t>1 domain</a:t>
            </a:r>
            <a:br>
              <a:rPr lang="en-US" sz="1200" dirty="0" smtClean="0">
                <a:solidFill>
                  <a:prstClr val="white"/>
                </a:solidFill>
                <a:latin typeface="Helvetica Light"/>
                <a:cs typeface="Helvetica Light"/>
              </a:rPr>
            </a:br>
            <a:r>
              <a:rPr lang="en-US" sz="1200" dirty="0" smtClean="0">
                <a:solidFill>
                  <a:prstClr val="white"/>
                </a:solidFill>
                <a:latin typeface="Helvetica Light"/>
                <a:cs typeface="Helvetica Light"/>
              </a:rPr>
              <a:t>ambassadors</a:t>
            </a:r>
          </a:p>
          <a:p>
            <a:pPr algn="ctr" defTabSz="457200"/>
            <a:endParaRPr lang="en-US" sz="1200" dirty="0">
              <a:solidFill>
                <a:prstClr val="white"/>
              </a:solidFill>
              <a:latin typeface="Helvetica Light"/>
              <a:cs typeface="Helvetica Light"/>
            </a:endParaRPr>
          </a:p>
        </p:txBody>
      </p:sp>
      <p:sp>
        <p:nvSpPr>
          <p:cNvPr id="60" name="TextBox 59"/>
          <p:cNvSpPr txBox="1"/>
          <p:nvPr/>
        </p:nvSpPr>
        <p:spPr>
          <a:xfrm>
            <a:off x="4846027" y="6593022"/>
            <a:ext cx="1980029" cy="461665"/>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20+ workshops </a:t>
            </a:r>
            <a:r>
              <a:rPr lang="en-US" sz="1200" dirty="0" err="1" smtClean="0">
                <a:solidFill>
                  <a:prstClr val="white"/>
                </a:solidFill>
                <a:latin typeface="Helvetica Light"/>
                <a:cs typeface="Helvetica Light"/>
              </a:rPr>
              <a:t>organised</a:t>
            </a:r>
            <a:endParaRPr lang="en-US" sz="1200" dirty="0" smtClean="0">
              <a:solidFill>
                <a:prstClr val="white"/>
              </a:solidFill>
              <a:latin typeface="Helvetica Light"/>
              <a:cs typeface="Helvetica Light"/>
            </a:endParaRPr>
          </a:p>
          <a:p>
            <a:pPr algn="ctr" defTabSz="457200"/>
            <a:endParaRPr lang="en-US" sz="1200" dirty="0">
              <a:solidFill>
                <a:prstClr val="white"/>
              </a:solidFill>
              <a:latin typeface="Helvetica Light"/>
              <a:cs typeface="Helvetica Light"/>
            </a:endParaRPr>
          </a:p>
        </p:txBody>
      </p:sp>
      <p:sp>
        <p:nvSpPr>
          <p:cNvPr id="61" name="TextBox 60"/>
          <p:cNvSpPr txBox="1"/>
          <p:nvPr/>
        </p:nvSpPr>
        <p:spPr>
          <a:xfrm>
            <a:off x="388476" y="4327089"/>
            <a:ext cx="1305123" cy="830997"/>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740 researchers</a:t>
            </a:r>
            <a:br>
              <a:rPr lang="en-US" sz="1200" dirty="0" smtClean="0">
                <a:solidFill>
                  <a:prstClr val="white"/>
                </a:solidFill>
                <a:latin typeface="Helvetica Light"/>
                <a:cs typeface="Helvetica Light"/>
              </a:rPr>
            </a:br>
            <a:r>
              <a:rPr lang="en-US" sz="1200" dirty="0" smtClean="0">
                <a:solidFill>
                  <a:prstClr val="white"/>
                </a:solidFill>
                <a:latin typeface="Helvetica Light"/>
                <a:cs typeface="Helvetica Light"/>
              </a:rPr>
              <a:t>50,000 grants</a:t>
            </a:r>
            <a:br>
              <a:rPr lang="en-US" sz="1200" dirty="0" smtClean="0">
                <a:solidFill>
                  <a:prstClr val="white"/>
                </a:solidFill>
                <a:latin typeface="Helvetica Light"/>
                <a:cs typeface="Helvetica Light"/>
              </a:rPr>
            </a:br>
            <a:r>
              <a:rPr lang="en-US" sz="1200" dirty="0" err="1" smtClean="0">
                <a:solidFill>
                  <a:prstClr val="white"/>
                </a:solidFill>
                <a:latin typeface="Helvetica Light"/>
                <a:cs typeface="Helvetica Light"/>
              </a:rPr>
              <a:t>analysed</a:t>
            </a:r>
            <a:endParaRPr lang="en-US" sz="1200" dirty="0" smtClean="0">
              <a:solidFill>
                <a:prstClr val="white"/>
              </a:solidFill>
              <a:latin typeface="Helvetica Light"/>
              <a:cs typeface="Helvetica Light"/>
            </a:endParaRPr>
          </a:p>
          <a:p>
            <a:pPr algn="ctr" defTabSz="457200"/>
            <a:endParaRPr lang="en-US" sz="1200" dirty="0">
              <a:solidFill>
                <a:prstClr val="white"/>
              </a:solidFill>
              <a:latin typeface="Helvetica Light"/>
              <a:cs typeface="Helvetica Light"/>
            </a:endParaRPr>
          </a:p>
        </p:txBody>
      </p:sp>
      <p:sp>
        <p:nvSpPr>
          <p:cNvPr id="62" name="TextBox 61"/>
          <p:cNvSpPr txBox="1"/>
          <p:nvPr/>
        </p:nvSpPr>
        <p:spPr>
          <a:xfrm>
            <a:off x="3354982" y="3533629"/>
            <a:ext cx="2434038" cy="1015663"/>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150+ contributed articles</a:t>
            </a:r>
          </a:p>
          <a:p>
            <a:pPr algn="ctr" defTabSz="457200"/>
            <a:r>
              <a:rPr lang="en-US" sz="1200" dirty="0" smtClean="0">
                <a:solidFill>
                  <a:prstClr val="white"/>
                </a:solidFill>
                <a:latin typeface="Helvetica Light"/>
                <a:cs typeface="Helvetica Light"/>
              </a:rPr>
              <a:t>20,000 unique visitors per </a:t>
            </a:r>
            <a:r>
              <a:rPr lang="en-US" sz="1200" dirty="0" smtClean="0">
                <a:solidFill>
                  <a:prstClr val="white"/>
                </a:solidFill>
                <a:latin typeface="Helvetica Light"/>
                <a:cs typeface="Helvetica Light"/>
              </a:rPr>
              <a:t>month</a:t>
            </a:r>
          </a:p>
          <a:p>
            <a:pPr algn="ctr" defTabSz="457200"/>
            <a:r>
              <a:rPr lang="en-US" sz="1200" dirty="0" smtClean="0">
                <a:solidFill>
                  <a:prstClr val="white"/>
                </a:solidFill>
                <a:latin typeface="Helvetica Light"/>
                <a:cs typeface="Helvetica Light"/>
              </a:rPr>
              <a:t>3,000 Twitter followers</a:t>
            </a:r>
          </a:p>
          <a:p>
            <a:pPr algn="ctr" defTabSz="457200"/>
            <a:endParaRPr lang="en-US" sz="1200" dirty="0" smtClean="0">
              <a:solidFill>
                <a:prstClr val="white"/>
              </a:solidFill>
              <a:latin typeface="Helvetica Light"/>
              <a:cs typeface="Helvetica Light"/>
            </a:endParaRPr>
          </a:p>
          <a:p>
            <a:pPr algn="ctr" defTabSz="457200"/>
            <a:endParaRPr lang="en-US" sz="1200" dirty="0">
              <a:solidFill>
                <a:prstClr val="white"/>
              </a:solidFill>
              <a:latin typeface="Helvetica Light"/>
              <a:cs typeface="Helvetica Light"/>
            </a:endParaRPr>
          </a:p>
        </p:txBody>
      </p:sp>
      <p:sp>
        <p:nvSpPr>
          <p:cNvPr id="63" name="TextBox 62"/>
          <p:cNvSpPr txBox="1"/>
          <p:nvPr/>
        </p:nvSpPr>
        <p:spPr>
          <a:xfrm>
            <a:off x="179512" y="5998919"/>
            <a:ext cx="1620957" cy="461665"/>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300+ </a:t>
            </a:r>
            <a:r>
              <a:rPr lang="en-US" sz="1200" dirty="0" smtClean="0">
                <a:solidFill>
                  <a:prstClr val="white"/>
                </a:solidFill>
                <a:latin typeface="Helvetica Light"/>
                <a:cs typeface="Helvetica Light"/>
              </a:rPr>
              <a:t>RSEs engaged</a:t>
            </a:r>
          </a:p>
          <a:p>
            <a:pPr algn="ctr" defTabSz="457200"/>
            <a:endParaRPr lang="en-US" sz="1200" dirty="0">
              <a:solidFill>
                <a:prstClr val="white"/>
              </a:solidFill>
              <a:latin typeface="Helvetica Light"/>
              <a:cs typeface="Helvetica Light"/>
            </a:endParaRPr>
          </a:p>
        </p:txBody>
      </p:sp>
      <p:sp>
        <p:nvSpPr>
          <p:cNvPr id="64" name="TextBox 63"/>
          <p:cNvSpPr txBox="1"/>
          <p:nvPr/>
        </p:nvSpPr>
        <p:spPr>
          <a:xfrm>
            <a:off x="1683515" y="5998919"/>
            <a:ext cx="1288040" cy="461665"/>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2100 signatures</a:t>
            </a:r>
          </a:p>
          <a:p>
            <a:pPr algn="ctr" defTabSz="457200"/>
            <a:endParaRPr lang="en-US" sz="1200" dirty="0">
              <a:solidFill>
                <a:prstClr val="white"/>
              </a:solidFill>
              <a:latin typeface="Helvetica Light"/>
              <a:cs typeface="Helvetica Light"/>
            </a:endParaRPr>
          </a:p>
        </p:txBody>
      </p:sp>
      <p:sp>
        <p:nvSpPr>
          <p:cNvPr id="65" name="TextBox 64"/>
          <p:cNvSpPr txBox="1"/>
          <p:nvPr/>
        </p:nvSpPr>
        <p:spPr>
          <a:xfrm>
            <a:off x="2848730" y="6050087"/>
            <a:ext cx="1647053" cy="461665"/>
          </a:xfrm>
          <a:prstGeom prst="rect">
            <a:avLst/>
          </a:prstGeom>
          <a:noFill/>
        </p:spPr>
        <p:txBody>
          <a:bodyPr wrap="none" rtlCol="0" anchor="t">
            <a:spAutoFit/>
          </a:bodyPr>
          <a:lstStyle/>
          <a:p>
            <a:pPr algn="ctr" defTabSz="457200"/>
            <a:r>
              <a:rPr lang="en-US" sz="1200" dirty="0" smtClean="0">
                <a:solidFill>
                  <a:prstClr val="white"/>
                </a:solidFill>
                <a:latin typeface="Helvetica Light"/>
                <a:cs typeface="Helvetica Light"/>
              </a:rPr>
              <a:t>13 issues highlighted</a:t>
            </a:r>
          </a:p>
          <a:p>
            <a:pPr algn="ctr" defTabSz="457200"/>
            <a:endParaRPr lang="en-US" sz="1200" dirty="0">
              <a:solidFill>
                <a:prstClr val="white"/>
              </a:solidFill>
              <a:latin typeface="Helvetica Light"/>
              <a:cs typeface="Helvetica Light"/>
            </a:endParaRPr>
          </a:p>
        </p:txBody>
      </p:sp>
      <p:sp>
        <p:nvSpPr>
          <p:cNvPr id="66" name="TextBox 65"/>
          <p:cNvSpPr txBox="1"/>
          <p:nvPr/>
        </p:nvSpPr>
        <p:spPr>
          <a:xfrm>
            <a:off x="3625403" y="2605116"/>
            <a:ext cx="1872628" cy="584776"/>
          </a:xfrm>
          <a:prstGeom prst="rect">
            <a:avLst/>
          </a:prstGeom>
          <a:noFill/>
        </p:spPr>
        <p:txBody>
          <a:bodyPr wrap="none" rtlCol="0" anchor="t">
            <a:spAutoFit/>
          </a:bodyPr>
          <a:lstStyle/>
          <a:p>
            <a:pPr algn="ctr" defTabSz="457200"/>
            <a:r>
              <a:rPr lang="en-US" sz="3200" dirty="0" smtClean="0">
                <a:solidFill>
                  <a:srgbClr val="FF0000"/>
                </a:solidFill>
                <a:latin typeface="Helvetica"/>
                <a:cs typeface="Helvetica"/>
              </a:rPr>
              <a:t>Outreach</a:t>
            </a:r>
            <a:endParaRPr lang="en-US" sz="3200" dirty="0">
              <a:solidFill>
                <a:srgbClr val="FF0000"/>
              </a:solidFill>
              <a:latin typeface="Helvetica"/>
              <a:cs typeface="Helvetica"/>
            </a:endParaRPr>
          </a:p>
        </p:txBody>
      </p:sp>
    </p:spTree>
    <p:extLst>
      <p:ext uri="{BB962C8B-B14F-4D97-AF65-F5344CB8AC3E}">
        <p14:creationId xmlns:p14="http://schemas.microsoft.com/office/powerpoint/2010/main" val="2737458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7856CD46387443811428F16B5378D3" ma:contentTypeVersion="0" ma:contentTypeDescription="Create a new document." ma:contentTypeScope="" ma:versionID="17a1fa9394e9df3ffe0f82bd7dbd484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45AD3D-1F83-4DB7-B79D-F198C716472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75C2EB04-ED8C-41B0-8704-971823A5A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9F67720-B1E7-4666-BB67-DC10D4B761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10338269</Template>
  <TotalTime>57795</TotalTime>
  <Words>2632</Words>
  <Application>Microsoft Macintosh PowerPoint</Application>
  <PresentationFormat>On-screen Show (4:3)</PresentationFormat>
  <Paragraphs>548</Paragraphs>
  <Slides>34</Slides>
  <Notes>23</Notes>
  <HiddenSlides>4</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1_Office Theme</vt:lpstr>
      <vt:lpstr>2_Office Theme</vt:lpstr>
      <vt:lpstr>3_Office Theme</vt:lpstr>
      <vt:lpstr>Activities and Experiences from the UK Software  Sustainability Institute Neil Chue Hong, N.ChueHong@software.ac.uk User Support Workshop @ NeIC 2015, Espoo, 6th May 2015  (@npch) </vt:lpstr>
      <vt:lpstr>UK Research Computing Ecosystem</vt:lpstr>
      <vt:lpstr>Software isn’t special,  it’s mainstream</vt:lpstr>
      <vt:lpstr>And everyone’s a developer</vt:lpstr>
      <vt:lpstr>So what’s the issue?</vt:lpstr>
      <vt:lpstr>The “long tail” is the mainstream but most e-Infrastructure support is focussed on the tip </vt:lpstr>
      <vt:lpstr>The Software Sustainability Institute</vt:lpstr>
      <vt:lpstr>PowerPoint Presentation</vt:lpstr>
      <vt:lpstr>PowerPoint Presentation</vt:lpstr>
      <vt:lpstr>We go out to the communities,  not make them come to us</vt:lpstr>
      <vt:lpstr>No one starts writing software intending to abandon it completely</vt:lpstr>
      <vt:lpstr>PowerPoint Presentation</vt:lpstr>
      <vt:lpstr>Case Study: Ligand Binding</vt:lpstr>
      <vt:lpstr>Case Study: Fusion Plasma</vt:lpstr>
      <vt:lpstr>Case Study: ICAT</vt:lpstr>
      <vt:lpstr>Case Study: Tinkering with APES</vt:lpstr>
      <vt:lpstr>PowerPoint Presentation</vt:lpstr>
      <vt:lpstr>SSI Training</vt:lpstr>
      <vt:lpstr>SSI Guides and Top Tips</vt:lpstr>
      <vt:lpstr>SSI Briefing Papers</vt:lpstr>
      <vt:lpstr>PowerPoint Presentation</vt:lpstr>
      <vt:lpstr>SSI Fellows</vt:lpstr>
      <vt:lpstr>SSI Workshops</vt:lpstr>
      <vt:lpstr>Journal of Open  Research Software</vt:lpstr>
      <vt:lpstr>PowerPoint Presentation</vt:lpstr>
      <vt:lpstr>Creating a training community</vt:lpstr>
      <vt:lpstr>Campaigning for careers</vt:lpstr>
      <vt:lpstr>Career Paths in UK</vt:lpstr>
      <vt:lpstr>Research Software Engineer</vt:lpstr>
      <vt:lpstr>PowerPoint Presentation</vt:lpstr>
      <vt:lpstr>SSI Website</vt:lpstr>
      <vt:lpstr>SSI Blog</vt:lpstr>
      <vt:lpstr>Support for research means support for software.  Support for software means supporting the people using and developing it.</vt:lpstr>
      <vt:lpstr>Find out more about the SSI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dc:creator>
  <cp:lastModifiedBy>Neil Chue Hong</cp:lastModifiedBy>
  <cp:revision>305</cp:revision>
  <dcterms:created xsi:type="dcterms:W3CDTF">2013-12-14T01:36:11Z</dcterms:created>
  <dcterms:modified xsi:type="dcterms:W3CDTF">2015-05-05T19:54:18Z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0x0101004F7856CD46387443811428F16B5378D3</vt:lpwstr>
  </property>
  <property fmtid="{D5CDD505-2E9C-101B-9397-08002B2CF9AE}" pid="3" name="_TemplateID">
    <vt:lpwstr>TC103382691033</vt:lpwstr>
  </property>
</Properties>
</file>