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552" r:id="rId3"/>
    <p:sldId id="652" r:id="rId4"/>
    <p:sldId id="371" r:id="rId5"/>
    <p:sldId id="768" r:id="rId6"/>
    <p:sldId id="651" r:id="rId7"/>
    <p:sldId id="654" r:id="rId8"/>
    <p:sldId id="653" r:id="rId9"/>
    <p:sldId id="491" r:id="rId10"/>
    <p:sldId id="365" r:id="rId11"/>
    <p:sldId id="258" r:id="rId12"/>
    <p:sldId id="668" r:id="rId13"/>
    <p:sldId id="667" r:id="rId14"/>
    <p:sldId id="634" r:id="rId15"/>
    <p:sldId id="683" r:id="rId16"/>
    <p:sldId id="767" r:id="rId17"/>
    <p:sldId id="743" r:id="rId18"/>
    <p:sldId id="735" r:id="rId19"/>
    <p:sldId id="737" r:id="rId20"/>
    <p:sldId id="736" r:id="rId21"/>
    <p:sldId id="744" r:id="rId22"/>
    <p:sldId id="765" r:id="rId23"/>
    <p:sldId id="751" r:id="rId24"/>
    <p:sldId id="752" r:id="rId25"/>
    <p:sldId id="709" r:id="rId26"/>
    <p:sldId id="756" r:id="rId27"/>
    <p:sldId id="710" r:id="rId28"/>
    <p:sldId id="761" r:id="rId29"/>
    <p:sldId id="699" r:id="rId30"/>
    <p:sldId id="757" r:id="rId31"/>
    <p:sldId id="730" r:id="rId32"/>
    <p:sldId id="700" r:id="rId33"/>
    <p:sldId id="697" r:id="rId34"/>
    <p:sldId id="753" r:id="rId35"/>
    <p:sldId id="741" r:id="rId36"/>
    <p:sldId id="748" r:id="rId37"/>
    <p:sldId id="31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Benutzer" initials="MO" lastIdx="2" clrIdx="0">
    <p:extLst>
      <p:ext uri="{19B8F6BF-5375-455C-9EA6-DF929625EA0E}">
        <p15:presenceInfo xmlns:p15="http://schemas.microsoft.com/office/powerpoint/2012/main" userId="Microsoft Office-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F0424"/>
    <a:srgbClr val="580E1F"/>
    <a:srgbClr val="333333"/>
    <a:srgbClr val="8314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4" autoAdjust="0"/>
    <p:restoredTop sz="94675"/>
  </p:normalViewPr>
  <p:slideViewPr>
    <p:cSldViewPr snapToGrid="0" snapToObjects="1">
      <p:cViewPr varScale="1">
        <p:scale>
          <a:sx n="129" d="100"/>
          <a:sy n="129" d="100"/>
        </p:scale>
        <p:origin x="200" y="792"/>
      </p:cViewPr>
      <p:guideLst>
        <p:guide orient="horz" pos="2160"/>
        <p:guide pos="2879"/>
      </p:guideLst>
    </p:cSldViewPr>
  </p:slideViewPr>
  <p:notesTextViewPr>
    <p:cViewPr>
      <p:scale>
        <a:sx n="100" d="100"/>
        <a:sy n="100" d="100"/>
      </p:scale>
      <p:origin x="0" y="0"/>
    </p:cViewPr>
  </p:notesTextViewPr>
  <p:sorterViewPr>
    <p:cViewPr>
      <p:scale>
        <a:sx n="118" d="100"/>
        <a:sy n="11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583215293125999"/>
          <c:y val="3.9898989898989899E-2"/>
          <c:w val="0.85239652546224198"/>
          <c:h val="0.81064065855404399"/>
        </c:manualLayout>
      </c:layout>
      <c:lineChart>
        <c:grouping val="standard"/>
        <c:varyColors val="0"/>
        <c:ser>
          <c:idx val="0"/>
          <c:order val="0"/>
          <c:tx>
            <c:strRef>
              <c:f>Sheet1!$B$1</c:f>
              <c:strCache>
                <c:ptCount val="1"/>
                <c:pt idx="0">
                  <c:v>Total</c:v>
                </c:pt>
              </c:strCache>
            </c:strRef>
          </c:tx>
          <c:marker>
            <c:symbol val="triangle"/>
            <c:size val="5"/>
          </c:marker>
          <c:trendline>
            <c:spPr>
              <a:ln w="25400">
                <a:solidFill>
                  <a:schemeClr val="accent1"/>
                </a:solidFill>
                <a:prstDash val="dash"/>
              </a:ln>
            </c:spPr>
            <c:trendlineType val="exp"/>
            <c:dispRSqr val="0"/>
            <c:dispEq val="0"/>
          </c:trendline>
          <c:cat>
            <c:numRef>
              <c:f>Sheet1!$A$2:$A$57</c:f>
              <c:numCache>
                <c:formatCode>General</c:formatCode>
                <c:ptCount val="56"/>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numCache>
            </c:numRef>
          </c:cat>
          <c:val>
            <c:numRef>
              <c:f>Sheet1!$B$2:$B$57</c:f>
              <c:numCache>
                <c:formatCode>General</c:formatCode>
                <c:ptCount val="56"/>
                <c:pt idx="0">
                  <c:v>1167.4000000000001</c:v>
                </c:pt>
                <c:pt idx="1">
                  <c:v>1469.5</c:v>
                </c:pt>
                <c:pt idx="2">
                  <c:v>2234.5</c:v>
                </c:pt>
                <c:pt idx="3">
                  <c:v>2623</c:v>
                </c:pt>
                <c:pt idx="4">
                  <c:v>3927.7</c:v>
                </c:pt>
                <c:pt idx="5">
                  <c:v>4785.3999999999996</c:v>
                </c:pt>
                <c:pt idx="6">
                  <c:v>5895.4</c:v>
                </c:pt>
                <c:pt idx="7">
                  <c:v>7984.2</c:v>
                </c:pt>
                <c:pt idx="8">
                  <c:v>12858.4</c:v>
                </c:pt>
                <c:pt idx="9">
                  <c:v>16915.2</c:v>
                </c:pt>
                <c:pt idx="10">
                  <c:v>22625.9</c:v>
                </c:pt>
                <c:pt idx="11">
                  <c:v>29324</c:v>
                </c:pt>
                <c:pt idx="12">
                  <c:v>39107.800000000003</c:v>
                </c:pt>
                <c:pt idx="13">
                  <c:v>50969.2</c:v>
                </c:pt>
                <c:pt idx="14">
                  <c:v>64333.4</c:v>
                </c:pt>
                <c:pt idx="15">
                  <c:v>88056</c:v>
                </c:pt>
                <c:pt idx="16">
                  <c:v>108800</c:v>
                </c:pt>
                <c:pt idx="17">
                  <c:v>134980</c:v>
                </c:pt>
                <c:pt idx="18">
                  <c:v>221555</c:v>
                </c:pt>
                <c:pt idx="19">
                  <c:v>293058.7</c:v>
                </c:pt>
                <c:pt idx="20">
                  <c:v>374644</c:v>
                </c:pt>
                <c:pt idx="21">
                  <c:v>529596</c:v>
                </c:pt>
                <c:pt idx="22">
                  <c:v>813230</c:v>
                </c:pt>
                <c:pt idx="23">
                  <c:v>1127480</c:v>
                </c:pt>
                <c:pt idx="24">
                  <c:v>1686930</c:v>
                </c:pt>
                <c:pt idx="25">
                  <c:v>2300780</c:v>
                </c:pt>
                <c:pt idx="26">
                  <c:v>2790660</c:v>
                </c:pt>
                <c:pt idx="27">
                  <c:v>3536080</c:v>
                </c:pt>
                <c:pt idx="28">
                  <c:v>4916980</c:v>
                </c:pt>
                <c:pt idx="29">
                  <c:v>6965816</c:v>
                </c:pt>
                <c:pt idx="30" formatCode="#,##0">
                  <c:v>11700000</c:v>
                </c:pt>
                <c:pt idx="31" formatCode="#,##0">
                  <c:v>16953042</c:v>
                </c:pt>
                <c:pt idx="32" formatCode="#,##0">
                  <c:v>22607996</c:v>
                </c:pt>
                <c:pt idx="33" formatCode="#,##0">
                  <c:v>27977502</c:v>
                </c:pt>
                <c:pt idx="34" formatCode="#,##0">
                  <c:v>32409904</c:v>
                </c:pt>
                <c:pt idx="35" formatCode="#,##0">
                  <c:v>43656600</c:v>
                </c:pt>
                <c:pt idx="36" formatCode="#,##0">
                  <c:v>58876384.900000103</c:v>
                </c:pt>
                <c:pt idx="37" formatCode="#,##0">
                  <c:v>74159140</c:v>
                </c:pt>
                <c:pt idx="38" formatCode="#,##0">
                  <c:v>123430321</c:v>
                </c:pt>
                <c:pt idx="39" formatCode="#,##0">
                  <c:v>162042893</c:v>
                </c:pt>
                <c:pt idx="40" formatCode="#,##0">
                  <c:v>223536240</c:v>
                </c:pt>
              </c:numCache>
            </c:numRef>
          </c:val>
          <c:smooth val="0"/>
          <c:extLst>
            <c:ext xmlns:c16="http://schemas.microsoft.com/office/drawing/2014/chart" uri="{C3380CC4-5D6E-409C-BE32-E72D297353CC}">
              <c16:uniqueId val="{00000001-0F5C-994B-82DA-D50C972BA36E}"/>
            </c:ext>
          </c:extLst>
        </c:ser>
        <c:ser>
          <c:idx val="1"/>
          <c:order val="1"/>
          <c:tx>
            <c:strRef>
              <c:f>Sheet1!$C$1</c:f>
              <c:strCache>
                <c:ptCount val="1"/>
                <c:pt idx="0">
                  <c:v>#1</c:v>
                </c:pt>
              </c:strCache>
            </c:strRef>
          </c:tx>
          <c:marker>
            <c:symbol val="square"/>
            <c:size val="5"/>
          </c:marker>
          <c:trendline>
            <c:spPr>
              <a:ln w="25400">
                <a:solidFill>
                  <a:schemeClr val="accent2"/>
                </a:solidFill>
                <a:prstDash val="dash"/>
              </a:ln>
            </c:spPr>
            <c:trendlineType val="exp"/>
            <c:dispRSqr val="0"/>
            <c:dispEq val="0"/>
          </c:trendline>
          <c:cat>
            <c:numRef>
              <c:f>Sheet1!$A$2:$A$57</c:f>
              <c:numCache>
                <c:formatCode>General</c:formatCode>
                <c:ptCount val="56"/>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numCache>
            </c:numRef>
          </c:cat>
          <c:val>
            <c:numRef>
              <c:f>Sheet1!$C$2:$C$57</c:f>
              <c:numCache>
                <c:formatCode>General</c:formatCode>
                <c:ptCount val="56"/>
                <c:pt idx="0">
                  <c:v>59.7</c:v>
                </c:pt>
                <c:pt idx="1">
                  <c:v>124.5</c:v>
                </c:pt>
                <c:pt idx="2">
                  <c:v>143.4</c:v>
                </c:pt>
                <c:pt idx="3">
                  <c:v>170.4</c:v>
                </c:pt>
                <c:pt idx="4">
                  <c:v>170.4</c:v>
                </c:pt>
                <c:pt idx="5">
                  <c:v>170.4</c:v>
                </c:pt>
                <c:pt idx="6">
                  <c:v>220.4</c:v>
                </c:pt>
                <c:pt idx="7">
                  <c:v>368.2</c:v>
                </c:pt>
                <c:pt idx="8">
                  <c:v>1068</c:v>
                </c:pt>
                <c:pt idx="9">
                  <c:v>1338</c:v>
                </c:pt>
                <c:pt idx="10">
                  <c:v>1338</c:v>
                </c:pt>
                <c:pt idx="11">
                  <c:v>1338</c:v>
                </c:pt>
                <c:pt idx="12">
                  <c:v>2121.3000000000002</c:v>
                </c:pt>
                <c:pt idx="13">
                  <c:v>2379.6</c:v>
                </c:pt>
                <c:pt idx="14">
                  <c:v>2379.6</c:v>
                </c:pt>
                <c:pt idx="15">
                  <c:v>4938</c:v>
                </c:pt>
                <c:pt idx="16">
                  <c:v>7226</c:v>
                </c:pt>
                <c:pt idx="17">
                  <c:v>7226</c:v>
                </c:pt>
                <c:pt idx="18">
                  <c:v>35860</c:v>
                </c:pt>
                <c:pt idx="19">
                  <c:v>35860</c:v>
                </c:pt>
                <c:pt idx="20">
                  <c:v>35860</c:v>
                </c:pt>
                <c:pt idx="21">
                  <c:v>35860</c:v>
                </c:pt>
                <c:pt idx="22">
                  <c:v>35860</c:v>
                </c:pt>
                <c:pt idx="23">
                  <c:v>70720</c:v>
                </c:pt>
                <c:pt idx="24">
                  <c:v>136800</c:v>
                </c:pt>
                <c:pt idx="25">
                  <c:v>280600</c:v>
                </c:pt>
                <c:pt idx="26">
                  <c:v>280600</c:v>
                </c:pt>
                <c:pt idx="27">
                  <c:v>280600</c:v>
                </c:pt>
                <c:pt idx="28">
                  <c:v>280600</c:v>
                </c:pt>
                <c:pt idx="29">
                  <c:v>478200</c:v>
                </c:pt>
                <c:pt idx="30" formatCode="#,##0">
                  <c:v>1026000</c:v>
                </c:pt>
                <c:pt idx="31" formatCode="#,##0">
                  <c:v>1105000</c:v>
                </c:pt>
                <c:pt idx="32" formatCode="#,##0">
                  <c:v>1105000</c:v>
                </c:pt>
                <c:pt idx="33" formatCode="#,##0">
                  <c:v>1759000</c:v>
                </c:pt>
                <c:pt idx="34" formatCode="#,##0">
                  <c:v>1759000</c:v>
                </c:pt>
                <c:pt idx="35" formatCode="#,##0">
                  <c:v>2566000</c:v>
                </c:pt>
                <c:pt idx="36" formatCode="#,##0">
                  <c:v>8162000</c:v>
                </c:pt>
                <c:pt idx="37" formatCode="#,##0">
                  <c:v>10510000</c:v>
                </c:pt>
                <c:pt idx="38" formatCode="#,##0">
                  <c:v>16324751</c:v>
                </c:pt>
                <c:pt idx="39" formatCode="#,##0">
                  <c:v>17590000</c:v>
                </c:pt>
                <c:pt idx="40" formatCode="#,##0">
                  <c:v>33862700</c:v>
                </c:pt>
                <c:pt idx="41" formatCode="#,##0">
                  <c:v>33862700</c:v>
                </c:pt>
                <c:pt idx="42" formatCode="#,##0">
                  <c:v>33862700</c:v>
                </c:pt>
                <c:pt idx="43" formatCode="#,##0">
                  <c:v>33862700</c:v>
                </c:pt>
                <c:pt idx="44" formatCode="#,##0">
                  <c:v>33862700</c:v>
                </c:pt>
                <c:pt idx="45" formatCode="#,##0">
                  <c:v>33862700</c:v>
                </c:pt>
                <c:pt idx="46" formatCode="#,##0">
                  <c:v>93014593.879999995</c:v>
                </c:pt>
                <c:pt idx="47" formatCode="#,##0">
                  <c:v>93014593.879999995</c:v>
                </c:pt>
                <c:pt idx="48" formatCode="#,##0">
                  <c:v>93014593.879999995</c:v>
                </c:pt>
                <c:pt idx="49" formatCode="#,##0">
                  <c:v>93014593.879999995</c:v>
                </c:pt>
                <c:pt idx="50" formatCode="#,##0">
                  <c:v>122300000</c:v>
                </c:pt>
              </c:numCache>
            </c:numRef>
          </c:val>
          <c:smooth val="0"/>
          <c:extLst>
            <c:ext xmlns:c16="http://schemas.microsoft.com/office/drawing/2014/chart" uri="{C3380CC4-5D6E-409C-BE32-E72D297353CC}">
              <c16:uniqueId val="{00000003-0F5C-994B-82DA-D50C972BA36E}"/>
            </c:ext>
          </c:extLst>
        </c:ser>
        <c:ser>
          <c:idx val="2"/>
          <c:order val="2"/>
          <c:tx>
            <c:strRef>
              <c:f>Sheet1!$D$1</c:f>
              <c:strCache>
                <c:ptCount val="1"/>
                <c:pt idx="0">
                  <c:v>#500</c:v>
                </c:pt>
              </c:strCache>
            </c:strRef>
          </c:tx>
          <c:marker>
            <c:symbol val="triangle"/>
            <c:size val="5"/>
          </c:marker>
          <c:trendline>
            <c:spPr>
              <a:ln w="25400">
                <a:solidFill>
                  <a:schemeClr val="accent3"/>
                </a:solidFill>
                <a:prstDash val="dash"/>
              </a:ln>
            </c:spPr>
            <c:trendlineType val="exp"/>
            <c:dispRSqr val="0"/>
            <c:dispEq val="0"/>
          </c:trendline>
          <c:cat>
            <c:numRef>
              <c:f>Sheet1!$A$2:$A$57</c:f>
              <c:numCache>
                <c:formatCode>General</c:formatCode>
                <c:ptCount val="56"/>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numCache>
            </c:numRef>
          </c:cat>
          <c:val>
            <c:numRef>
              <c:f>Sheet1!$D$2:$D$57</c:f>
              <c:numCache>
                <c:formatCode>General</c:formatCode>
                <c:ptCount val="56"/>
                <c:pt idx="0">
                  <c:v>0.42199999999999999</c:v>
                </c:pt>
                <c:pt idx="1">
                  <c:v>0.5</c:v>
                </c:pt>
                <c:pt idx="2">
                  <c:v>0.8</c:v>
                </c:pt>
                <c:pt idx="3">
                  <c:v>1.1000000000000001</c:v>
                </c:pt>
                <c:pt idx="4">
                  <c:v>2</c:v>
                </c:pt>
                <c:pt idx="5">
                  <c:v>2.5</c:v>
                </c:pt>
                <c:pt idx="6">
                  <c:v>3.3</c:v>
                </c:pt>
                <c:pt idx="7">
                  <c:v>4.5999999999999996</c:v>
                </c:pt>
                <c:pt idx="8">
                  <c:v>7.7</c:v>
                </c:pt>
                <c:pt idx="9">
                  <c:v>9.5</c:v>
                </c:pt>
                <c:pt idx="10">
                  <c:v>13.4</c:v>
                </c:pt>
                <c:pt idx="11">
                  <c:v>17.100000000000001</c:v>
                </c:pt>
                <c:pt idx="12">
                  <c:v>24.7</c:v>
                </c:pt>
                <c:pt idx="13">
                  <c:v>33.1</c:v>
                </c:pt>
                <c:pt idx="14">
                  <c:v>43.8</c:v>
                </c:pt>
                <c:pt idx="15">
                  <c:v>55.1</c:v>
                </c:pt>
                <c:pt idx="16">
                  <c:v>67.78</c:v>
                </c:pt>
                <c:pt idx="17">
                  <c:v>94.19</c:v>
                </c:pt>
                <c:pt idx="18">
                  <c:v>134.30000000000001</c:v>
                </c:pt>
                <c:pt idx="19">
                  <c:v>195.8</c:v>
                </c:pt>
                <c:pt idx="20">
                  <c:v>245.1</c:v>
                </c:pt>
                <c:pt idx="21">
                  <c:v>403.4</c:v>
                </c:pt>
                <c:pt idx="22">
                  <c:v>624.26</c:v>
                </c:pt>
                <c:pt idx="23">
                  <c:v>850.6</c:v>
                </c:pt>
                <c:pt idx="24">
                  <c:v>1166</c:v>
                </c:pt>
                <c:pt idx="25">
                  <c:v>1645.7</c:v>
                </c:pt>
                <c:pt idx="26">
                  <c:v>2026</c:v>
                </c:pt>
                <c:pt idx="27">
                  <c:v>2726.9</c:v>
                </c:pt>
                <c:pt idx="28">
                  <c:v>4005</c:v>
                </c:pt>
                <c:pt idx="29">
                  <c:v>5929.6</c:v>
                </c:pt>
                <c:pt idx="30">
                  <c:v>8996.7800000000007</c:v>
                </c:pt>
              </c:numCache>
            </c:numRef>
          </c:val>
          <c:smooth val="0"/>
          <c:extLst>
            <c:ext xmlns:c16="http://schemas.microsoft.com/office/drawing/2014/chart" uri="{C3380CC4-5D6E-409C-BE32-E72D297353CC}">
              <c16:uniqueId val="{00000005-0F5C-994B-82DA-D50C972BA36E}"/>
            </c:ext>
          </c:extLst>
        </c:ser>
        <c:ser>
          <c:idx val="3"/>
          <c:order val="3"/>
          <c:tx>
            <c:strRef>
              <c:f>Sheet1!$E$1</c:f>
              <c:strCache>
                <c:ptCount val="1"/>
                <c:pt idx="0">
                  <c:v>#501</c:v>
                </c:pt>
              </c:strCache>
            </c:strRef>
          </c:tx>
          <c:spPr>
            <a:ln>
              <a:solidFill>
                <a:srgbClr val="EB641B"/>
              </a:solidFill>
            </a:ln>
          </c:spPr>
          <c:marker>
            <c:symbol val="triangle"/>
            <c:size val="5"/>
            <c:spPr>
              <a:solidFill>
                <a:srgbClr val="EB641B"/>
              </a:solidFill>
              <a:ln>
                <a:solidFill>
                  <a:srgbClr val="EB641B"/>
                </a:solidFill>
              </a:ln>
            </c:spPr>
          </c:marker>
          <c:trendline>
            <c:spPr>
              <a:ln w="28575">
                <a:solidFill>
                  <a:srgbClr val="EB641B"/>
                </a:solidFill>
                <a:prstDash val="dash"/>
              </a:ln>
            </c:spPr>
            <c:trendlineType val="exp"/>
            <c:dispRSqr val="0"/>
            <c:dispEq val="0"/>
          </c:trendline>
          <c:cat>
            <c:numRef>
              <c:f>Sheet1!$A$2:$A$57</c:f>
              <c:numCache>
                <c:formatCode>General</c:formatCode>
                <c:ptCount val="56"/>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numCache>
            </c:numRef>
          </c:cat>
          <c:val>
            <c:numRef>
              <c:f>Sheet1!$E$2:$E$57</c:f>
              <c:numCache>
                <c:formatCode>General</c:formatCode>
                <c:ptCount val="56"/>
                <c:pt idx="31">
                  <c:v>12640</c:v>
                </c:pt>
                <c:pt idx="32">
                  <c:v>17088.8</c:v>
                </c:pt>
                <c:pt idx="33" formatCode="#,##0">
                  <c:v>20051</c:v>
                </c:pt>
                <c:pt idx="34" formatCode="#,##0">
                  <c:v>24670</c:v>
                </c:pt>
                <c:pt idx="35" formatCode="#,##0">
                  <c:v>31124</c:v>
                </c:pt>
                <c:pt idx="36" formatCode="#,##0.00">
                  <c:v>40187.300000000003</c:v>
                </c:pt>
                <c:pt idx="37" formatCode="#,##0.00">
                  <c:v>50941</c:v>
                </c:pt>
                <c:pt idx="38" formatCode="#,##0.00">
                  <c:v>61037.04</c:v>
                </c:pt>
                <c:pt idx="39" formatCode="#,##0.00">
                  <c:v>76510</c:v>
                </c:pt>
                <c:pt idx="40" formatCode="#,##0">
                  <c:v>96619</c:v>
                </c:pt>
                <c:pt idx="41" formatCode="#,##0">
                  <c:v>117831.3</c:v>
                </c:pt>
                <c:pt idx="42" formatCode="#,##0">
                  <c:v>133700</c:v>
                </c:pt>
                <c:pt idx="43" formatCode="#,##0">
                  <c:v>153381</c:v>
                </c:pt>
                <c:pt idx="44" formatCode="#,##0">
                  <c:v>165138.6</c:v>
                </c:pt>
                <c:pt idx="45" formatCode="#,##0">
                  <c:v>203238</c:v>
                </c:pt>
                <c:pt idx="46" formatCode="#,##0">
                  <c:v>285908</c:v>
                </c:pt>
                <c:pt idx="47" formatCode="#,##0">
                  <c:v>349333</c:v>
                </c:pt>
                <c:pt idx="48" formatCode="#,##0">
                  <c:v>432200</c:v>
                </c:pt>
                <c:pt idx="49" formatCode="#,##0">
                  <c:v>548672</c:v>
                </c:pt>
                <c:pt idx="50" formatCode="#,##0">
                  <c:v>715551</c:v>
                </c:pt>
              </c:numCache>
            </c:numRef>
          </c:val>
          <c:smooth val="0"/>
          <c:extLst>
            <c:ext xmlns:c16="http://schemas.microsoft.com/office/drawing/2014/chart" uri="{C3380CC4-5D6E-409C-BE32-E72D297353CC}">
              <c16:uniqueId val="{00000007-0F5C-994B-82DA-D50C972BA36E}"/>
            </c:ext>
          </c:extLst>
        </c:ser>
        <c:ser>
          <c:idx val="4"/>
          <c:order val="4"/>
          <c:tx>
            <c:strRef>
              <c:f>Sheet1!$F$1</c:f>
              <c:strCache>
                <c:ptCount val="1"/>
                <c:pt idx="0">
                  <c:v>#502</c:v>
                </c:pt>
              </c:strCache>
            </c:strRef>
          </c:tx>
          <c:spPr>
            <a:ln>
              <a:solidFill>
                <a:srgbClr val="4BACC6"/>
              </a:solidFill>
            </a:ln>
          </c:spPr>
          <c:marker>
            <c:symbol val="diamond"/>
            <c:size val="7"/>
            <c:spPr>
              <a:solidFill>
                <a:srgbClr val="4BACC6"/>
              </a:solidFill>
              <a:ln>
                <a:solidFill>
                  <a:srgbClr val="4BACC6"/>
                </a:solidFill>
              </a:ln>
            </c:spPr>
          </c:marker>
          <c:trendline>
            <c:spPr>
              <a:ln w="25400">
                <a:solidFill>
                  <a:srgbClr val="4BACC6"/>
                </a:solidFill>
                <a:prstDash val="dash"/>
              </a:ln>
            </c:spPr>
            <c:trendlineType val="exp"/>
            <c:dispRSqr val="0"/>
            <c:dispEq val="0"/>
          </c:trendline>
          <c:cat>
            <c:numRef>
              <c:f>Sheet1!$A$2:$A$57</c:f>
              <c:numCache>
                <c:formatCode>General</c:formatCode>
                <c:ptCount val="56"/>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numCache>
            </c:numRef>
          </c:cat>
          <c:val>
            <c:numRef>
              <c:f>Sheet1!$F$2:$F$57</c:f>
              <c:numCache>
                <c:formatCode>General</c:formatCode>
                <c:ptCount val="56"/>
                <c:pt idx="41" formatCode="#,##0">
                  <c:v>249976963.16999999</c:v>
                </c:pt>
                <c:pt idx="42" formatCode="#,##0">
                  <c:v>273619338.79000002</c:v>
                </c:pt>
                <c:pt idx="43" formatCode="#,##0">
                  <c:v>309110733</c:v>
                </c:pt>
                <c:pt idx="44" formatCode="#,##0">
                  <c:v>363316935.81999999</c:v>
                </c:pt>
                <c:pt idx="45" formatCode="#,##0">
                  <c:v>418216113</c:v>
                </c:pt>
                <c:pt idx="46" formatCode="#,##0">
                  <c:v>566799566.80999994</c:v>
                </c:pt>
                <c:pt idx="47" formatCode="#,##0">
                  <c:v>672112377</c:v>
                </c:pt>
                <c:pt idx="48" formatCode="#,##0">
                  <c:v>748700301.80999994</c:v>
                </c:pt>
                <c:pt idx="49" formatCode="#,##0">
                  <c:v>844586195</c:v>
                </c:pt>
                <c:pt idx="50" formatCode="#,##0">
                  <c:v>1210914864.0799999</c:v>
                </c:pt>
              </c:numCache>
            </c:numRef>
          </c:val>
          <c:smooth val="0"/>
          <c:extLst>
            <c:ext xmlns:c16="http://schemas.microsoft.com/office/drawing/2014/chart" uri="{C3380CC4-5D6E-409C-BE32-E72D297353CC}">
              <c16:uniqueId val="{00000009-0F5C-994B-82DA-D50C972BA36E}"/>
            </c:ext>
          </c:extLst>
        </c:ser>
        <c:dLbls>
          <c:showLegendKey val="0"/>
          <c:showVal val="0"/>
          <c:showCatName val="0"/>
          <c:showSerName val="0"/>
          <c:showPercent val="0"/>
          <c:showBubbleSize val="0"/>
        </c:dLbls>
        <c:marker val="1"/>
        <c:smooth val="0"/>
        <c:axId val="2050818248"/>
        <c:axId val="2050857416"/>
      </c:lineChart>
      <c:catAx>
        <c:axId val="2050818248"/>
        <c:scaling>
          <c:orientation val="minMax"/>
        </c:scaling>
        <c:delete val="0"/>
        <c:axPos val="b"/>
        <c:numFmt formatCode="General" sourceLinked="1"/>
        <c:majorTickMark val="out"/>
        <c:minorTickMark val="none"/>
        <c:tickLblPos val="nextTo"/>
        <c:crossAx val="2050857416"/>
        <c:crossesAt val="0.1"/>
        <c:auto val="1"/>
        <c:lblAlgn val="ctr"/>
        <c:lblOffset val="100"/>
        <c:tickMarkSkip val="2"/>
        <c:noMultiLvlLbl val="0"/>
      </c:catAx>
      <c:valAx>
        <c:axId val="2050857416"/>
        <c:scaling>
          <c:logBase val="10"/>
          <c:orientation val="minMax"/>
          <c:max val="10000000000"/>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050818248"/>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7EB6AB-DE81-414F-95A6-44DD55F2D4BB}" type="datetimeFigureOut">
              <a:rPr lang="en-US" smtClean="0"/>
              <a:t>1/30/19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98E9EB-C1B2-A243-8096-381A6F589F3F}" type="slidenum">
              <a:rPr lang="en-US" smtClean="0"/>
              <a:t>‹#›</a:t>
            </a:fld>
            <a:endParaRPr lang="en-US"/>
          </a:p>
        </p:txBody>
      </p:sp>
    </p:spTree>
    <p:extLst>
      <p:ext uri="{BB962C8B-B14F-4D97-AF65-F5344CB8AC3E}">
        <p14:creationId xmlns:p14="http://schemas.microsoft.com/office/powerpoint/2010/main" val="3420651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AB4F95-3018-9A4B-B372-0FC4DE128110}" type="datetimeFigureOut">
              <a:rPr lang="en-US" smtClean="0"/>
              <a:t>1/30/19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6D9973-D548-E143-B05F-D87BBD11A035}" type="slidenum">
              <a:rPr lang="en-US" smtClean="0"/>
              <a:t>‹#›</a:t>
            </a:fld>
            <a:endParaRPr lang="en-US"/>
          </a:p>
        </p:txBody>
      </p:sp>
    </p:spTree>
    <p:extLst>
      <p:ext uri="{BB962C8B-B14F-4D97-AF65-F5344CB8AC3E}">
        <p14:creationId xmlns:p14="http://schemas.microsoft.com/office/powerpoint/2010/main" val="91484608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No500 is lagging 10x by end of decade if</a:t>
            </a:r>
            <a:r>
              <a:rPr lang="en-US" baseline="0" dirty="0"/>
              <a:t> this continues</a:t>
            </a:r>
          </a:p>
          <a:p>
            <a:r>
              <a:rPr lang="en-US" baseline="0" dirty="0"/>
              <a:t>EXP(0.325x) top500 last old</a:t>
            </a:r>
          </a:p>
          <a:p>
            <a:r>
              <a:rPr lang="en-US" baseline="0" dirty="0" err="1"/>
              <a:t>Exp</a:t>
            </a:r>
            <a:r>
              <a:rPr lang="en-US" baseline="0" dirty="0"/>
              <a:t>(0.2124 x ) top500 last new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(0.1843 x) scalar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(0.219 x)   accelerator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(0.3061 x) top500 average prior 2013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(0.1379 x) top500 average post 2013 =&gt; *2.28 in 6 lists since 2008</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44D593-1C55-4376-922C-DCB6089FA45D}"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683026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883" indent="-285724">
              <a:defRPr sz="2400">
                <a:solidFill>
                  <a:schemeClr val="tx1"/>
                </a:solidFill>
                <a:latin typeface="Arial" charset="0"/>
                <a:ea typeface="ＭＳ Ｐゴシック" charset="-128"/>
              </a:defRPr>
            </a:lvl2pPr>
            <a:lvl3pPr marL="1142898" indent="-228580">
              <a:defRPr sz="2400">
                <a:solidFill>
                  <a:schemeClr val="tx1"/>
                </a:solidFill>
                <a:latin typeface="Arial" charset="0"/>
                <a:ea typeface="ＭＳ Ｐゴシック" charset="-128"/>
              </a:defRPr>
            </a:lvl3pPr>
            <a:lvl4pPr marL="1600057" indent="-228580">
              <a:defRPr sz="2400">
                <a:solidFill>
                  <a:schemeClr val="tx1"/>
                </a:solidFill>
                <a:latin typeface="Arial" charset="0"/>
                <a:ea typeface="ＭＳ Ｐゴシック" charset="-128"/>
              </a:defRPr>
            </a:lvl4pPr>
            <a:lvl5pPr marL="2057217" indent="-228580">
              <a:defRPr sz="2400">
                <a:solidFill>
                  <a:schemeClr val="tx1"/>
                </a:solidFill>
                <a:latin typeface="Arial" charset="0"/>
                <a:ea typeface="ＭＳ Ｐゴシック" charset="-128"/>
              </a:defRPr>
            </a:lvl5pPr>
            <a:lvl6pPr marL="2514376" indent="-228580" eaLnBrk="0" fontAlgn="base" hangingPunct="0">
              <a:spcBef>
                <a:spcPct val="0"/>
              </a:spcBef>
              <a:spcAft>
                <a:spcPct val="0"/>
              </a:spcAft>
              <a:defRPr sz="2400">
                <a:solidFill>
                  <a:schemeClr val="tx1"/>
                </a:solidFill>
                <a:latin typeface="Arial" charset="0"/>
                <a:ea typeface="ＭＳ Ｐゴシック" charset="-128"/>
              </a:defRPr>
            </a:lvl6pPr>
            <a:lvl7pPr marL="2971535" indent="-228580" eaLnBrk="0" fontAlgn="base" hangingPunct="0">
              <a:spcBef>
                <a:spcPct val="0"/>
              </a:spcBef>
              <a:spcAft>
                <a:spcPct val="0"/>
              </a:spcAft>
              <a:defRPr sz="2400">
                <a:solidFill>
                  <a:schemeClr val="tx1"/>
                </a:solidFill>
                <a:latin typeface="Arial" charset="0"/>
                <a:ea typeface="ＭＳ Ｐゴシック" charset="-128"/>
              </a:defRPr>
            </a:lvl7pPr>
            <a:lvl8pPr marL="3428695" indent="-228580" eaLnBrk="0" fontAlgn="base" hangingPunct="0">
              <a:spcBef>
                <a:spcPct val="0"/>
              </a:spcBef>
              <a:spcAft>
                <a:spcPct val="0"/>
              </a:spcAft>
              <a:defRPr sz="2400">
                <a:solidFill>
                  <a:schemeClr val="tx1"/>
                </a:solidFill>
                <a:latin typeface="Arial" charset="0"/>
                <a:ea typeface="ＭＳ Ｐゴシック" charset="-128"/>
              </a:defRPr>
            </a:lvl8pPr>
            <a:lvl9pPr marL="3885854" indent="-228580" eaLnBrk="0" fontAlgn="base" hangingPunct="0">
              <a:spcBef>
                <a:spcPct val="0"/>
              </a:spcBef>
              <a:spcAft>
                <a:spcPct val="0"/>
              </a:spcAft>
              <a:defRPr sz="2400">
                <a:solidFill>
                  <a:schemeClr val="tx1"/>
                </a:solidFill>
                <a:latin typeface="Arial" charset="0"/>
                <a:ea typeface="ＭＳ Ｐゴシック" charset="-128"/>
              </a:defRPr>
            </a:lvl9pPr>
          </a:lstStyle>
          <a:p>
            <a:fld id="{4B739EBD-25EA-49B1-8FCC-A7D077188D00}" type="slidenum">
              <a:rPr lang="en-US" sz="1200"/>
              <a:pPr/>
              <a:t>7</a:t>
            </a:fld>
            <a:endParaRPr lang="en-US" sz="1200"/>
          </a:p>
        </p:txBody>
      </p:sp>
    </p:spTree>
    <p:extLst>
      <p:ext uri="{BB962C8B-B14F-4D97-AF65-F5344CB8AC3E}">
        <p14:creationId xmlns:p14="http://schemas.microsoft.com/office/powerpoint/2010/main" val="253839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E1673E9D-5189-2E4E-BB70-7F54FB30EC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D61D2F50-AD12-6F4C-AECE-DCF0ABB2EF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10596" name="Slide Number Placeholder 3">
            <a:extLst>
              <a:ext uri="{FF2B5EF4-FFF2-40B4-BE49-F238E27FC236}">
                <a16:creationId xmlns:a16="http://schemas.microsoft.com/office/drawing/2014/main" id="{792FE9BC-AF41-7D4A-9CF5-A5AC194852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A86456F-C443-814F-80B5-ED71E0B25D06}" type="slidenum">
              <a:rPr lang="en-US" altLang="en-US"/>
              <a:pPr eaLnBrk="1" hangingPunct="1"/>
              <a:t>9</a:t>
            </a:fld>
            <a:endParaRPr lang="en-US" altLang="en-US"/>
          </a:p>
        </p:txBody>
      </p:sp>
    </p:spTree>
    <p:extLst>
      <p:ext uri="{BB962C8B-B14F-4D97-AF65-F5344CB8AC3E}">
        <p14:creationId xmlns:p14="http://schemas.microsoft.com/office/powerpoint/2010/main" val="390210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a:t>The strategy</a:t>
            </a:r>
            <a:r>
              <a:rPr lang="en-US" baseline="0" dirty="0"/>
              <a:t> of employing a new model of parallel computation as a conceptual framework for co-design of advanced systems to catapult HPC through this phase change is viable only if it serves as an enabler and tool to this end. It is not intended nor should be employed as an imposition to restrict creativity or alternatives. Rather it should accelerate progress towards an effective solution. It is an open question whether this process will culminate in a single unified model for all things or a small collective of disparate but complementing models that enable alternative operating points, each of its own value to some subset of the user community. </a:t>
            </a:r>
          </a:p>
          <a:p>
            <a:endParaRPr lang="en-US" baseline="0" dirty="0"/>
          </a:p>
          <a:p>
            <a:r>
              <a:rPr lang="en-US" baseline="0" dirty="0"/>
              <a:t>The principal goal of a new model of parallel computation is to </a:t>
            </a:r>
            <a:r>
              <a:rPr lang="en-US" u="sng" baseline="0" dirty="0"/>
              <a:t>serve as a conceptual framework</a:t>
            </a:r>
            <a:r>
              <a:rPr lang="en-US" baseline="0" dirty="0"/>
              <a:t> to govern the co-design and interoperability of all the layers in the system stack from programming models down to core architectures and all of the hardware and software levels in between. It is a discipline to specify a (not “the”) system hierarchy, the functionality and characteristics of each level, and the protocols employed to support their interaction and mutual support. Such a model will enable and support many distinct design points consistent within the discipline. Furthermore, the possibility of multiple models of computation add an additional dimension to the richness of opportunity.</a:t>
            </a:r>
          </a:p>
          <a:p>
            <a:endParaRPr lang="en-US" baseline="0" dirty="0"/>
          </a:p>
          <a:p>
            <a:r>
              <a:rPr lang="en-US" baseline="0" dirty="0"/>
              <a:t>A major goal for the new model is the </a:t>
            </a:r>
            <a:r>
              <a:rPr lang="en-US" u="sng" baseline="0" dirty="0"/>
              <a:t>dramatic increase in useful program and execution parallelism</a:t>
            </a:r>
            <a:r>
              <a:rPr lang="en-US" baseline="0" dirty="0"/>
              <a:t>. The new model of computation has to expose, exploit, execute approximately billion-way parallelism to reduce execution time to solution, increase performance to Exascale capability, to hide latencies and dynamically employ available resources for high efficiency, and exploit the hundreds of millions of cores and two orders of magnitude or more threads and ILP. Without a model that greatly expands by many orders of magnitude the amount of parallelism that may be applied, Exascale computing will not be impossible. </a:t>
            </a:r>
          </a:p>
          <a:p>
            <a:endParaRPr lang="en-US" baseline="0" dirty="0"/>
          </a:p>
          <a:p>
            <a:r>
              <a:rPr lang="en-US" baseline="0" dirty="0"/>
              <a:t>A second major goal is to enable the </a:t>
            </a:r>
            <a:r>
              <a:rPr lang="en-US" u="sng" baseline="0" dirty="0"/>
              <a:t>mitigation of local and global latency</a:t>
            </a:r>
            <a:r>
              <a:rPr lang="en-US" baseline="0" dirty="0"/>
              <a:t> which can impose delays of from hundreds to tens of thousands of cycles within the system and orders of magnitude before if secondary storage is included. Conventional practices exploit avoidance, caching in the presence of temporal and spatial locality to memory, and prefetching. While these methods have some practical value, even in the future, they are restrictive and demand advanced structures and methods that overcome latency.</a:t>
            </a:r>
          </a:p>
          <a:p>
            <a:endParaRPr lang="en-US" baseline="0" dirty="0"/>
          </a:p>
          <a:p>
            <a:r>
              <a:rPr lang="en-US" baseline="0" dirty="0"/>
              <a:t>Overhead of task management including synchronization (ordering invariants), allocation (space), and scheduling (time) determines the granularity of parallelism that can be exploited as well as is a measure of waste in time, power, and resources. Overhead fixes the minimum fine grained parallelism that will contribute to scalability. Generally, (but not always) the smaller the task size that can be used, the more parallelism that will be available from a given application.  For a fixed size problem overhead establishes a fundamental upper bound on scalability. A new model of computation must contribute to the opportunity to significantly </a:t>
            </a:r>
            <a:r>
              <a:rPr lang="en-US" u="sng" baseline="0" dirty="0"/>
              <a:t>reduce the effects of overhead</a:t>
            </a:r>
            <a:r>
              <a:rPr lang="en-US" baseline="0" dirty="0"/>
              <a:t> while providing more flexible mechanisms to remove the over-constraining aspects of synchronization such as global barriers or only heavy weight communications.</a:t>
            </a:r>
          </a:p>
          <a:p>
            <a:endParaRPr lang="en-US" baseline="0" dirty="0"/>
          </a:p>
          <a:p>
            <a:r>
              <a:rPr lang="en-US" baseline="0" dirty="0"/>
              <a:t>Optimal use of systems by applications in many cases cannot be fully realized by compile time analysis only. This is because runtime information is necessary to make real time changes to best use resources to provide load balancing, contention avoidance for memory banks and network channels, and support optimal flow control. </a:t>
            </a:r>
            <a:r>
              <a:rPr lang="en-US" u="sng" baseline="0" dirty="0"/>
              <a:t>Dynamic adaptive resource management</a:t>
            </a:r>
            <a:r>
              <a:rPr lang="en-US" baseline="0" dirty="0"/>
              <a:t> must be enabled by a new model of computation to get best use of systems and power.</a:t>
            </a:r>
          </a:p>
          <a:p>
            <a:endParaRPr lang="en-US" baseline="0" dirty="0"/>
          </a:p>
          <a:p>
            <a:r>
              <a:rPr lang="en-US" baseline="0" dirty="0"/>
              <a:t>In support of dynamic control for performance optimization, power management, and fault tolerance a shift from static mapping of processes to processors needs to be made to </a:t>
            </a:r>
            <a:r>
              <a:rPr lang="en-US" u="sng" baseline="0" dirty="0"/>
              <a:t>support dynamic mapping of tasks to resources</a:t>
            </a:r>
            <a:r>
              <a:rPr lang="en-US" baseline="0" dirty="0"/>
              <a:t>. System reconfiguration or availability needs allocation decisions to be made on the fly. It is necessary that the hardware no longer permit an explicit direct mapped relationship to the software. Rather the executing actions need to be decoupled from the physical system such that it can be easily assigned to any hardware or a large subset thereof. This will permit the machine available to an application to be permitted to change in real time and the computation to be adjusted and continued in response. This is a virtualization that will enable fault tolerance, power management, and performance optimization.</a:t>
            </a:r>
          </a:p>
          <a:p>
            <a:endParaRPr lang="en-US" baseline="0" dirty="0"/>
          </a:p>
          <a:p>
            <a:r>
              <a:rPr lang="en-US" baseline="0" dirty="0"/>
              <a:t>The model of computation needs to support semantics that model, respond to, and manipulate system resources in the presence of failures for </a:t>
            </a:r>
            <a:r>
              <a:rPr lang="en-US" u="sng" baseline="0" dirty="0"/>
              <a:t>fault tolerance</a:t>
            </a:r>
            <a:r>
              <a:rPr lang="en-US" baseline="0" dirty="0"/>
              <a:t>. Single point failure modes will exhibit MTBFs of minutes to seconds at Exascale configurations and check point restart will not work using conventional methods because the time to dump full memory will be greater than the MTBF. A future model has to embrace failure and provide semantics models that permit all the system layers to be designed to support fault tolerance.</a:t>
            </a:r>
          </a:p>
          <a:p>
            <a:endParaRPr lang="en-US" baseline="0" dirty="0"/>
          </a:p>
          <a:p>
            <a:r>
              <a:rPr lang="en-US" baseline="0" dirty="0"/>
              <a:t>Similarly, semantics of </a:t>
            </a:r>
            <a:r>
              <a:rPr lang="en-US" u="sng" baseline="0" dirty="0"/>
              <a:t>power monitoring and management</a:t>
            </a:r>
            <a:r>
              <a:rPr lang="en-US" baseline="0" dirty="0"/>
              <a:t> will be required. A self-aware runtime component supported at all levels will be required to optimize energy usage. This self-aware agent can also be used for performance optimization and contribute to fault tolerance methods. Control of system </a:t>
            </a:r>
            <a:r>
              <a:rPr lang="en-US" baseline="0" dirty="0" err="1"/>
              <a:t>Vdd</a:t>
            </a:r>
            <a:r>
              <a:rPr lang="en-US" baseline="0" dirty="0"/>
              <a:t>, clock rate, and powered-up status can all contribute to reduction of energy per program.</a:t>
            </a:r>
          </a:p>
          <a:p>
            <a:endParaRPr lang="en-US" baseline="0" dirty="0"/>
          </a:p>
          <a:p>
            <a:r>
              <a:rPr lang="en-US" u="sng" baseline="0" dirty="0"/>
              <a:t>Locality management</a:t>
            </a:r>
            <a:r>
              <a:rPr lang="en-US" baseline="0" dirty="0"/>
              <a:t> both at compile time and runtime is important for reducing latency, reducing overheads, and reducing power consumption. Yet locality is the opposite from distribution and there is a healthy tension between the two as well as demanding support at many if not all levels of the system stack. The model of computation must support the means of achieving locality while providing for dynamically achieving the balance point between the two.</a:t>
            </a:r>
          </a:p>
          <a:p>
            <a:endParaRPr lang="en-US" baseline="0" dirty="0"/>
          </a:p>
          <a:p>
            <a:r>
              <a:rPr lang="en-US" baseline="0" dirty="0"/>
              <a:t>A major impedance to progress is the reliance on design complexity to realize operational complexity which will only increase with system scale and application complexity. A new model of computation has to support an alternative strategy for achieving complexity of operation which is to achieve it through simplicity of design of components combined with high replication and synergistic cooperation. The result will be </a:t>
            </a:r>
            <a:r>
              <a:rPr lang="en-US" u="sng" baseline="0" dirty="0"/>
              <a:t>complexity of operation as an emergent property through symbiosis</a:t>
            </a:r>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9488E0C8-9F07-4DD5-A4E4-253D170E3D8F}" type="slidenum">
              <a:rPr lang="en-US" smtClean="0"/>
              <a:pPr>
                <a:defRPr/>
              </a:pPr>
              <a:t>18</a:t>
            </a:fld>
            <a:endParaRPr lang="en-US"/>
          </a:p>
        </p:txBody>
      </p:sp>
    </p:spTree>
    <p:extLst>
      <p:ext uri="{BB962C8B-B14F-4D97-AF65-F5344CB8AC3E}">
        <p14:creationId xmlns:p14="http://schemas.microsoft.com/office/powerpoint/2010/main" val="178762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This diagram illustrates many of the key semantic constructs and mechanisms of the ParalleX (PX) model of computation. The shaded squares represent physical localities. All operations within a locality are synchronous. All operations between localities are asynchronous. A process is a context that</a:t>
            </a:r>
            <a:r>
              <a:rPr lang="en-US" baseline="0" dirty="0"/>
              <a:t> defines data and tasks to be performed on the localities to which it is assigned. A process may be allocated multiple localities; these not be in any way mutually local to each other. More than one process can share a locality (not shown). Process A is allocated three localities while Process B is on one locality but also uses a separate physical execution unit. Processes can incorporate child processes (not shown). Processes are illustrated by large rectangular transparent boxes.</a:t>
            </a:r>
          </a:p>
          <a:p>
            <a:endParaRPr lang="en-US" baseline="0" dirty="0"/>
          </a:p>
          <a:p>
            <a:r>
              <a:rPr lang="en-US" baseline="0" dirty="0"/>
              <a:t>Basic tasks in the ParalleX model are conducted by “threads” which are partially ordered instructions working on a potentially infinite set of registers. This convenient abstraction  minimizes the number of anti-dependencies to permit easy back end compilation to diverse ISA and data paths for different cores. In the diagram, the threads are represented by black worm-like “squiggly” lines. While a process may span multiple localities, a thread by definition resides on only one locality at a time and usually (but not necessarily) on a single locality throughout its lifetime. Threads are ephemeral: each is created at some point in time, performs its work, and terminates. A thread may be suspended but the ideal thread is relatively lightweight, works only on local data and terminates quickly. The effect of a thread may be manifest in several ways: 1) it changes local mutable state, 2) it creates sibling threads (or processes) that outlive it, or 3) it creates parcels that invoke remote threads (or processes) or change remote mutable state. Threads are first-class objects with names in the same name space as variables and objects. They can be manipulated by other threads potentially of other processes. Threads can be suspended to form objects called “depleted threads”. A depleted thread contains all the private state of an active thread but takes up no physical execution resources other than a little main memory space. A depleted thread is a first class object and has the same virtual address of the original thread from which it is derived. Therefore, it can be accessed; its state modified; and, it can cause a new thread with the original name to be created (equivalent to reactivating the old thread). Threads perform almost all the work of the program. The exception is the parcel that directly effects remote state without invoking a thread. </a:t>
            </a:r>
          </a:p>
          <a:p>
            <a:endParaRPr lang="en-US" baseline="0" dirty="0"/>
          </a:p>
          <a:p>
            <a:r>
              <a:rPr lang="en-US" baseline="0" dirty="0"/>
              <a:t>Parcels are a class of active messages. They are illustrated by the </a:t>
            </a:r>
            <a:r>
              <a:rPr lang="en-US" baseline="0" dirty="0">
                <a:solidFill>
                  <a:srgbClr val="6BA05E"/>
                </a:solidFill>
              </a:rPr>
              <a:t>green</a:t>
            </a:r>
            <a:r>
              <a:rPr lang="en-US" baseline="0" dirty="0"/>
              <a:t> lines that connect between localities. Parcels support semantics at remote localities that threads can perform directly within their resident locality. These are creating remote threads or processes, changing remote state through compound atomic operations, or manipulating threads or processes directly. A parcel carries four types of information: a) the name (virtual address) of the object upon which it is to operate, b) the action to be performed, c) a set of operand values, and d) a continuation specifying what is to happen upon completion of the specified action. The actions can be thread invocations, process instantiations, or primitive compound atomic operations on virtual data or physical devices with physical addresses. Parcels support asynchronous operation of the ParalleX environment. Parcels can arrive at any time and order of arrival is not guaranteed. They can be relatively short with little or no operand values, or be very long when used to move blocks of data.  Parcels are not first class objects and do not have virtual names. Locally at the source and destination localities parcels do display handles for local manipulation. Parcels belong to a global object called the “parcel set”.</a:t>
            </a:r>
          </a:p>
          <a:p>
            <a:endParaRPr lang="en-US" baseline="0" dirty="0"/>
          </a:p>
          <a:p>
            <a:r>
              <a:rPr lang="en-US" baseline="0" dirty="0"/>
              <a:t>A special form of the parcel is used for a methodology called percolation. Percolation moves the entire work foot print of a thread to a remote physical execution site. It is illustrated by the red lines between thread and functional unit. By foot print it is meant to include the instructions of the thread, the stack frame of the thread, the input arguments used for the thread, and any other information required to fully instantiate the thread on the remote execution site. Percolation is used to make efficient use of relatively precious resources like accelerators, GPUs, FPGAs, or expensive streaming processors. It does so by assuming the overhead and hiding the latencies that such a unit would otherwise have to incur. Thus percolation supports prestaging of execution information. Percolation is also used to dynamically allocate new resources within a system to an application program. </a:t>
            </a:r>
          </a:p>
          <a:p>
            <a:endParaRPr lang="en-US" baseline="0" dirty="0"/>
          </a:p>
          <a:p>
            <a:r>
              <a:rPr lang="en-US" baseline="0" dirty="0"/>
              <a:t>A critical element to the management and coordination of global parallel flow control is the Local Control Object of “LCO” shown as small yellow/brown-green splotches. An LCO is a synchronization object in the object-oriented sense. It has associated with it both state and methods that operate upon the state. LCOs are first-class objects in that they have names that are virtual addresses like other variables. The purpose of the LCO is to coordinate global flow control by means of a number of different types of synchronization mechanisms from simple </a:t>
            </a:r>
            <a:r>
              <a:rPr lang="en-US" baseline="0" dirty="0" err="1"/>
              <a:t>mutex</a:t>
            </a:r>
            <a:r>
              <a:rPr lang="en-US" baseline="0" dirty="0"/>
              <a:t> elements to sophisticated dataflow templates and </a:t>
            </a:r>
            <a:r>
              <a:rPr lang="en-US" i="1" baseline="0" dirty="0"/>
              <a:t>futures</a:t>
            </a:r>
            <a:r>
              <a:rPr lang="en-US" baseline="0" dirty="0"/>
              <a:t> constructs. An LCO is accessed like any other object locally by a thread or remotely by a parcel possibly changing its state. An LCO includes one or more criteria which if satisfied will result in the instantiation of a thread. LCOs can also buffer incoming requests until such a condition can be satisfied. This may include the availability of physical resources. The LCO is the embodiment of a continuation. The continuation field of a parcel with some exceptions is a reference to one or more LCOs.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9488E0C8-9F07-4DD5-A4E4-253D170E3D8F}" type="slidenum">
              <a:rPr lang="en-US" smtClean="0"/>
              <a:pPr>
                <a:defRPr/>
              </a:pPr>
              <a:t>19</a:t>
            </a:fld>
            <a:endParaRPr lang="en-US"/>
          </a:p>
        </p:txBody>
      </p:sp>
    </p:spTree>
    <p:extLst>
      <p:ext uri="{BB962C8B-B14F-4D97-AF65-F5344CB8AC3E}">
        <p14:creationId xmlns:p14="http://schemas.microsoft.com/office/powerpoint/2010/main" val="685551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ln>
            <a:miter lim="800000"/>
            <a:headEnd/>
            <a:tailEnd/>
          </a:ln>
        </p:spPr>
        <p:txBody>
          <a:bodyPr/>
          <a:lstStyle/>
          <a:p>
            <a:fld id="{C679D051-AAA5-407F-BED9-6908683E3998}" type="slidenum">
              <a:rPr lang="en-US"/>
              <a:pPr/>
              <a:t>37</a:t>
            </a:fld>
            <a:endParaRPr lang="en-US"/>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a:lstStyle/>
          <a:p>
            <a:pPr eaLnBrk="1" hangingPunct="1">
              <a:spcBef>
                <a:spcPct val="0"/>
              </a:spcBef>
            </a:pPr>
            <a:endParaRPr lang="en-US"/>
          </a:p>
        </p:txBody>
      </p:sp>
    </p:spTree>
    <p:extLst>
      <p:ext uri="{BB962C8B-B14F-4D97-AF65-F5344CB8AC3E}">
        <p14:creationId xmlns:p14="http://schemas.microsoft.com/office/powerpoint/2010/main" val="16421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32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0561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9140"/>
          </a:xfrm>
          <a:prstGeom prst="rect">
            <a:avLst/>
          </a:prstGeom>
        </p:spPr>
        <p:txBody>
          <a:bodyPr/>
          <a:lstStyle>
            <a:lvl1pPr>
              <a:defRPr sz="3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200" y="1219201"/>
            <a:ext cx="8229600" cy="4380684"/>
          </a:xfrm>
          <a:prstGeom prst="rect">
            <a:avLst/>
          </a:prstGeom>
        </p:spPr>
        <p:txBody>
          <a:bodyPr/>
          <a:lstStyle>
            <a:lvl1pPr>
              <a:defRPr sz="2800"/>
            </a:lvl1pPr>
            <a:lvl2pPr>
              <a:defRPr sz="20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204914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solidFill>
                  <a:srgbClr val="8E0C33"/>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2448348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19200"/>
            <a:ext cx="4038600" cy="4525963"/>
          </a:xfrm>
          <a:prstGeom prst="rect">
            <a:avLst/>
          </a:prstGeom>
        </p:spPr>
        <p:txBody>
          <a:bodyPr/>
          <a:lstStyle>
            <a:lvl1pPr>
              <a:defRPr sz="20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19200"/>
            <a:ext cx="4038600" cy="4525963"/>
          </a:xfrm>
          <a:prstGeom prst="rect">
            <a:avLst/>
          </a:prstGeo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274638"/>
            <a:ext cx="8229600" cy="779140"/>
          </a:xfrm>
          <a:prstGeom prst="rect">
            <a:avLst/>
          </a:prstGeom>
        </p:spPr>
        <p:txBody>
          <a:bodyPr/>
          <a:lstStyle>
            <a:lvl1pPr>
              <a:defRPr sz="3200">
                <a:solidFill>
                  <a:schemeClr val="accent1"/>
                </a:solidFill>
              </a:defRPr>
            </a:lvl1pPr>
          </a:lstStyle>
          <a:p>
            <a:r>
              <a:rPr lang="en-US" dirty="0"/>
              <a:t>Click to edit Master title style</a:t>
            </a:r>
          </a:p>
        </p:txBody>
      </p:sp>
      <p:sp>
        <p:nvSpPr>
          <p:cNvPr id="6"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280902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19200"/>
            <a:ext cx="4040188" cy="307427"/>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00200"/>
            <a:ext cx="4040188" cy="3951288"/>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19200"/>
            <a:ext cx="4041775" cy="307427"/>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00200"/>
            <a:ext cx="4041775" cy="3951288"/>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457200" y="274638"/>
            <a:ext cx="8229600" cy="779140"/>
          </a:xfrm>
          <a:prstGeom prst="rect">
            <a:avLst/>
          </a:prstGeom>
        </p:spPr>
        <p:txBody>
          <a:bodyPr/>
          <a:lstStyle>
            <a:lvl1pPr>
              <a:defRPr sz="3200">
                <a:solidFill>
                  <a:schemeClr val="accent1"/>
                </a:solidFill>
              </a:defRPr>
            </a:lvl1pPr>
          </a:lstStyle>
          <a:p>
            <a:r>
              <a:rPr lang="en-US" dirty="0"/>
              <a:t>Click to edit Master title style</a:t>
            </a:r>
          </a:p>
        </p:txBody>
      </p:sp>
      <p:sp>
        <p:nvSpPr>
          <p:cNvPr id="8" name="Slide Number Placeholder 5"/>
          <p:cNvSpPr>
            <a:spLocks noGrp="1"/>
          </p:cNvSpPr>
          <p:nvPr>
            <p:ph type="sldNum" sz="quarter" idx="10"/>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245390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779140"/>
          </a:xfrm>
          <a:prstGeom prst="rect">
            <a:avLst/>
          </a:prstGeom>
        </p:spPr>
        <p:txBody>
          <a:bodyPr/>
          <a:lstStyle>
            <a:lvl1pPr>
              <a:defRPr sz="3200">
                <a:solidFill>
                  <a:schemeClr val="accent1"/>
                </a:solidFill>
              </a:defRPr>
            </a:lvl1pPr>
          </a:lstStyle>
          <a:p>
            <a:r>
              <a:rPr lang="en-US" dirty="0"/>
              <a:t>Click to edit Master title style</a:t>
            </a:r>
          </a:p>
        </p:txBody>
      </p:sp>
      <p:sp>
        <p:nvSpPr>
          <p:cNvPr id="4"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3044207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spTree>
    <p:extLst>
      <p:ext uri="{BB962C8B-B14F-4D97-AF65-F5344CB8AC3E}">
        <p14:creationId xmlns:p14="http://schemas.microsoft.com/office/powerpoint/2010/main" val="415663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077AC0-EC4D-E047-B571-30615DEB59D5}"/>
              </a:ext>
            </a:extLst>
          </p:cNvPr>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Footer Placeholder 5">
            <a:extLst>
              <a:ext uri="{FF2B5EF4-FFF2-40B4-BE49-F238E27FC236}">
                <a16:creationId xmlns:a16="http://schemas.microsoft.com/office/drawing/2014/main" id="{3D5684F2-DE31-6449-8A24-A378496CBEC0}"/>
              </a:ext>
            </a:extLst>
          </p:cNvPr>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63F2F70C-CB45-F04B-8ED4-CC68F5EC9561}"/>
              </a:ext>
            </a:extLst>
          </p:cNvPr>
          <p:cNvSpPr>
            <a:spLocks noGrp="1"/>
          </p:cNvSpPr>
          <p:nvPr>
            <p:ph type="sldNum" sz="quarter" idx="12"/>
          </p:nvPr>
        </p:nvSpPr>
        <p:spPr>
          <a:xfrm>
            <a:off x="6553200" y="6248400"/>
            <a:ext cx="1905000" cy="457200"/>
          </a:xfrm>
        </p:spPr>
        <p:txBody>
          <a:bodyPr/>
          <a:lstStyle>
            <a:lvl1pPr>
              <a:defRPr/>
            </a:lvl1pPr>
          </a:lstStyle>
          <a:p>
            <a:fld id="{F94D0786-18F9-A646-A9D7-11CC586539C2}" type="slidenum">
              <a:rPr lang="en-US" altLang="en-US"/>
              <a:pPr/>
              <a:t>‹#›</a:t>
            </a:fld>
            <a:endParaRPr lang="en-US" altLang="en-US"/>
          </a:p>
        </p:txBody>
      </p:sp>
    </p:spTree>
    <p:extLst>
      <p:ext uri="{BB962C8B-B14F-4D97-AF65-F5344CB8AC3E}">
        <p14:creationId xmlns:p14="http://schemas.microsoft.com/office/powerpoint/2010/main" val="397094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3175" y="6438364"/>
            <a:ext cx="9166225" cy="419636"/>
          </a:xfrm>
          <a:prstGeom prst="rect">
            <a:avLst/>
          </a:prstGeom>
          <a:solidFill>
            <a:srgbClr val="3333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4" name="Straight Connector 3"/>
          <p:cNvCxnSpPr/>
          <p:nvPr userDrawn="1"/>
        </p:nvCxnSpPr>
        <p:spPr>
          <a:xfrm>
            <a:off x="-6505" y="6422620"/>
            <a:ext cx="9161463" cy="0"/>
          </a:xfrm>
          <a:prstGeom prst="line">
            <a:avLst/>
          </a:prstGeom>
          <a:ln w="57150" cmpd="sng">
            <a:solidFill>
              <a:srgbClr val="580E1F"/>
            </a:solidFill>
          </a:ln>
          <a:effectLst/>
        </p:spPr>
        <p:style>
          <a:lnRef idx="2">
            <a:schemeClr val="accent1"/>
          </a:lnRef>
          <a:fillRef idx="0">
            <a:schemeClr val="accent1"/>
          </a:fillRef>
          <a:effectRef idx="1">
            <a:schemeClr val="accent1"/>
          </a:effectRef>
          <a:fontRef idx="minor">
            <a:schemeClr val="tx1"/>
          </a:fontRef>
        </p:style>
      </p:cxnSp>
      <p:pic>
        <p:nvPicPr>
          <p:cNvPr id="7" name="Picture 6" descr="IUB_SOIAC.H.REV.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51519" y="5268356"/>
            <a:ext cx="2087476" cy="375821"/>
          </a:xfrm>
          <a:prstGeom prst="rect">
            <a:avLst/>
          </a:prstGeom>
        </p:spPr>
      </p:pic>
      <p:sp>
        <p:nvSpPr>
          <p:cNvPr id="11" name="Slide Number Placeholder 5"/>
          <p:cNvSpPr>
            <a:spLocks noGrp="1"/>
          </p:cNvSpPr>
          <p:nvPr>
            <p:ph type="sldNum" sz="quarter" idx="4"/>
          </p:nvPr>
        </p:nvSpPr>
        <p:spPr>
          <a:xfrm>
            <a:off x="6735679" y="58527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8DBCD-A15A-2E48-B727-4C14F8028A3B}" type="slidenum">
              <a:rPr lang="en-US" smtClean="0"/>
              <a:t>‹#›</a:t>
            </a:fld>
            <a:endParaRPr lang="en-US" dirty="0"/>
          </a:p>
        </p:txBody>
      </p:sp>
      <p:pic>
        <p:nvPicPr>
          <p:cNvPr id="2" name="Picture 1"/>
          <p:cNvPicPr>
            <a:picLocks noChangeAspect="1"/>
          </p:cNvPicPr>
          <p:nvPr userDrawn="1"/>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34202" y="6439570"/>
            <a:ext cx="358513" cy="419052"/>
          </a:xfrm>
          <a:prstGeom prst="rect">
            <a:avLst/>
          </a:prstGeom>
          <a:noFill/>
          <a:ln>
            <a:noFill/>
          </a:ln>
        </p:spPr>
      </p:pic>
    </p:spTree>
    <p:extLst>
      <p:ext uri="{BB962C8B-B14F-4D97-AF65-F5344CB8AC3E}">
        <p14:creationId xmlns:p14="http://schemas.microsoft.com/office/powerpoint/2010/main" val="1856511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24127" y="2344366"/>
            <a:ext cx="7276289" cy="1322759"/>
          </a:xfrm>
        </p:spPr>
        <p:txBody>
          <a:bodyPr/>
          <a:lstStyle/>
          <a:p>
            <a:r>
              <a:rPr lang="en-US" dirty="0"/>
              <a:t>A </a:t>
            </a:r>
            <a:r>
              <a:rPr lang="en-US"/>
              <a:t>Paradigm Shifts </a:t>
            </a:r>
            <a:r>
              <a:rPr lang="en-US" dirty="0"/>
              <a:t>in Supercomputing</a:t>
            </a:r>
            <a:br>
              <a:rPr lang="en-US" dirty="0"/>
            </a:br>
            <a:r>
              <a:rPr lang="en-US" dirty="0"/>
              <a:t>Past, Present, </a:t>
            </a:r>
            <a:r>
              <a:rPr lang="en-US"/>
              <a:t>and Future</a:t>
            </a:r>
            <a:endParaRPr lang="en-US" dirty="0"/>
          </a:p>
        </p:txBody>
      </p:sp>
      <p:sp>
        <p:nvSpPr>
          <p:cNvPr id="7" name="Subtitle 6"/>
          <p:cNvSpPr>
            <a:spLocks noGrp="1"/>
          </p:cNvSpPr>
          <p:nvPr>
            <p:ph type="subTitle" idx="1"/>
          </p:nvPr>
        </p:nvSpPr>
        <p:spPr>
          <a:xfrm>
            <a:off x="685800" y="3667125"/>
            <a:ext cx="7772400" cy="2743200"/>
          </a:xfrm>
        </p:spPr>
        <p:txBody>
          <a:bodyPr/>
          <a:lstStyle/>
          <a:p>
            <a:r>
              <a:rPr lang="en-US" dirty="0"/>
              <a:t>Thomas Sterling</a:t>
            </a:r>
          </a:p>
          <a:p>
            <a:r>
              <a:rPr lang="en-US" sz="2000" dirty="0"/>
              <a:t>Professor of Intelligent Systems Engineering</a:t>
            </a:r>
          </a:p>
          <a:p>
            <a:r>
              <a:rPr lang="en-US" sz="2000" dirty="0"/>
              <a:t>Director, Continuum Computer Architecture Laboratory </a:t>
            </a:r>
          </a:p>
          <a:p>
            <a:r>
              <a:rPr lang="en-US" sz="2000" dirty="0"/>
              <a:t>School of Informatics, Computing, &amp; Engineering</a:t>
            </a:r>
          </a:p>
          <a:p>
            <a:r>
              <a:rPr lang="en-US" sz="2000" dirty="0"/>
              <a:t>Indiana University</a:t>
            </a:r>
          </a:p>
          <a:p>
            <a:endParaRPr lang="en-US" sz="2000" dirty="0"/>
          </a:p>
          <a:p>
            <a:r>
              <a:rPr lang="en-US" sz="2000" dirty="0"/>
              <a:t>January 31, 2019</a:t>
            </a:r>
          </a:p>
        </p:txBody>
      </p:sp>
      <p:pic>
        <p:nvPicPr>
          <p:cNvPr id="4" name="Picture 3" descr="IMG_2829 - ISC Tutorial T. Sterl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243" y="167668"/>
            <a:ext cx="2718115" cy="1889731"/>
          </a:xfrm>
          <a:prstGeom prst="rect">
            <a:avLst/>
          </a:prstGeom>
        </p:spPr>
      </p:pic>
      <p:sp>
        <p:nvSpPr>
          <p:cNvPr id="2" name="TextBox 1"/>
          <p:cNvSpPr txBox="1"/>
          <p:nvPr/>
        </p:nvSpPr>
        <p:spPr>
          <a:xfrm>
            <a:off x="114301" y="408113"/>
            <a:ext cx="6105942" cy="523220"/>
          </a:xfrm>
          <a:prstGeom prst="rect">
            <a:avLst/>
          </a:prstGeom>
          <a:noFill/>
        </p:spPr>
        <p:txBody>
          <a:bodyPr wrap="square" rtlCol="0">
            <a:spAutoFit/>
          </a:bodyPr>
          <a:lstStyle/>
          <a:p>
            <a:r>
              <a:rPr lang="en-US" sz="2800" dirty="0"/>
              <a:t>NSC 2019 – Keynote Address</a:t>
            </a:r>
          </a:p>
        </p:txBody>
      </p:sp>
    </p:spTree>
    <p:extLst>
      <p:ext uri="{BB962C8B-B14F-4D97-AF65-F5344CB8AC3E}">
        <p14:creationId xmlns:p14="http://schemas.microsoft.com/office/powerpoint/2010/main" val="1095786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BAD7E5D2-4C56-2141-B792-25048D83B16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0EB20B-2C2D-104E-A4F0-81416127031B}" type="slidenum">
              <a:rPr lang="en-US" altLang="en-US">
                <a:solidFill>
                  <a:srgbClr val="898989"/>
                </a:solidFill>
                <a:latin typeface="Calibri" panose="020F0502020204030204" pitchFamily="34" charset="0"/>
              </a:rPr>
              <a:pPr eaLnBrk="1" hangingPunct="1"/>
              <a:t>10</a:t>
            </a:fld>
            <a:endParaRPr lang="en-US" altLang="en-US">
              <a:solidFill>
                <a:srgbClr val="898989"/>
              </a:solidFill>
              <a:latin typeface="Calibri" panose="020F0502020204030204" pitchFamily="34" charset="0"/>
            </a:endParaRPr>
          </a:p>
        </p:txBody>
      </p:sp>
      <p:sp>
        <p:nvSpPr>
          <p:cNvPr id="41987" name="Rectangle 2">
            <a:extLst>
              <a:ext uri="{FF2B5EF4-FFF2-40B4-BE49-F238E27FC236}">
                <a16:creationId xmlns:a16="http://schemas.microsoft.com/office/drawing/2014/main" id="{B47D3742-EBFE-D148-8D4F-1203394D402A}"/>
              </a:ext>
            </a:extLst>
          </p:cNvPr>
          <p:cNvSpPr>
            <a:spLocks noGrp="1" noChangeArrowheads="1"/>
          </p:cNvSpPr>
          <p:nvPr>
            <p:ph type="title"/>
          </p:nvPr>
        </p:nvSpPr>
        <p:spPr>
          <a:xfrm>
            <a:off x="685800" y="152400"/>
            <a:ext cx="7772400" cy="1143000"/>
          </a:xfrm>
        </p:spPr>
        <p:txBody>
          <a:bodyPr/>
          <a:lstStyle/>
          <a:p>
            <a:pPr eaLnBrk="1" hangingPunct="1"/>
            <a:r>
              <a:rPr lang="en-US" altLang="en-US" sz="4000"/>
              <a:t>Beowulf Accomplishments</a:t>
            </a:r>
          </a:p>
        </p:txBody>
      </p:sp>
      <p:sp>
        <p:nvSpPr>
          <p:cNvPr id="924675" name="Rectangle 3">
            <a:extLst>
              <a:ext uri="{FF2B5EF4-FFF2-40B4-BE49-F238E27FC236}">
                <a16:creationId xmlns:a16="http://schemas.microsoft.com/office/drawing/2014/main" id="{891A3525-3A17-8B49-9679-4162F1578613}"/>
              </a:ext>
            </a:extLst>
          </p:cNvPr>
          <p:cNvSpPr>
            <a:spLocks noGrp="1" noChangeArrowheads="1"/>
          </p:cNvSpPr>
          <p:nvPr>
            <p:ph type="body" sz="half" idx="1"/>
          </p:nvPr>
        </p:nvSpPr>
        <p:spPr>
          <a:xfrm>
            <a:off x="407988" y="1905000"/>
            <a:ext cx="5162550" cy="4495800"/>
          </a:xfrm>
        </p:spPr>
        <p:txBody>
          <a:bodyPr rtlCol="0">
            <a:normAutofit lnSpcReduction="10000"/>
          </a:bodyPr>
          <a:lstStyle/>
          <a:p>
            <a:pPr eaLnBrk="1" fontAlgn="auto" hangingPunct="1">
              <a:lnSpc>
                <a:spcPct val="90000"/>
              </a:lnSpc>
              <a:spcAft>
                <a:spcPts val="0"/>
              </a:spcAft>
              <a:defRPr/>
            </a:pPr>
            <a:r>
              <a:rPr lang="en-US" altLang="en-US" sz="2000" dirty="0"/>
              <a:t>An experiment in parallel computing systems</a:t>
            </a:r>
          </a:p>
          <a:p>
            <a:pPr eaLnBrk="1" fontAlgn="auto" hangingPunct="1">
              <a:lnSpc>
                <a:spcPct val="90000"/>
              </a:lnSpc>
              <a:spcAft>
                <a:spcPts val="0"/>
              </a:spcAft>
              <a:defRPr/>
            </a:pPr>
            <a:r>
              <a:rPr lang="en-US" altLang="en-US" sz="2000" dirty="0"/>
              <a:t>Established </a:t>
            </a:r>
            <a:r>
              <a:rPr lang="en-US" altLang="en-US" sz="2000" u="sng" dirty="0"/>
              <a:t>vision</a:t>
            </a:r>
            <a:r>
              <a:rPr lang="en-US" altLang="en-US" sz="2000" dirty="0"/>
              <a:t> of low-cost HPC</a:t>
            </a:r>
          </a:p>
          <a:p>
            <a:pPr eaLnBrk="1" fontAlgn="auto" hangingPunct="1">
              <a:lnSpc>
                <a:spcPct val="90000"/>
              </a:lnSpc>
              <a:spcAft>
                <a:spcPts val="0"/>
              </a:spcAft>
              <a:defRPr/>
            </a:pPr>
            <a:r>
              <a:rPr lang="en-US" altLang="en-US" sz="2000" dirty="0"/>
              <a:t>Demonstrated effectiveness of PC clusters for some classes of applications</a:t>
            </a:r>
          </a:p>
          <a:p>
            <a:pPr eaLnBrk="1" fontAlgn="auto" hangingPunct="1">
              <a:lnSpc>
                <a:spcPct val="90000"/>
              </a:lnSpc>
              <a:spcAft>
                <a:spcPts val="0"/>
              </a:spcAft>
              <a:defRPr/>
            </a:pPr>
            <a:r>
              <a:rPr lang="en-US" altLang="en-US" sz="2000" dirty="0"/>
              <a:t>Provided networking software in Linux</a:t>
            </a:r>
          </a:p>
          <a:p>
            <a:pPr eaLnBrk="1" fontAlgn="auto" hangingPunct="1">
              <a:lnSpc>
                <a:spcPct val="90000"/>
              </a:lnSpc>
              <a:spcAft>
                <a:spcPts val="0"/>
              </a:spcAft>
              <a:defRPr/>
            </a:pPr>
            <a:r>
              <a:rPr lang="en-US" altLang="en-US" sz="2000" dirty="0"/>
              <a:t>Mass Storage with PVFS</a:t>
            </a:r>
          </a:p>
          <a:p>
            <a:pPr eaLnBrk="1" fontAlgn="auto" hangingPunct="1">
              <a:lnSpc>
                <a:spcPct val="90000"/>
              </a:lnSpc>
              <a:spcAft>
                <a:spcPts val="0"/>
              </a:spcAft>
              <a:defRPr/>
            </a:pPr>
            <a:r>
              <a:rPr lang="en-US" altLang="en-US" sz="2000" dirty="0"/>
              <a:t>Provided cluster management tools</a:t>
            </a:r>
          </a:p>
          <a:p>
            <a:pPr eaLnBrk="1" fontAlgn="auto" hangingPunct="1">
              <a:lnSpc>
                <a:spcPct val="90000"/>
              </a:lnSpc>
              <a:spcAft>
                <a:spcPts val="0"/>
              </a:spcAft>
              <a:defRPr/>
            </a:pPr>
            <a:r>
              <a:rPr lang="en-US" altLang="en-US" sz="2000" dirty="0"/>
              <a:t>Achieved &gt;10 Gflops performance</a:t>
            </a:r>
          </a:p>
          <a:p>
            <a:pPr eaLnBrk="1" fontAlgn="auto" hangingPunct="1">
              <a:lnSpc>
                <a:spcPct val="90000"/>
              </a:lnSpc>
              <a:spcAft>
                <a:spcPts val="0"/>
              </a:spcAft>
              <a:defRPr/>
            </a:pPr>
            <a:r>
              <a:rPr lang="en-US" altLang="en-US" sz="2000" dirty="0"/>
              <a:t>Gordon Bell Prize for Price-Performance</a:t>
            </a:r>
          </a:p>
          <a:p>
            <a:pPr eaLnBrk="1" fontAlgn="auto" hangingPunct="1">
              <a:lnSpc>
                <a:spcPct val="90000"/>
              </a:lnSpc>
              <a:spcAft>
                <a:spcPts val="0"/>
              </a:spcAft>
              <a:defRPr/>
            </a:pPr>
            <a:r>
              <a:rPr lang="en-US" altLang="en-US" sz="2000" dirty="0"/>
              <a:t>Conveyed findings to broad community</a:t>
            </a:r>
          </a:p>
          <a:p>
            <a:pPr eaLnBrk="1" fontAlgn="auto" hangingPunct="1">
              <a:lnSpc>
                <a:spcPct val="90000"/>
              </a:lnSpc>
              <a:spcAft>
                <a:spcPts val="0"/>
              </a:spcAft>
              <a:defRPr/>
            </a:pPr>
            <a:r>
              <a:rPr lang="en-US" altLang="en-US" sz="2000" dirty="0"/>
              <a:t>Tutorials and the book</a:t>
            </a:r>
          </a:p>
          <a:p>
            <a:pPr eaLnBrk="1" fontAlgn="auto" hangingPunct="1">
              <a:lnSpc>
                <a:spcPct val="90000"/>
              </a:lnSpc>
              <a:spcAft>
                <a:spcPts val="0"/>
              </a:spcAft>
              <a:defRPr/>
            </a:pPr>
            <a:r>
              <a:rPr lang="en-US" altLang="en-US" sz="2000" dirty="0"/>
              <a:t>Provided design standard to rally community</a:t>
            </a:r>
          </a:p>
          <a:p>
            <a:pPr eaLnBrk="1" fontAlgn="auto" hangingPunct="1">
              <a:lnSpc>
                <a:spcPct val="90000"/>
              </a:lnSpc>
              <a:spcAft>
                <a:spcPts val="0"/>
              </a:spcAft>
              <a:defRPr/>
            </a:pPr>
            <a:r>
              <a:rPr lang="en-US" altLang="en-US" sz="2000" dirty="0"/>
              <a:t>Spin-off of </a:t>
            </a:r>
            <a:r>
              <a:rPr lang="en-US" altLang="en-US" sz="2000" dirty="0" err="1"/>
              <a:t>Scyld</a:t>
            </a:r>
            <a:r>
              <a:rPr lang="en-US" altLang="en-US" sz="2000" dirty="0"/>
              <a:t> Computing Corp.</a:t>
            </a:r>
          </a:p>
        </p:txBody>
      </p:sp>
      <p:sp>
        <p:nvSpPr>
          <p:cNvPr id="41989" name="Text Box 6">
            <a:extLst>
              <a:ext uri="{FF2B5EF4-FFF2-40B4-BE49-F238E27FC236}">
                <a16:creationId xmlns:a16="http://schemas.microsoft.com/office/drawing/2014/main" id="{4E15C82A-86A2-144E-B7E0-DC42A61977C6}"/>
              </a:ext>
            </a:extLst>
          </p:cNvPr>
          <p:cNvSpPr txBox="1">
            <a:spLocks noChangeArrowheads="1"/>
          </p:cNvSpPr>
          <p:nvPr/>
        </p:nvSpPr>
        <p:spPr bwMode="auto">
          <a:xfrm>
            <a:off x="6858000" y="60198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solidFill>
                  <a:schemeClr val="bg1"/>
                </a:solidFill>
                <a:latin typeface="Calibri" panose="020F0502020204030204" pitchFamily="34" charset="0"/>
              </a:rPr>
              <a:t>Hive at GSFC</a:t>
            </a:r>
          </a:p>
        </p:txBody>
      </p:sp>
      <p:pic>
        <p:nvPicPr>
          <p:cNvPr id="41990" name="Picture 8" descr="gbell97_72">
            <a:extLst>
              <a:ext uri="{FF2B5EF4-FFF2-40B4-BE49-F238E27FC236}">
                <a16:creationId xmlns:a16="http://schemas.microsoft.com/office/drawing/2014/main" id="{CD2DE9D5-544A-C64E-BE7C-B10032F8B4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538" y="4010025"/>
            <a:ext cx="341153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9" descr="BEOWULF">
            <a:extLst>
              <a:ext uri="{FF2B5EF4-FFF2-40B4-BE49-F238E27FC236}">
                <a16:creationId xmlns:a16="http://schemas.microsoft.com/office/drawing/2014/main" id="{9D0B6B7D-C4AA-0545-BEF3-F9155D379F7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26100" y="990600"/>
            <a:ext cx="2590800" cy="2895600"/>
          </a:xfrm>
        </p:spPr>
      </p:pic>
    </p:spTree>
    <p:extLst>
      <p:ext uri="{BB962C8B-B14F-4D97-AF65-F5344CB8AC3E}">
        <p14:creationId xmlns:p14="http://schemas.microsoft.com/office/powerpoint/2010/main" val="107700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572-748A-4AAF-9F98-6B6367604881}"/>
              </a:ext>
            </a:extLst>
          </p:cNvPr>
          <p:cNvSpPr>
            <a:spLocks noGrp="1"/>
          </p:cNvSpPr>
          <p:nvPr>
            <p:ph type="title"/>
          </p:nvPr>
        </p:nvSpPr>
        <p:spPr>
          <a:xfrm>
            <a:off x="628650" y="1031082"/>
            <a:ext cx="7886700" cy="511969"/>
          </a:xfrm>
        </p:spPr>
        <p:txBody>
          <a:bodyPr>
            <a:normAutofit/>
          </a:bodyPr>
          <a:lstStyle/>
          <a:p>
            <a:pPr algn="ctr"/>
            <a:r>
              <a:rPr lang="en-US" sz="2400" dirty="0"/>
              <a:t>Three Worlds of Supercomputing</a:t>
            </a:r>
          </a:p>
        </p:txBody>
      </p:sp>
      <p:pic>
        <p:nvPicPr>
          <p:cNvPr id="7" name="Content Placeholder 6">
            <a:extLst>
              <a:ext uri="{FF2B5EF4-FFF2-40B4-BE49-F238E27FC236}">
                <a16:creationId xmlns:a16="http://schemas.microsoft.com/office/drawing/2014/main" id="{D76C639D-02B4-4C8D-9255-AE53C4AC9E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1644" y="1492979"/>
            <a:ext cx="5355431" cy="4457700"/>
          </a:xfrm>
        </p:spPr>
      </p:pic>
    </p:spTree>
    <p:extLst>
      <p:ext uri="{BB962C8B-B14F-4D97-AF65-F5344CB8AC3E}">
        <p14:creationId xmlns:p14="http://schemas.microsoft.com/office/powerpoint/2010/main" val="2266911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of Asynchrony for Exascale</a:t>
            </a:r>
          </a:p>
        </p:txBody>
      </p:sp>
      <p:sp>
        <p:nvSpPr>
          <p:cNvPr id="3" name="Content Placeholder 2"/>
          <p:cNvSpPr>
            <a:spLocks noGrp="1"/>
          </p:cNvSpPr>
          <p:nvPr>
            <p:ph idx="1"/>
          </p:nvPr>
        </p:nvSpPr>
        <p:spPr>
          <a:xfrm>
            <a:off x="457200" y="1053778"/>
            <a:ext cx="8528056" cy="5072385"/>
          </a:xfrm>
        </p:spPr>
        <p:txBody>
          <a:bodyPr/>
          <a:lstStyle/>
          <a:p>
            <a:r>
              <a:rPr lang="en-US" sz="2800" dirty="0"/>
              <a:t>Scale</a:t>
            </a:r>
          </a:p>
          <a:p>
            <a:r>
              <a:rPr lang="en-US" sz="2800" dirty="0"/>
              <a:t>Increase range of network latencies and opportunities for packet collisions and routing variations</a:t>
            </a:r>
          </a:p>
          <a:p>
            <a:r>
              <a:rPr lang="en-US" sz="2800" dirty="0"/>
              <a:t>Deeper memory hierarchy</a:t>
            </a:r>
          </a:p>
          <a:p>
            <a:r>
              <a:rPr lang="en-US" sz="2800" dirty="0"/>
              <a:t>Scheduling conflicts for threads to cores</a:t>
            </a:r>
          </a:p>
          <a:p>
            <a:r>
              <a:rPr lang="en-US" sz="2800" dirty="0"/>
              <a:t>Active response to errors</a:t>
            </a:r>
          </a:p>
          <a:p>
            <a:r>
              <a:rPr lang="en-US" sz="2800" dirty="0"/>
              <a:t>Variable instruction rate from clock and voltage change</a:t>
            </a:r>
          </a:p>
          <a:p>
            <a:r>
              <a:rPr lang="en-US" sz="2800" dirty="0"/>
              <a:t>Finer grain threads as normalization factor of time delays</a:t>
            </a:r>
          </a:p>
        </p:txBody>
      </p:sp>
    </p:spTree>
    <p:extLst>
      <p:ext uri="{BB962C8B-B14F-4D97-AF65-F5344CB8AC3E}">
        <p14:creationId xmlns:p14="http://schemas.microsoft.com/office/powerpoint/2010/main" val="132836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3825"/>
            <a:ext cx="8763000" cy="561975"/>
          </a:xfrm>
        </p:spPr>
        <p:txBody>
          <a:bodyPr/>
          <a:lstStyle/>
          <a:p>
            <a:pPr>
              <a:defRPr/>
            </a:pPr>
            <a:r>
              <a:rPr lang="en-US" dirty="0"/>
              <a:t>Beyond Exascale</a:t>
            </a:r>
          </a:p>
        </p:txBody>
      </p:sp>
      <p:sp>
        <p:nvSpPr>
          <p:cNvPr id="18434" name="Content Placeholder 2"/>
          <p:cNvSpPr>
            <a:spLocks noGrp="1"/>
          </p:cNvSpPr>
          <p:nvPr>
            <p:ph idx="1"/>
          </p:nvPr>
        </p:nvSpPr>
        <p:spPr>
          <a:xfrm>
            <a:off x="190500" y="762000"/>
            <a:ext cx="8763000" cy="5638800"/>
          </a:xfrm>
        </p:spPr>
        <p:txBody>
          <a:bodyPr/>
          <a:lstStyle/>
          <a:p>
            <a:r>
              <a:rPr lang="en-US" altLang="en-US">
                <a:ea typeface="ＭＳ Ｐゴシック" charset="-128"/>
              </a:rPr>
              <a:t>Quantum Computing</a:t>
            </a:r>
          </a:p>
          <a:p>
            <a:pPr lvl="1">
              <a:buClr>
                <a:srgbClr val="9CA7C0"/>
              </a:buClr>
            </a:pPr>
            <a:r>
              <a:rPr lang="en-US" altLang="en-US"/>
              <a:t>Exploits quantum mechanics</a:t>
            </a:r>
          </a:p>
          <a:p>
            <a:pPr lvl="1">
              <a:buClr>
                <a:srgbClr val="9CA7C0"/>
              </a:buClr>
            </a:pPr>
            <a:r>
              <a:rPr lang="en-US" altLang="en-US"/>
              <a:t>Uses superposition, tunneling, entanglement</a:t>
            </a:r>
          </a:p>
          <a:p>
            <a:pPr lvl="1">
              <a:buClr>
                <a:srgbClr val="9CA7C0"/>
              </a:buClr>
            </a:pPr>
            <a:r>
              <a:rPr lang="en-US" altLang="en-US"/>
              <a:t>Might solve problems otherwise impossible</a:t>
            </a:r>
          </a:p>
          <a:p>
            <a:pPr lvl="1">
              <a:buClr>
                <a:srgbClr val="9CA7C0"/>
              </a:buClr>
            </a:pPr>
            <a:r>
              <a:rPr lang="en-US" altLang="en-US"/>
              <a:t>Still in research, but promising</a:t>
            </a:r>
          </a:p>
          <a:p>
            <a:r>
              <a:rPr lang="en-US" altLang="en-US">
                <a:ea typeface="ＭＳ Ｐゴシック" charset="-128"/>
              </a:rPr>
              <a:t>Neuromorphic Computing</a:t>
            </a:r>
          </a:p>
          <a:p>
            <a:pPr lvl="1">
              <a:buClr>
                <a:srgbClr val="9CA7C0"/>
              </a:buClr>
            </a:pPr>
            <a:r>
              <a:rPr lang="en-US" altLang="en-US"/>
              <a:t>Brain inspired</a:t>
            </a:r>
          </a:p>
          <a:p>
            <a:pPr lvl="1">
              <a:buClr>
                <a:srgbClr val="9CA7C0"/>
              </a:buClr>
            </a:pPr>
            <a:r>
              <a:rPr lang="en-US" altLang="en-US"/>
              <a:t>Neural networks early example</a:t>
            </a:r>
          </a:p>
          <a:p>
            <a:pPr lvl="1">
              <a:buClr>
                <a:srgbClr val="9CA7C0"/>
              </a:buClr>
            </a:pPr>
            <a:r>
              <a:rPr lang="en-US" altLang="en-US"/>
              <a:t>Uses training sets in many cases</a:t>
            </a:r>
          </a:p>
          <a:p>
            <a:r>
              <a:rPr lang="en-US" altLang="en-US">
                <a:ea typeface="ＭＳ Ｐゴシック" charset="-128"/>
              </a:rPr>
              <a:t>Superconducting Supercomputing</a:t>
            </a:r>
          </a:p>
          <a:p>
            <a:pPr lvl="1">
              <a:buClr>
                <a:srgbClr val="9CA7C0"/>
              </a:buClr>
            </a:pPr>
            <a:r>
              <a:rPr lang="en-US" altLang="en-US"/>
              <a:t>Josephson junctions for quantum flux gates</a:t>
            </a:r>
          </a:p>
          <a:p>
            <a:pPr lvl="1">
              <a:buClr>
                <a:srgbClr val="9CA7C0"/>
              </a:buClr>
            </a:pPr>
            <a:r>
              <a:rPr lang="en-US" altLang="en-US"/>
              <a:t>Potentially 100’s of GigaHertz clock rate</a:t>
            </a:r>
          </a:p>
          <a:p>
            <a:r>
              <a:rPr lang="en-US" altLang="en-US">
                <a:ea typeface="ＭＳ Ｐゴシック" charset="-128"/>
              </a:rPr>
              <a:t>Processor in Memory (PIM)</a:t>
            </a:r>
          </a:p>
          <a:p>
            <a:pPr lvl="1">
              <a:buClr>
                <a:srgbClr val="9CA7C0"/>
              </a:buClr>
            </a:pPr>
            <a:r>
              <a:rPr lang="en-US" altLang="en-US"/>
              <a:t>Merges logic at sense amps of memory</a:t>
            </a:r>
          </a:p>
          <a:p>
            <a:pPr lvl="1">
              <a:buClr>
                <a:srgbClr val="9CA7C0"/>
              </a:buClr>
            </a:pPr>
            <a:r>
              <a:rPr lang="en-US" altLang="en-US"/>
              <a:t>Reduces latency, increases bandwidths</a:t>
            </a:r>
          </a:p>
        </p:txBody>
      </p:sp>
      <p:sp>
        <p:nvSpPr>
          <p:cNvPr id="18435" name="Slide Number Placeholder 3"/>
          <p:cNvSpPr>
            <a:spLocks noGrp="1"/>
          </p:cNvSpPr>
          <p:nvPr>
            <p:ph type="sldNum" sz="quarter" idx="4294967295"/>
          </p:nvPr>
        </p:nvSpPr>
        <p:spPr bwMode="auto">
          <a:xfrm>
            <a:off x="4351338" y="6492875"/>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ct val="35000"/>
              </a:spcBef>
              <a:buClr>
                <a:schemeClr val="accent2"/>
              </a:buClr>
              <a:buFont typeface="Wingdings" charset="2"/>
              <a:buChar char="§"/>
              <a:defRPr sz="2000">
                <a:solidFill>
                  <a:srgbClr val="333333"/>
                </a:solidFill>
                <a:latin typeface="Arial" charset="0"/>
                <a:ea typeface="ＭＳ Ｐゴシック" charset="-128"/>
                <a:cs typeface="Arial" charset="0"/>
              </a:defRPr>
            </a:lvl1pPr>
            <a:lvl2pPr marL="742950" indent="-285750">
              <a:lnSpc>
                <a:spcPct val="95000"/>
              </a:lnSpc>
              <a:spcBef>
                <a:spcPct val="35000"/>
              </a:spcBef>
              <a:buClr>
                <a:srgbClr val="9CA7C0"/>
              </a:buClr>
              <a:buFont typeface="Wingdings" charset="2"/>
              <a:buChar char="§"/>
              <a:defRPr>
                <a:solidFill>
                  <a:srgbClr val="333333"/>
                </a:solidFill>
                <a:latin typeface="Arial" charset="0"/>
                <a:ea typeface="Arial" charset="0"/>
                <a:cs typeface="Arial" charset="0"/>
              </a:defRPr>
            </a:lvl2pPr>
            <a:lvl3pPr marL="1143000" indent="-228600">
              <a:lnSpc>
                <a:spcPct val="95000"/>
              </a:lnSpc>
              <a:spcBef>
                <a:spcPct val="35000"/>
              </a:spcBef>
              <a:buClr>
                <a:schemeClr val="tx2"/>
              </a:buClr>
              <a:buSzPct val="125000"/>
              <a:buFont typeface="Arial" charset="0"/>
              <a:buChar char="–"/>
              <a:defRPr sz="1600">
                <a:solidFill>
                  <a:srgbClr val="333333"/>
                </a:solidFill>
                <a:latin typeface="Arial" charset="0"/>
                <a:ea typeface="Arial" charset="0"/>
                <a:cs typeface="Arial" charset="0"/>
              </a:defRPr>
            </a:lvl3pPr>
            <a:lvl4pPr marL="1600200" indent="-228600">
              <a:lnSpc>
                <a:spcPct val="95000"/>
              </a:lnSpc>
              <a:spcBef>
                <a:spcPct val="35000"/>
              </a:spcBef>
              <a:buClr>
                <a:schemeClr val="accent1"/>
              </a:buClr>
              <a:buSzPct val="125000"/>
              <a:buFont typeface="Lucida Grande" charset="0"/>
              <a:buChar char="»"/>
              <a:defRPr sz="1400">
                <a:solidFill>
                  <a:srgbClr val="333333"/>
                </a:solidFill>
                <a:latin typeface="Arial" charset="0"/>
                <a:ea typeface="Arial" charset="0"/>
                <a:cs typeface="Arial" charset="0"/>
              </a:defRPr>
            </a:lvl4pPr>
            <a:lvl5pPr marL="2057400" indent="-228600">
              <a:lnSpc>
                <a:spcPct val="95000"/>
              </a:lnSpc>
              <a:spcBef>
                <a:spcPct val="35000"/>
              </a:spcBef>
              <a:buClr>
                <a:schemeClr val="tx2"/>
              </a:buClr>
              <a:buChar char="•"/>
              <a:defRPr sz="1200">
                <a:solidFill>
                  <a:srgbClr val="333333"/>
                </a:solidFill>
                <a:latin typeface="Arial" charset="0"/>
                <a:ea typeface="Arial" charset="0"/>
                <a:cs typeface="Arial" charset="0"/>
              </a:defRPr>
            </a:lvl5pPr>
            <a:lvl6pPr marL="2514600" indent="-228600" defTabSz="457200" eaLnBrk="0" fontAlgn="base" hangingPunct="0">
              <a:lnSpc>
                <a:spcPct val="95000"/>
              </a:lnSpc>
              <a:spcBef>
                <a:spcPct val="35000"/>
              </a:spcBef>
              <a:spcAft>
                <a:spcPct val="0"/>
              </a:spcAft>
              <a:buClr>
                <a:schemeClr val="tx2"/>
              </a:buClr>
              <a:buChar char="•"/>
              <a:defRPr sz="1200">
                <a:solidFill>
                  <a:srgbClr val="333333"/>
                </a:solidFill>
                <a:latin typeface="Arial" charset="0"/>
                <a:ea typeface="Arial" charset="0"/>
                <a:cs typeface="Arial" charset="0"/>
              </a:defRPr>
            </a:lvl6pPr>
            <a:lvl7pPr marL="2971800" indent="-228600" defTabSz="457200" eaLnBrk="0" fontAlgn="base" hangingPunct="0">
              <a:lnSpc>
                <a:spcPct val="95000"/>
              </a:lnSpc>
              <a:spcBef>
                <a:spcPct val="35000"/>
              </a:spcBef>
              <a:spcAft>
                <a:spcPct val="0"/>
              </a:spcAft>
              <a:buClr>
                <a:schemeClr val="tx2"/>
              </a:buClr>
              <a:buChar char="•"/>
              <a:defRPr sz="1200">
                <a:solidFill>
                  <a:srgbClr val="333333"/>
                </a:solidFill>
                <a:latin typeface="Arial" charset="0"/>
                <a:ea typeface="Arial" charset="0"/>
                <a:cs typeface="Arial" charset="0"/>
              </a:defRPr>
            </a:lvl7pPr>
            <a:lvl8pPr marL="3429000" indent="-228600" defTabSz="457200" eaLnBrk="0" fontAlgn="base" hangingPunct="0">
              <a:lnSpc>
                <a:spcPct val="95000"/>
              </a:lnSpc>
              <a:spcBef>
                <a:spcPct val="35000"/>
              </a:spcBef>
              <a:spcAft>
                <a:spcPct val="0"/>
              </a:spcAft>
              <a:buClr>
                <a:schemeClr val="tx2"/>
              </a:buClr>
              <a:buChar char="•"/>
              <a:defRPr sz="1200">
                <a:solidFill>
                  <a:srgbClr val="333333"/>
                </a:solidFill>
                <a:latin typeface="Arial" charset="0"/>
                <a:ea typeface="Arial" charset="0"/>
                <a:cs typeface="Arial" charset="0"/>
              </a:defRPr>
            </a:lvl8pPr>
            <a:lvl9pPr marL="3886200" indent="-228600" defTabSz="457200" eaLnBrk="0" fontAlgn="base" hangingPunct="0">
              <a:lnSpc>
                <a:spcPct val="95000"/>
              </a:lnSpc>
              <a:spcBef>
                <a:spcPct val="35000"/>
              </a:spcBef>
              <a:spcAft>
                <a:spcPct val="0"/>
              </a:spcAft>
              <a:buClr>
                <a:schemeClr val="tx2"/>
              </a:buClr>
              <a:buChar char="•"/>
              <a:defRPr sz="1200">
                <a:solidFill>
                  <a:srgbClr val="333333"/>
                </a:solidFill>
                <a:latin typeface="Arial" charset="0"/>
                <a:ea typeface="Arial" charset="0"/>
                <a:cs typeface="Arial" charset="0"/>
              </a:defRPr>
            </a:lvl9pPr>
          </a:lstStyle>
          <a:p>
            <a:pPr>
              <a:lnSpc>
                <a:spcPct val="100000"/>
              </a:lnSpc>
              <a:spcBef>
                <a:spcPct val="0"/>
              </a:spcBef>
              <a:buClrTx/>
              <a:buFontTx/>
              <a:buNone/>
            </a:pPr>
            <a:fld id="{F4324500-E7BD-594E-8A85-25758210216F}" type="slidenum">
              <a:rPr lang="en-US" altLang="en-US" sz="1200">
                <a:solidFill>
                  <a:srgbClr val="943837"/>
                </a:solidFill>
              </a:rPr>
              <a:pPr>
                <a:lnSpc>
                  <a:spcPct val="100000"/>
                </a:lnSpc>
                <a:spcBef>
                  <a:spcPct val="0"/>
                </a:spcBef>
                <a:buClrTx/>
                <a:buFontTx/>
                <a:buNone/>
              </a:pPr>
              <a:t>13</a:t>
            </a:fld>
            <a:endParaRPr lang="en-US" altLang="en-US" sz="1200">
              <a:solidFill>
                <a:srgbClr val="943837"/>
              </a:solidFill>
            </a:endParaRPr>
          </a:p>
        </p:txBody>
      </p:sp>
      <p:pic>
        <p:nvPicPr>
          <p:cNvPr id="18436" name="Picture 4" descr="DSCN104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3688" y="762000"/>
            <a:ext cx="346551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2272" y="4837281"/>
            <a:ext cx="2931228" cy="146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62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Beyond Moore’s Law – Neo Digital Age</a:t>
            </a:r>
          </a:p>
        </p:txBody>
      </p:sp>
      <p:sp>
        <p:nvSpPr>
          <p:cNvPr id="3" name="Content Placeholder 2"/>
          <p:cNvSpPr>
            <a:spLocks noGrp="1"/>
          </p:cNvSpPr>
          <p:nvPr>
            <p:ph idx="1"/>
          </p:nvPr>
        </p:nvSpPr>
        <p:spPr>
          <a:xfrm>
            <a:off x="457200" y="939452"/>
            <a:ext cx="8549014" cy="5411243"/>
          </a:xfrm>
        </p:spPr>
        <p:txBody>
          <a:bodyPr/>
          <a:lstStyle/>
          <a:p>
            <a:r>
              <a:rPr lang="en-US" sz="2400" dirty="0"/>
              <a:t>Computing systems are largely von Neumann derivatives</a:t>
            </a:r>
          </a:p>
          <a:p>
            <a:pPr lvl="1"/>
            <a:r>
              <a:rPr lang="en-US" sz="1800" dirty="0"/>
              <a:t>MPPs</a:t>
            </a:r>
          </a:p>
          <a:p>
            <a:pPr lvl="1"/>
            <a:r>
              <a:rPr lang="en-US" sz="1800" dirty="0"/>
              <a:t>SIMD</a:t>
            </a:r>
          </a:p>
          <a:p>
            <a:pPr lvl="1"/>
            <a:r>
              <a:rPr lang="en-US" sz="1800" dirty="0"/>
              <a:t>Vector</a:t>
            </a:r>
          </a:p>
          <a:p>
            <a:pPr lvl="1"/>
            <a:r>
              <a:rPr lang="en-US" sz="1800" dirty="0"/>
              <a:t>ILP</a:t>
            </a:r>
          </a:p>
          <a:p>
            <a:pPr lvl="1"/>
            <a:r>
              <a:rPr lang="en-US" sz="1800" dirty="0"/>
              <a:t>Multiple threads</a:t>
            </a:r>
          </a:p>
          <a:p>
            <a:r>
              <a:rPr lang="en-US" sz="2400" dirty="0"/>
              <a:t>Imposed constraints from von Neumann model</a:t>
            </a:r>
          </a:p>
          <a:p>
            <a:pPr lvl="1"/>
            <a:r>
              <a:rPr lang="en-US" dirty="0"/>
              <a:t>Sequential instruction issue</a:t>
            </a:r>
          </a:p>
          <a:p>
            <a:pPr lvl="1"/>
            <a:r>
              <a:rPr lang="en-US" dirty="0"/>
              <a:t>Optimize ALU/FPU utilization</a:t>
            </a:r>
          </a:p>
          <a:p>
            <a:pPr lvl="1"/>
            <a:r>
              <a:rPr lang="en-US" dirty="0"/>
              <a:t>Separation of processor and memory</a:t>
            </a:r>
          </a:p>
          <a:p>
            <a:r>
              <a:rPr lang="en-US" sz="2400" dirty="0"/>
              <a:t>New strategy: Reverse legacy of driver biases</a:t>
            </a:r>
          </a:p>
          <a:p>
            <a:pPr lvl="1"/>
            <a:r>
              <a:rPr lang="en-US" dirty="0"/>
              <a:t>FPU availability and lowest latency to data</a:t>
            </a:r>
          </a:p>
          <a:p>
            <a:pPr lvl="1"/>
            <a:r>
              <a:rPr lang="en-US" dirty="0"/>
              <a:t>Hardware support of overhead mechanisms for parallelism control</a:t>
            </a:r>
          </a:p>
          <a:p>
            <a:pPr lvl="1"/>
            <a:r>
              <a:rPr lang="en-US" dirty="0"/>
              <a:t>Merge of memory, logic, and communication for low latency and energy of data movement </a:t>
            </a:r>
          </a:p>
          <a:p>
            <a:endParaRPr lang="en-US" sz="2400" dirty="0"/>
          </a:p>
        </p:txBody>
      </p:sp>
      <p:sp>
        <p:nvSpPr>
          <p:cNvPr id="4" name="Slide Number Placeholder 3"/>
          <p:cNvSpPr>
            <a:spLocks noGrp="1"/>
          </p:cNvSpPr>
          <p:nvPr>
            <p:ph type="sldNum" sz="quarter" idx="4"/>
          </p:nvPr>
        </p:nvSpPr>
        <p:spPr/>
        <p:txBody>
          <a:bodyPr/>
          <a:lstStyle/>
          <a:p>
            <a:fld id="{0828DBCD-A15A-2E48-B727-4C14F8028A3B}" type="slidenum">
              <a:rPr lang="en-US" smtClean="0"/>
              <a:t>14</a:t>
            </a:fld>
            <a:endParaRPr lang="en-US" dirty="0"/>
          </a:p>
        </p:txBody>
      </p:sp>
    </p:spTree>
    <p:extLst>
      <p:ext uri="{BB962C8B-B14F-4D97-AF65-F5344CB8AC3E}">
        <p14:creationId xmlns:p14="http://schemas.microsoft.com/office/powerpoint/2010/main" val="291753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 Performance Factors - SLOWER</a:t>
            </a:r>
          </a:p>
        </p:txBody>
      </p:sp>
      <p:sp>
        <p:nvSpPr>
          <p:cNvPr id="3" name="Content Placeholder 2"/>
          <p:cNvSpPr>
            <a:spLocks noGrp="1"/>
          </p:cNvSpPr>
          <p:nvPr>
            <p:ph idx="1"/>
          </p:nvPr>
        </p:nvSpPr>
        <p:spPr>
          <a:xfrm>
            <a:off x="4976092" y="854366"/>
            <a:ext cx="4167909" cy="4824093"/>
          </a:xfrm>
        </p:spPr>
        <p:txBody>
          <a:bodyPr/>
          <a:lstStyle/>
          <a:p>
            <a:r>
              <a:rPr lang="en-US" sz="1800" dirty="0"/>
              <a:t>Starvation</a:t>
            </a:r>
          </a:p>
          <a:p>
            <a:pPr lvl="1"/>
            <a:r>
              <a:rPr lang="en-US" sz="1600" dirty="0"/>
              <a:t>Insufficiency of concurrency of work</a:t>
            </a:r>
          </a:p>
          <a:p>
            <a:pPr lvl="1"/>
            <a:r>
              <a:rPr lang="en-US" sz="1600" dirty="0"/>
              <a:t>Impacts scalability and latency hiding</a:t>
            </a:r>
          </a:p>
          <a:p>
            <a:pPr lvl="1"/>
            <a:r>
              <a:rPr lang="en-US" sz="1600" dirty="0"/>
              <a:t>Effects programmability</a:t>
            </a:r>
          </a:p>
          <a:p>
            <a:r>
              <a:rPr lang="en-US" sz="1800" dirty="0"/>
              <a:t>Latency</a:t>
            </a:r>
          </a:p>
          <a:p>
            <a:pPr lvl="1"/>
            <a:r>
              <a:rPr lang="en-US" sz="1600" dirty="0"/>
              <a:t>Time measured distance for remote access and services</a:t>
            </a:r>
          </a:p>
          <a:p>
            <a:pPr lvl="1"/>
            <a:r>
              <a:rPr lang="en-US" sz="1600" dirty="0"/>
              <a:t>Impacts efficiency</a:t>
            </a:r>
          </a:p>
          <a:p>
            <a:r>
              <a:rPr lang="en-US" sz="1800" dirty="0"/>
              <a:t>Overhead</a:t>
            </a:r>
          </a:p>
          <a:p>
            <a:pPr lvl="1"/>
            <a:r>
              <a:rPr lang="en-US" sz="1600" dirty="0"/>
              <a:t>Critical time additional work to manage tasks &amp; resources</a:t>
            </a:r>
          </a:p>
          <a:p>
            <a:pPr lvl="1"/>
            <a:r>
              <a:rPr lang="en-US" sz="1600" dirty="0"/>
              <a:t>Impacts efficiency and granularity for scalability</a:t>
            </a:r>
          </a:p>
          <a:p>
            <a:r>
              <a:rPr lang="en-US" sz="1800" dirty="0"/>
              <a:t>Waiting for contention resolution</a:t>
            </a:r>
          </a:p>
          <a:p>
            <a:pPr lvl="1"/>
            <a:r>
              <a:rPr lang="en-US" sz="1600" dirty="0"/>
              <a:t>Delays due to simultaneous access requests to shared physical or logical resources</a:t>
            </a:r>
          </a:p>
        </p:txBody>
      </p:sp>
      <p:sp>
        <p:nvSpPr>
          <p:cNvPr id="6" name="TextBox 5"/>
          <p:cNvSpPr txBox="1"/>
          <p:nvPr/>
        </p:nvSpPr>
        <p:spPr>
          <a:xfrm>
            <a:off x="208378" y="1914368"/>
            <a:ext cx="5404872" cy="461665"/>
          </a:xfrm>
          <a:prstGeom prst="rect">
            <a:avLst/>
          </a:prstGeom>
          <a:noFill/>
        </p:spPr>
        <p:txBody>
          <a:bodyPr wrap="square" rtlCol="0">
            <a:spAutoFit/>
          </a:bodyPr>
          <a:lstStyle/>
          <a:p>
            <a:r>
              <a:rPr lang="en-US" sz="2400" dirty="0"/>
              <a:t>P = e(L,O,W) * S(s) * a(r) * </a:t>
            </a:r>
            <a:r>
              <a:rPr lang="en-US" sz="2400" i="1" dirty="0"/>
              <a:t>U</a:t>
            </a:r>
            <a:r>
              <a:rPr lang="en-US" sz="2400" dirty="0"/>
              <a:t>(E)</a:t>
            </a:r>
            <a:endParaRPr lang="en-US" sz="2400" i="1" dirty="0"/>
          </a:p>
        </p:txBody>
      </p:sp>
      <p:sp>
        <p:nvSpPr>
          <p:cNvPr id="7" name="TextBox 6"/>
          <p:cNvSpPr txBox="1"/>
          <p:nvPr/>
        </p:nvSpPr>
        <p:spPr>
          <a:xfrm>
            <a:off x="410512" y="2957480"/>
            <a:ext cx="4490761" cy="2031325"/>
          </a:xfrm>
          <a:prstGeom prst="rect">
            <a:avLst/>
          </a:prstGeom>
          <a:noFill/>
        </p:spPr>
        <p:txBody>
          <a:bodyPr wrap="square" rtlCol="0">
            <a:spAutoFit/>
          </a:bodyPr>
          <a:lstStyle/>
          <a:p>
            <a:r>
              <a:rPr lang="en-US" dirty="0"/>
              <a:t>P – performance (ops)</a:t>
            </a:r>
          </a:p>
          <a:p>
            <a:r>
              <a:rPr lang="en-US" dirty="0"/>
              <a:t>e – efficiency (0 &lt; e &lt; 1)</a:t>
            </a:r>
          </a:p>
          <a:p>
            <a:r>
              <a:rPr lang="en-US" dirty="0"/>
              <a:t>s – application’s average parallelism, </a:t>
            </a:r>
          </a:p>
          <a:p>
            <a:r>
              <a:rPr lang="en-US" dirty="0"/>
              <a:t>a – availability (0 &lt; a &lt; 1)</a:t>
            </a:r>
          </a:p>
          <a:p>
            <a:r>
              <a:rPr lang="en-US" i="1" dirty="0"/>
              <a:t>U</a:t>
            </a:r>
            <a:r>
              <a:rPr lang="en-US" dirty="0"/>
              <a:t> – normalization factor/compute unit</a:t>
            </a:r>
          </a:p>
          <a:p>
            <a:r>
              <a:rPr lang="en-US" dirty="0"/>
              <a:t>E – watts per average compute unit</a:t>
            </a:r>
          </a:p>
          <a:p>
            <a:r>
              <a:rPr lang="en-US" dirty="0"/>
              <a:t>r – reliability (0 &lt; r &lt; 1)</a:t>
            </a:r>
          </a:p>
        </p:txBody>
      </p:sp>
    </p:spTree>
    <p:extLst>
      <p:ext uri="{BB962C8B-B14F-4D97-AF65-F5344CB8AC3E}">
        <p14:creationId xmlns:p14="http://schemas.microsoft.com/office/powerpoint/2010/main" val="28963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EF2BC-4293-1E43-B163-5E638EC8F201}"/>
              </a:ext>
            </a:extLst>
          </p:cNvPr>
          <p:cNvSpPr>
            <a:spLocks noGrp="1"/>
          </p:cNvSpPr>
          <p:nvPr>
            <p:ph type="title"/>
          </p:nvPr>
        </p:nvSpPr>
        <p:spPr/>
        <p:txBody>
          <a:bodyPr/>
          <a:lstStyle/>
          <a:p>
            <a:r>
              <a:rPr lang="en-US" dirty="0"/>
              <a:t>Challenges to HPC – beyond Moore’s Law</a:t>
            </a:r>
          </a:p>
        </p:txBody>
      </p:sp>
      <p:sp>
        <p:nvSpPr>
          <p:cNvPr id="3" name="Content Placeholder 2">
            <a:extLst>
              <a:ext uri="{FF2B5EF4-FFF2-40B4-BE49-F238E27FC236}">
                <a16:creationId xmlns:a16="http://schemas.microsoft.com/office/drawing/2014/main" id="{1984155C-6585-F446-AB17-19ACEAE97D9E}"/>
              </a:ext>
            </a:extLst>
          </p:cNvPr>
          <p:cNvSpPr>
            <a:spLocks noGrp="1"/>
          </p:cNvSpPr>
          <p:nvPr>
            <p:ph idx="1"/>
          </p:nvPr>
        </p:nvSpPr>
        <p:spPr>
          <a:xfrm>
            <a:off x="365960" y="1472058"/>
            <a:ext cx="8412079" cy="4380684"/>
          </a:xfrm>
        </p:spPr>
        <p:txBody>
          <a:bodyPr/>
          <a:lstStyle/>
          <a:p>
            <a:pPr marL="457200" indent="-457200">
              <a:buFont typeface="+mj-lt"/>
              <a:buAutoNum type="arabicPeriod"/>
            </a:pPr>
            <a:r>
              <a:rPr lang="en-US" sz="2400" dirty="0"/>
              <a:t>End of exponential growth of feature size density</a:t>
            </a:r>
          </a:p>
          <a:p>
            <a:pPr marL="457200" indent="-457200">
              <a:buFont typeface="+mj-lt"/>
              <a:buAutoNum type="arabicPeriod"/>
            </a:pPr>
            <a:r>
              <a:rPr lang="en-US" sz="2400" dirty="0"/>
              <a:t>Bounded power consumption of semiconductor die</a:t>
            </a:r>
          </a:p>
          <a:p>
            <a:pPr marL="457200" indent="-457200">
              <a:buFont typeface="+mj-lt"/>
              <a:buAutoNum type="arabicPeriod"/>
            </a:pPr>
            <a:r>
              <a:rPr lang="en-US" sz="2400" dirty="0"/>
              <a:t>Flat-lining of clock rates</a:t>
            </a:r>
          </a:p>
          <a:p>
            <a:pPr marL="457200" indent="-457200">
              <a:buFont typeface="+mj-lt"/>
              <a:buAutoNum type="arabicPeriod"/>
            </a:pPr>
            <a:r>
              <a:rPr lang="en-US" sz="2400" dirty="0"/>
              <a:t>Increase degrading impact from von Neumann bottleneck</a:t>
            </a:r>
          </a:p>
          <a:p>
            <a:pPr marL="457200" indent="-457200">
              <a:buFont typeface="+mj-lt"/>
              <a:buAutoNum type="arabicPeriod"/>
            </a:pPr>
            <a:r>
              <a:rPr lang="en-US" sz="2400" dirty="0"/>
              <a:t>Overhead versus granularity roofline for strong scaling</a:t>
            </a:r>
          </a:p>
          <a:p>
            <a:pPr marL="457200" indent="-457200">
              <a:buFont typeface="+mj-lt"/>
              <a:buAutoNum type="arabicPeriod"/>
            </a:pPr>
            <a:r>
              <a:rPr lang="en-US" sz="2400" dirty="0"/>
              <a:t>Lack of parallel flow control semantics and mechanisms</a:t>
            </a:r>
          </a:p>
          <a:p>
            <a:pPr marL="457200" indent="-457200">
              <a:buFont typeface="+mj-lt"/>
              <a:buAutoNum type="arabicPeriod"/>
            </a:pPr>
            <a:r>
              <a:rPr lang="en-US" sz="2400" dirty="0"/>
              <a:t>Increase latency of data and resource access</a:t>
            </a:r>
          </a:p>
          <a:p>
            <a:pPr marL="457200" indent="-457200">
              <a:buFont typeface="+mj-lt"/>
              <a:buAutoNum type="arabicPeriod"/>
            </a:pPr>
            <a:r>
              <a:rPr lang="en-US" sz="2400" dirty="0"/>
              <a:t>Worsening uncertainty of asynchrony</a:t>
            </a:r>
          </a:p>
          <a:p>
            <a:pPr marL="457200" indent="-457200">
              <a:buFont typeface="+mj-lt"/>
              <a:buAutoNum type="arabicPeriod"/>
            </a:pPr>
            <a:r>
              <a:rPr lang="en-US" sz="2400" dirty="0"/>
              <a:t>Parallel flow control operation essential</a:t>
            </a:r>
          </a:p>
          <a:p>
            <a:pPr marL="457200" indent="-457200">
              <a:buFont typeface="+mj-lt"/>
              <a:buAutoNum type="arabicPeriod"/>
            </a:pPr>
            <a:r>
              <a:rPr lang="en-US" sz="2400" dirty="0"/>
              <a:t>Single point failure modes</a:t>
            </a:r>
          </a:p>
          <a:p>
            <a:endParaRPr lang="en-US" sz="2400" dirty="0"/>
          </a:p>
        </p:txBody>
      </p:sp>
      <p:sp>
        <p:nvSpPr>
          <p:cNvPr id="4" name="Slide Number Placeholder 3">
            <a:extLst>
              <a:ext uri="{FF2B5EF4-FFF2-40B4-BE49-F238E27FC236}">
                <a16:creationId xmlns:a16="http://schemas.microsoft.com/office/drawing/2014/main" id="{00820F3A-9AA1-3740-AA60-86AEDFF1C1C1}"/>
              </a:ext>
            </a:extLst>
          </p:cNvPr>
          <p:cNvSpPr>
            <a:spLocks noGrp="1"/>
          </p:cNvSpPr>
          <p:nvPr>
            <p:ph type="sldNum" sz="quarter" idx="4"/>
          </p:nvPr>
        </p:nvSpPr>
        <p:spPr/>
        <p:txBody>
          <a:bodyPr/>
          <a:lstStyle/>
          <a:p>
            <a:fld id="{0828DBCD-A15A-2E48-B727-4C14F8028A3B}" type="slidenum">
              <a:rPr lang="en-US" smtClean="0"/>
              <a:t>16</a:t>
            </a:fld>
            <a:endParaRPr lang="en-US" dirty="0"/>
          </a:p>
        </p:txBody>
      </p:sp>
    </p:spTree>
    <p:extLst>
      <p:ext uri="{BB962C8B-B14F-4D97-AF65-F5344CB8AC3E}">
        <p14:creationId xmlns:p14="http://schemas.microsoft.com/office/powerpoint/2010/main" val="145445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Pivot Point – A Neo Digital Age</a:t>
            </a:r>
          </a:p>
        </p:txBody>
      </p:sp>
      <p:sp>
        <p:nvSpPr>
          <p:cNvPr id="3" name="Content Placeholder 2"/>
          <p:cNvSpPr>
            <a:spLocks noGrp="1"/>
          </p:cNvSpPr>
          <p:nvPr>
            <p:ph idx="1"/>
          </p:nvPr>
        </p:nvSpPr>
        <p:spPr>
          <a:xfrm>
            <a:off x="457200" y="939452"/>
            <a:ext cx="8549014" cy="5411243"/>
          </a:xfrm>
        </p:spPr>
        <p:txBody>
          <a:bodyPr/>
          <a:lstStyle/>
          <a:p>
            <a:r>
              <a:rPr lang="en-US" sz="2400" dirty="0"/>
              <a:t>Technology trends suggest end of exponential growth from Moore’s Law</a:t>
            </a:r>
          </a:p>
          <a:p>
            <a:r>
              <a:rPr lang="en-US" sz="2400" dirty="0"/>
              <a:t>Innovations in computer architecture may provide future performance gains in the </a:t>
            </a:r>
            <a:r>
              <a:rPr lang="en-US" sz="2400" dirty="0" err="1"/>
              <a:t>nano</a:t>
            </a:r>
            <a:r>
              <a:rPr lang="en-US" sz="2400" dirty="0"/>
              <a:t>-scale semiconductor era</a:t>
            </a:r>
          </a:p>
          <a:p>
            <a:pPr lvl="1"/>
            <a:r>
              <a:rPr lang="en-US" dirty="0"/>
              <a:t>Extreme heterogeneity; e.g., GPU</a:t>
            </a:r>
          </a:p>
          <a:p>
            <a:pPr lvl="1"/>
            <a:r>
              <a:rPr lang="en-US" dirty="0"/>
              <a:t>Paradigm shift; e.g., quantum computing, neuromorphic</a:t>
            </a:r>
          </a:p>
          <a:p>
            <a:r>
              <a:rPr lang="en-US" sz="2400" dirty="0"/>
              <a:t>Address SLOWER performance factors</a:t>
            </a:r>
          </a:p>
          <a:p>
            <a:r>
              <a:rPr lang="en-US" sz="2400" dirty="0"/>
              <a:t>Computing systems are largely von Neumann derivatives</a:t>
            </a:r>
            <a:endParaRPr lang="en-US" sz="1800" dirty="0"/>
          </a:p>
          <a:p>
            <a:r>
              <a:rPr lang="en-US" sz="2400" dirty="0"/>
              <a:t>Caltech/CACR CCA-project sponsored by DARPA</a:t>
            </a:r>
          </a:p>
          <a:p>
            <a:pPr lvl="1"/>
            <a:r>
              <a:rPr lang="en-US" dirty="0"/>
              <a:t>Ultra-fine-grained architecture</a:t>
            </a:r>
          </a:p>
          <a:p>
            <a:pPr lvl="1"/>
            <a:r>
              <a:rPr lang="en-US" dirty="0"/>
              <a:t>Smart memory</a:t>
            </a:r>
          </a:p>
          <a:p>
            <a:r>
              <a:rPr lang="en-US" sz="2400" dirty="0" err="1"/>
              <a:t>ParalleX</a:t>
            </a:r>
            <a:r>
              <a:rPr lang="en-US" sz="2400" dirty="0"/>
              <a:t> provides governing principles for global emergent behavior</a:t>
            </a:r>
          </a:p>
        </p:txBody>
      </p:sp>
      <p:sp>
        <p:nvSpPr>
          <p:cNvPr id="4" name="Slide Number Placeholder 3"/>
          <p:cNvSpPr>
            <a:spLocks noGrp="1"/>
          </p:cNvSpPr>
          <p:nvPr>
            <p:ph type="sldNum" sz="quarter" idx="4"/>
          </p:nvPr>
        </p:nvSpPr>
        <p:spPr/>
        <p:txBody>
          <a:bodyPr/>
          <a:lstStyle/>
          <a:p>
            <a:fld id="{0828DBCD-A15A-2E48-B727-4C14F8028A3B}" type="slidenum">
              <a:rPr lang="en-US" smtClean="0"/>
              <a:t>17</a:t>
            </a:fld>
            <a:endParaRPr lang="en-US" dirty="0"/>
          </a:p>
        </p:txBody>
      </p:sp>
    </p:spTree>
    <p:extLst>
      <p:ext uri="{BB962C8B-B14F-4D97-AF65-F5344CB8AC3E}">
        <p14:creationId xmlns:p14="http://schemas.microsoft.com/office/powerpoint/2010/main" val="403726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274638"/>
            <a:ext cx="8229600" cy="752907"/>
          </a:xfrm>
        </p:spPr>
        <p:txBody>
          <a:bodyPr/>
          <a:lstStyle/>
          <a:p>
            <a:r>
              <a:rPr lang="en-US" sz="2800" dirty="0"/>
              <a:t>Goals of a New Execution Model for Exascale</a:t>
            </a:r>
          </a:p>
        </p:txBody>
      </p:sp>
      <p:sp>
        <p:nvSpPr>
          <p:cNvPr id="113667" name="Rectangle 3"/>
          <p:cNvSpPr>
            <a:spLocks noGrp="1" noChangeArrowheads="1"/>
          </p:cNvSpPr>
          <p:nvPr>
            <p:ph type="body" idx="1"/>
          </p:nvPr>
        </p:nvSpPr>
        <p:spPr>
          <a:xfrm>
            <a:off x="288636" y="1027545"/>
            <a:ext cx="8855364" cy="5029200"/>
          </a:xfrm>
        </p:spPr>
        <p:txBody>
          <a:bodyPr/>
          <a:lstStyle/>
          <a:p>
            <a:pPr>
              <a:lnSpc>
                <a:spcPct val="90000"/>
              </a:lnSpc>
            </a:pPr>
            <a:r>
              <a:rPr lang="en-US" sz="2000" dirty="0"/>
              <a:t>Serve as a discipline to govern future scalable system architectures, programming methods, and runtime</a:t>
            </a:r>
          </a:p>
          <a:p>
            <a:pPr>
              <a:lnSpc>
                <a:spcPct val="90000"/>
              </a:lnSpc>
            </a:pPr>
            <a:r>
              <a:rPr lang="en-US" sz="2000" dirty="0"/>
              <a:t>Latency hiding at all system distances</a:t>
            </a:r>
          </a:p>
          <a:p>
            <a:pPr lvl="1">
              <a:lnSpc>
                <a:spcPct val="90000"/>
              </a:lnSpc>
            </a:pPr>
            <a:r>
              <a:rPr lang="en-US" sz="1800" dirty="0"/>
              <a:t>Latency mitigating architectures</a:t>
            </a:r>
          </a:p>
          <a:p>
            <a:pPr>
              <a:lnSpc>
                <a:spcPct val="90000"/>
              </a:lnSpc>
            </a:pPr>
            <a:r>
              <a:rPr lang="en-US" sz="2000" dirty="0"/>
              <a:t>Exploit parallelism in diversity of forms and granularity</a:t>
            </a:r>
          </a:p>
          <a:p>
            <a:pPr>
              <a:lnSpc>
                <a:spcPct val="90000"/>
              </a:lnSpc>
            </a:pPr>
            <a:r>
              <a:rPr lang="en-US" sz="2000" dirty="0"/>
              <a:t>Provide a framework for efficient fine-grain synchronization and scheduling (dispatch)</a:t>
            </a:r>
          </a:p>
          <a:p>
            <a:pPr>
              <a:lnSpc>
                <a:spcPct val="90000"/>
              </a:lnSpc>
            </a:pPr>
            <a:r>
              <a:rPr lang="en-US" sz="2000" dirty="0"/>
              <a:t>Enable optimized runtime adaptive resource management and task scheduling for dynamic load balancing</a:t>
            </a:r>
          </a:p>
          <a:p>
            <a:pPr>
              <a:lnSpc>
                <a:spcPct val="90000"/>
              </a:lnSpc>
            </a:pPr>
            <a:r>
              <a:rPr lang="en-US" sz="2000" dirty="0"/>
              <a:t>Support full virtualization for fault tolerance and power management, and continuous optimization</a:t>
            </a:r>
          </a:p>
          <a:p>
            <a:pPr>
              <a:lnSpc>
                <a:spcPct val="90000"/>
              </a:lnSpc>
            </a:pPr>
            <a:r>
              <a:rPr lang="en-US" sz="2000" dirty="0"/>
              <a:t>Self-aware infrastructure for power management</a:t>
            </a:r>
          </a:p>
          <a:p>
            <a:pPr>
              <a:lnSpc>
                <a:spcPct val="90000"/>
              </a:lnSpc>
            </a:pPr>
            <a:r>
              <a:rPr lang="en-US" sz="2000" dirty="0"/>
              <a:t>Semantics of failure response for graceful degradation</a:t>
            </a:r>
          </a:p>
          <a:p>
            <a:pPr>
              <a:lnSpc>
                <a:spcPct val="90000"/>
              </a:lnSpc>
            </a:pPr>
            <a:r>
              <a:rPr lang="en-US" sz="2000" dirty="0"/>
              <a:t>Complexity of operation as an emergent behavior from simplicity of design, high replication, and local adaptation for global optima in time and space</a:t>
            </a:r>
            <a:endParaRPr lang="en-US" sz="2400" dirty="0"/>
          </a:p>
          <a:p>
            <a:pPr>
              <a:lnSpc>
                <a:spcPct val="90000"/>
              </a:lnSpc>
            </a:pPr>
            <a:endParaRPr lang="en-US" sz="2400" dirty="0"/>
          </a:p>
        </p:txBody>
      </p:sp>
    </p:spTree>
    <p:extLst>
      <p:ext uri="{BB962C8B-B14F-4D97-AF65-F5344CB8AC3E}">
        <p14:creationId xmlns:p14="http://schemas.microsoft.com/office/powerpoint/2010/main" val="2654040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53144" y="0"/>
            <a:ext cx="7687563" cy="1143000"/>
          </a:xfrm>
        </p:spPr>
        <p:txBody>
          <a:bodyPr/>
          <a:lstStyle/>
          <a:p>
            <a:r>
              <a:rPr lang="en-US" sz="3600" dirty="0"/>
              <a:t> ParalleX Execution Model</a:t>
            </a:r>
          </a:p>
        </p:txBody>
      </p:sp>
      <p:pic>
        <p:nvPicPr>
          <p:cNvPr id="18437" name="Picture 5"/>
          <p:cNvPicPr>
            <a:picLocks noChangeAspect="1"/>
          </p:cNvPicPr>
          <p:nvPr/>
        </p:nvPicPr>
        <p:blipFill>
          <a:blip r:embed="rId3"/>
          <a:srcRect/>
          <a:stretch>
            <a:fillRect/>
          </a:stretch>
        </p:blipFill>
        <p:spPr bwMode="auto">
          <a:xfrm>
            <a:off x="4095750" y="838200"/>
            <a:ext cx="5048250" cy="4818063"/>
          </a:xfrm>
          <a:prstGeom prst="rect">
            <a:avLst/>
          </a:prstGeom>
          <a:noFill/>
          <a:ln w="9525">
            <a:noFill/>
            <a:miter lim="800000"/>
            <a:headEnd/>
            <a:tailEnd/>
          </a:ln>
        </p:spPr>
      </p:pic>
      <p:sp>
        <p:nvSpPr>
          <p:cNvPr id="5" name="Content Placeholder 2"/>
          <p:cNvSpPr>
            <a:spLocks noGrp="1"/>
          </p:cNvSpPr>
          <p:nvPr>
            <p:ph idx="1"/>
          </p:nvPr>
        </p:nvSpPr>
        <p:spPr>
          <a:xfrm>
            <a:off x="152399" y="508001"/>
            <a:ext cx="4247323" cy="5588000"/>
          </a:xfrm>
        </p:spPr>
        <p:txBody>
          <a:bodyPr/>
          <a:lstStyle/>
          <a:p>
            <a:r>
              <a:rPr lang="en-US" sz="2000" dirty="0"/>
              <a:t>Lightweight multi-threading</a:t>
            </a:r>
          </a:p>
          <a:p>
            <a:pPr lvl="1"/>
            <a:r>
              <a:rPr lang="en-US" sz="1800" dirty="0"/>
              <a:t>Divides work into smaller tasks</a:t>
            </a:r>
          </a:p>
          <a:p>
            <a:pPr lvl="1"/>
            <a:r>
              <a:rPr lang="en-US" sz="1800" dirty="0"/>
              <a:t>Increases concurrency</a:t>
            </a:r>
          </a:p>
          <a:p>
            <a:r>
              <a:rPr lang="en-US" sz="2000" dirty="0"/>
              <a:t>Message-driven computation</a:t>
            </a:r>
          </a:p>
          <a:p>
            <a:pPr lvl="1"/>
            <a:r>
              <a:rPr lang="en-US" sz="1800" dirty="0"/>
              <a:t>Move work to data</a:t>
            </a:r>
          </a:p>
          <a:p>
            <a:pPr lvl="1"/>
            <a:r>
              <a:rPr lang="en-US" sz="1800" dirty="0"/>
              <a:t>Keeps work local, stops blocking</a:t>
            </a:r>
          </a:p>
          <a:p>
            <a:r>
              <a:rPr lang="en-US" sz="2000" dirty="0"/>
              <a:t>Constraint-based synchronization</a:t>
            </a:r>
          </a:p>
          <a:p>
            <a:pPr lvl="1"/>
            <a:r>
              <a:rPr lang="en-US" sz="1800" dirty="0"/>
              <a:t>Declarative criteria for work</a:t>
            </a:r>
          </a:p>
          <a:p>
            <a:pPr lvl="1"/>
            <a:r>
              <a:rPr lang="en-US" sz="1800" dirty="0"/>
              <a:t>Event driven</a:t>
            </a:r>
          </a:p>
          <a:p>
            <a:pPr lvl="1"/>
            <a:r>
              <a:rPr lang="en-US" sz="1800" dirty="0"/>
              <a:t>Eliminates global barriers</a:t>
            </a:r>
          </a:p>
          <a:p>
            <a:r>
              <a:rPr lang="en-US" sz="2000" dirty="0"/>
              <a:t>Data-directed execution</a:t>
            </a:r>
          </a:p>
          <a:p>
            <a:pPr lvl="1"/>
            <a:r>
              <a:rPr lang="en-US" sz="1800" dirty="0"/>
              <a:t>Merger of flow control and data structure</a:t>
            </a:r>
          </a:p>
          <a:p>
            <a:r>
              <a:rPr lang="en-US" sz="2000" dirty="0"/>
              <a:t>Shared name space</a:t>
            </a:r>
          </a:p>
          <a:p>
            <a:pPr lvl="1"/>
            <a:r>
              <a:rPr lang="en-US" sz="1800" dirty="0"/>
              <a:t>Global address space</a:t>
            </a:r>
          </a:p>
          <a:p>
            <a:pPr lvl="1"/>
            <a:r>
              <a:rPr lang="en-US" sz="1800" dirty="0"/>
              <a:t>Simplifies random gathers</a:t>
            </a:r>
          </a:p>
          <a:p>
            <a:endParaRPr lang="en-US" sz="2400" dirty="0"/>
          </a:p>
        </p:txBody>
      </p:sp>
    </p:spTree>
    <p:extLst>
      <p:ext uri="{BB962C8B-B14F-4D97-AF65-F5344CB8AC3E}">
        <p14:creationId xmlns:p14="http://schemas.microsoft.com/office/powerpoint/2010/main" val="2404231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7C610-0EB6-5548-A47D-8600C1A519F2}"/>
              </a:ext>
            </a:extLst>
          </p:cNvPr>
          <p:cNvSpPr>
            <a:spLocks noGrp="1"/>
          </p:cNvSpPr>
          <p:nvPr>
            <p:ph type="title"/>
          </p:nvPr>
        </p:nvSpPr>
        <p:spPr/>
        <p:txBody>
          <a:bodyPr/>
          <a:lstStyle/>
          <a:p>
            <a:r>
              <a:rPr lang="en-US" dirty="0"/>
              <a:t>Summit – at the peak of TOP-500</a:t>
            </a:r>
          </a:p>
        </p:txBody>
      </p:sp>
      <p:sp>
        <p:nvSpPr>
          <p:cNvPr id="3" name="Content Placeholder 2">
            <a:extLst>
              <a:ext uri="{FF2B5EF4-FFF2-40B4-BE49-F238E27FC236}">
                <a16:creationId xmlns:a16="http://schemas.microsoft.com/office/drawing/2014/main" id="{0BF0444C-16A7-BA44-A2B4-8ED3A37C9F3A}"/>
              </a:ext>
            </a:extLst>
          </p:cNvPr>
          <p:cNvSpPr>
            <a:spLocks noGrp="1"/>
          </p:cNvSpPr>
          <p:nvPr>
            <p:ph idx="1"/>
          </p:nvPr>
        </p:nvSpPr>
        <p:spPr>
          <a:xfrm>
            <a:off x="274320" y="1212369"/>
            <a:ext cx="4700016" cy="4380684"/>
          </a:xfrm>
        </p:spPr>
        <p:txBody>
          <a:bodyPr/>
          <a:lstStyle/>
          <a:p>
            <a:r>
              <a:rPr lang="en-US" sz="2400" dirty="0"/>
              <a:t>US DOE</a:t>
            </a:r>
          </a:p>
          <a:p>
            <a:r>
              <a:rPr lang="en-US" sz="2400" dirty="0"/>
              <a:t>CORAL-1 Machine</a:t>
            </a:r>
          </a:p>
          <a:p>
            <a:r>
              <a:rPr lang="en-US" sz="2400" dirty="0"/>
              <a:t>Oak Ridge National Lab</a:t>
            </a:r>
          </a:p>
          <a:p>
            <a:r>
              <a:rPr lang="en-US" sz="2400" dirty="0"/>
              <a:t>IBM with NVIDIA</a:t>
            </a:r>
          </a:p>
          <a:p>
            <a:r>
              <a:rPr lang="en-US" sz="2400" dirty="0"/>
              <a:t>Peak Performance: 200 </a:t>
            </a:r>
            <a:r>
              <a:rPr lang="en-US" sz="2400" dirty="0" err="1"/>
              <a:t>Pflops</a:t>
            </a:r>
            <a:endParaRPr lang="en-US" sz="2400" dirty="0"/>
          </a:p>
          <a:p>
            <a:r>
              <a:rPr lang="en-US" sz="2400" dirty="0" err="1"/>
              <a:t>R</a:t>
            </a:r>
            <a:r>
              <a:rPr lang="en-US" sz="2400" baseline="-25000" dirty="0" err="1"/>
              <a:t>max</a:t>
            </a:r>
            <a:r>
              <a:rPr lang="en-US" sz="2400" dirty="0"/>
              <a:t> 122.3 </a:t>
            </a:r>
            <a:r>
              <a:rPr lang="en-US" sz="2400" dirty="0" err="1"/>
              <a:t>Pflops</a:t>
            </a:r>
            <a:endParaRPr lang="en-US" sz="2400" baseline="-25000" dirty="0"/>
          </a:p>
          <a:p>
            <a:r>
              <a:rPr lang="en-US" sz="2400" dirty="0"/>
              <a:t>9216 Power9 CPU</a:t>
            </a:r>
          </a:p>
          <a:p>
            <a:r>
              <a:rPr lang="en-US" sz="2400" dirty="0"/>
              <a:t>27,648 Tesla V100</a:t>
            </a:r>
          </a:p>
          <a:p>
            <a:r>
              <a:rPr lang="en-US" sz="2400" dirty="0"/>
              <a:t>8,000+ square feet</a:t>
            </a:r>
          </a:p>
          <a:p>
            <a:r>
              <a:rPr lang="en-US" sz="2400" dirty="0"/>
              <a:t>15 Mega-Watts</a:t>
            </a:r>
          </a:p>
        </p:txBody>
      </p:sp>
      <p:sp>
        <p:nvSpPr>
          <p:cNvPr id="4" name="Slide Number Placeholder 3">
            <a:extLst>
              <a:ext uri="{FF2B5EF4-FFF2-40B4-BE49-F238E27FC236}">
                <a16:creationId xmlns:a16="http://schemas.microsoft.com/office/drawing/2014/main" id="{55BBC8F1-9F84-D040-AB04-A2E85DAA8E89}"/>
              </a:ext>
            </a:extLst>
          </p:cNvPr>
          <p:cNvSpPr>
            <a:spLocks noGrp="1"/>
          </p:cNvSpPr>
          <p:nvPr>
            <p:ph type="sldNum" sz="quarter" idx="4"/>
          </p:nvPr>
        </p:nvSpPr>
        <p:spPr/>
        <p:txBody>
          <a:bodyPr/>
          <a:lstStyle/>
          <a:p>
            <a:fld id="{0828DBCD-A15A-2E48-B727-4C14F8028A3B}" type="slidenum">
              <a:rPr lang="en-US" smtClean="0"/>
              <a:t>2</a:t>
            </a:fld>
            <a:endParaRPr lang="en-US" dirty="0"/>
          </a:p>
        </p:txBody>
      </p:sp>
      <p:pic>
        <p:nvPicPr>
          <p:cNvPr id="5" name="Picture 4">
            <a:extLst>
              <a:ext uri="{FF2B5EF4-FFF2-40B4-BE49-F238E27FC236}">
                <a16:creationId xmlns:a16="http://schemas.microsoft.com/office/drawing/2014/main" id="{90737E1A-1E86-0D41-9BB5-D0608628B714}"/>
              </a:ext>
            </a:extLst>
          </p:cNvPr>
          <p:cNvPicPr>
            <a:picLocks noChangeAspect="1"/>
          </p:cNvPicPr>
          <p:nvPr/>
        </p:nvPicPr>
        <p:blipFill>
          <a:blip r:embed="rId2"/>
          <a:stretch>
            <a:fillRect/>
          </a:stretch>
        </p:blipFill>
        <p:spPr>
          <a:xfrm>
            <a:off x="3429000" y="3545586"/>
            <a:ext cx="5715000" cy="2857500"/>
          </a:xfrm>
          <a:prstGeom prst="rect">
            <a:avLst/>
          </a:prstGeom>
        </p:spPr>
      </p:pic>
      <p:pic>
        <p:nvPicPr>
          <p:cNvPr id="6" name="Picture 5">
            <a:extLst>
              <a:ext uri="{FF2B5EF4-FFF2-40B4-BE49-F238E27FC236}">
                <a16:creationId xmlns:a16="http://schemas.microsoft.com/office/drawing/2014/main" id="{D33D393A-1A26-2B44-A575-AB18F4563771}"/>
              </a:ext>
            </a:extLst>
          </p:cNvPr>
          <p:cNvPicPr>
            <a:picLocks noChangeAspect="1"/>
          </p:cNvPicPr>
          <p:nvPr/>
        </p:nvPicPr>
        <p:blipFill>
          <a:blip r:embed="rId3"/>
          <a:stretch>
            <a:fillRect/>
          </a:stretch>
        </p:blipFill>
        <p:spPr>
          <a:xfrm>
            <a:off x="5157216" y="1113008"/>
            <a:ext cx="3833622" cy="2146828"/>
          </a:xfrm>
          <a:prstGeom prst="rect">
            <a:avLst/>
          </a:prstGeom>
        </p:spPr>
      </p:pic>
      <p:pic>
        <p:nvPicPr>
          <p:cNvPr id="7" name="Picture 6">
            <a:extLst>
              <a:ext uri="{FF2B5EF4-FFF2-40B4-BE49-F238E27FC236}">
                <a16:creationId xmlns:a16="http://schemas.microsoft.com/office/drawing/2014/main" id="{5037FA8D-9B91-9242-A701-40C5DE375251}"/>
              </a:ext>
            </a:extLst>
          </p:cNvPr>
          <p:cNvPicPr>
            <a:picLocks noChangeAspect="1"/>
          </p:cNvPicPr>
          <p:nvPr/>
        </p:nvPicPr>
        <p:blipFill>
          <a:blip r:embed="rId4"/>
          <a:stretch>
            <a:fillRect/>
          </a:stretch>
        </p:blipFill>
        <p:spPr>
          <a:xfrm>
            <a:off x="949452" y="5724280"/>
            <a:ext cx="1804416" cy="1010473"/>
          </a:xfrm>
          <a:prstGeom prst="rect">
            <a:avLst/>
          </a:prstGeom>
        </p:spPr>
      </p:pic>
    </p:spTree>
    <p:extLst>
      <p:ext uri="{BB962C8B-B14F-4D97-AF65-F5344CB8AC3E}">
        <p14:creationId xmlns:p14="http://schemas.microsoft.com/office/powerpoint/2010/main" val="15571474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743D-8217-0E41-BD52-B629CAB19D8C}"/>
              </a:ext>
            </a:extLst>
          </p:cNvPr>
          <p:cNvSpPr>
            <a:spLocks noGrp="1"/>
          </p:cNvSpPr>
          <p:nvPr>
            <p:ph type="title"/>
          </p:nvPr>
        </p:nvSpPr>
        <p:spPr>
          <a:xfrm>
            <a:off x="0" y="274638"/>
            <a:ext cx="8686800" cy="779140"/>
          </a:xfrm>
        </p:spPr>
        <p:txBody>
          <a:bodyPr/>
          <a:lstStyle/>
          <a:p>
            <a:r>
              <a:rPr lang="en-US" dirty="0"/>
              <a:t>Hierarchical Structure – </a:t>
            </a:r>
            <a:r>
              <a:rPr lang="en-US" dirty="0" err="1"/>
              <a:t>ParalleX</a:t>
            </a:r>
            <a:r>
              <a:rPr lang="en-US" dirty="0"/>
              <a:t> Components</a:t>
            </a:r>
          </a:p>
        </p:txBody>
      </p:sp>
      <p:sp>
        <p:nvSpPr>
          <p:cNvPr id="3" name="Content Placeholder 2">
            <a:extLst>
              <a:ext uri="{FF2B5EF4-FFF2-40B4-BE49-F238E27FC236}">
                <a16:creationId xmlns:a16="http://schemas.microsoft.com/office/drawing/2014/main" id="{A2A15731-3993-1D44-B18C-A00E516D77B8}"/>
              </a:ext>
            </a:extLst>
          </p:cNvPr>
          <p:cNvSpPr>
            <a:spLocks noGrp="1"/>
          </p:cNvSpPr>
          <p:nvPr>
            <p:ph idx="1"/>
          </p:nvPr>
        </p:nvSpPr>
        <p:spPr>
          <a:xfrm>
            <a:off x="296943" y="1051754"/>
            <a:ext cx="4171361" cy="4546107"/>
          </a:xfrm>
        </p:spPr>
        <p:txBody>
          <a:bodyPr/>
          <a:lstStyle/>
          <a:p>
            <a:r>
              <a:rPr lang="en-US" sz="1600" dirty="0"/>
              <a:t>High Level  Paradigm</a:t>
            </a:r>
          </a:p>
          <a:p>
            <a:pPr lvl="1"/>
            <a:r>
              <a:rPr lang="en-US" sz="1400" dirty="0"/>
              <a:t>Formal specification, operational semantics</a:t>
            </a:r>
          </a:p>
          <a:p>
            <a:r>
              <a:rPr lang="en-US" sz="1600" dirty="0" err="1"/>
              <a:t>ParalleX</a:t>
            </a:r>
            <a:r>
              <a:rPr lang="en-US" sz="1600" dirty="0"/>
              <a:t> Process*</a:t>
            </a:r>
          </a:p>
          <a:p>
            <a:pPr lvl="1"/>
            <a:r>
              <a:rPr lang="en-US" sz="1400" dirty="0"/>
              <a:t>Active Global Address Space</a:t>
            </a:r>
          </a:p>
          <a:p>
            <a:pPr lvl="1"/>
            <a:r>
              <a:rPr lang="en-US" sz="1400" dirty="0"/>
              <a:t>Spans multiple localities (nodes)</a:t>
            </a:r>
          </a:p>
          <a:p>
            <a:pPr lvl="1"/>
            <a:r>
              <a:rPr lang="en-US" sz="1400" dirty="0"/>
              <a:t>Ephemeral</a:t>
            </a:r>
          </a:p>
          <a:p>
            <a:pPr lvl="1"/>
            <a:r>
              <a:rPr lang="en-US" sz="1400" dirty="0"/>
              <a:t>Virtual address based on tree hierarchy</a:t>
            </a:r>
          </a:p>
          <a:p>
            <a:pPr lvl="1"/>
            <a:r>
              <a:rPr lang="en-US" sz="1400" dirty="0"/>
              <a:t>Methods access for off parent-child span</a:t>
            </a:r>
          </a:p>
          <a:p>
            <a:r>
              <a:rPr lang="en-US" sz="1600" dirty="0"/>
              <a:t>Computing Complex*</a:t>
            </a:r>
          </a:p>
          <a:p>
            <a:pPr lvl="1"/>
            <a:r>
              <a:rPr lang="en-US" sz="1400" dirty="0"/>
              <a:t>Locally instantiated; all ops and private data in same locality</a:t>
            </a:r>
          </a:p>
          <a:p>
            <a:pPr lvl="1"/>
            <a:r>
              <a:rPr lang="en-US" sz="1400" dirty="0"/>
              <a:t>Resides in a single process</a:t>
            </a:r>
          </a:p>
          <a:p>
            <a:pPr lvl="1"/>
            <a:r>
              <a:rPr lang="en-US" sz="1400" dirty="0"/>
              <a:t>Partially ordered dataflow structured operations</a:t>
            </a:r>
          </a:p>
          <a:p>
            <a:pPr lvl="1"/>
            <a:r>
              <a:rPr lang="en-US" sz="1400" dirty="0"/>
              <a:t>Ephemeral</a:t>
            </a:r>
          </a:p>
          <a:p>
            <a:pPr lvl="1"/>
            <a:r>
              <a:rPr lang="en-US" sz="1400" dirty="0"/>
              <a:t>Instantiation: eager/lazy, strict/relaxed</a:t>
            </a:r>
          </a:p>
        </p:txBody>
      </p:sp>
      <p:sp>
        <p:nvSpPr>
          <p:cNvPr id="4" name="Slide Number Placeholder 3">
            <a:extLst>
              <a:ext uri="{FF2B5EF4-FFF2-40B4-BE49-F238E27FC236}">
                <a16:creationId xmlns:a16="http://schemas.microsoft.com/office/drawing/2014/main" id="{884F0559-BE0B-164C-BF99-D65FCCC3D2E2}"/>
              </a:ext>
            </a:extLst>
          </p:cNvPr>
          <p:cNvSpPr>
            <a:spLocks noGrp="1"/>
          </p:cNvSpPr>
          <p:nvPr>
            <p:ph type="sldNum" sz="quarter" idx="4"/>
          </p:nvPr>
        </p:nvSpPr>
        <p:spPr/>
        <p:txBody>
          <a:bodyPr/>
          <a:lstStyle/>
          <a:p>
            <a:fld id="{0828DBCD-A15A-2E48-B727-4C14F8028A3B}" type="slidenum">
              <a:rPr lang="en-US" smtClean="0"/>
              <a:t>20</a:t>
            </a:fld>
            <a:endParaRPr lang="en-US" dirty="0"/>
          </a:p>
        </p:txBody>
      </p:sp>
      <p:sp>
        <p:nvSpPr>
          <p:cNvPr id="5" name="TextBox 4">
            <a:extLst>
              <a:ext uri="{FF2B5EF4-FFF2-40B4-BE49-F238E27FC236}">
                <a16:creationId xmlns:a16="http://schemas.microsoft.com/office/drawing/2014/main" id="{197FC828-13B5-B54F-9923-F0B2D00FC71C}"/>
              </a:ext>
            </a:extLst>
          </p:cNvPr>
          <p:cNvSpPr txBox="1"/>
          <p:nvPr/>
        </p:nvSpPr>
        <p:spPr>
          <a:xfrm>
            <a:off x="457200" y="5747337"/>
            <a:ext cx="4685898" cy="369332"/>
          </a:xfrm>
          <a:prstGeom prst="rect">
            <a:avLst/>
          </a:prstGeom>
          <a:noFill/>
        </p:spPr>
        <p:txBody>
          <a:bodyPr wrap="none" rtlCol="0">
            <a:spAutoFit/>
          </a:bodyPr>
          <a:lstStyle/>
          <a:p>
            <a:r>
              <a:rPr lang="en-US" dirty="0"/>
              <a:t>* Indicates first-class entities within </a:t>
            </a:r>
            <a:r>
              <a:rPr lang="en-US" dirty="0" err="1"/>
              <a:t>ParalleX</a:t>
            </a:r>
            <a:endParaRPr lang="en-US" dirty="0"/>
          </a:p>
        </p:txBody>
      </p:sp>
      <p:sp>
        <p:nvSpPr>
          <p:cNvPr id="6" name="Content Placeholder 2">
            <a:extLst>
              <a:ext uri="{FF2B5EF4-FFF2-40B4-BE49-F238E27FC236}">
                <a16:creationId xmlns:a16="http://schemas.microsoft.com/office/drawing/2014/main" id="{E06E868B-8478-DD4E-BA8C-D07AE377656A}"/>
              </a:ext>
            </a:extLst>
          </p:cNvPr>
          <p:cNvSpPr txBox="1">
            <a:spLocks/>
          </p:cNvSpPr>
          <p:nvPr/>
        </p:nvSpPr>
        <p:spPr>
          <a:xfrm>
            <a:off x="4845377" y="1051754"/>
            <a:ext cx="4138366" cy="4695583"/>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Local Control Objects*</a:t>
            </a:r>
          </a:p>
          <a:p>
            <a:pPr lvl="1"/>
            <a:r>
              <a:rPr lang="en-US" sz="1400" dirty="0"/>
              <a:t>Powerful synchronization</a:t>
            </a:r>
          </a:p>
          <a:p>
            <a:pPr lvl="1"/>
            <a:r>
              <a:rPr lang="en-US" sz="1400" dirty="0"/>
              <a:t>Dataflow</a:t>
            </a:r>
          </a:p>
          <a:p>
            <a:pPr lvl="1"/>
            <a:r>
              <a:rPr lang="en-US" sz="1400" dirty="0"/>
              <a:t>Futures</a:t>
            </a:r>
          </a:p>
          <a:p>
            <a:pPr lvl="1"/>
            <a:r>
              <a:rPr lang="en-US" sz="1400" dirty="0"/>
              <a:t>custom</a:t>
            </a:r>
            <a:endParaRPr lang="en-US" sz="1200" dirty="0"/>
          </a:p>
          <a:p>
            <a:r>
              <a:rPr lang="en-US" sz="1600" dirty="0"/>
              <a:t>Parcels</a:t>
            </a:r>
          </a:p>
          <a:p>
            <a:pPr lvl="1"/>
            <a:r>
              <a:rPr lang="en-US" sz="1600" dirty="0"/>
              <a:t>NOT 1st class</a:t>
            </a:r>
          </a:p>
          <a:p>
            <a:pPr lvl="1"/>
            <a:r>
              <a:rPr lang="en-US" sz="1600" dirty="0"/>
              <a:t>Instantiates local or global tasks</a:t>
            </a:r>
          </a:p>
          <a:p>
            <a:pPr lvl="2"/>
            <a:r>
              <a:rPr lang="en-US" sz="1400" dirty="0"/>
              <a:t>Causes messages if remote</a:t>
            </a:r>
          </a:p>
          <a:p>
            <a:pPr lvl="2"/>
            <a:r>
              <a:rPr lang="en-US" sz="1400" dirty="0"/>
              <a:t>Direction complex if local</a:t>
            </a:r>
          </a:p>
          <a:p>
            <a:pPr lvl="1"/>
            <a:r>
              <a:rPr lang="en-US" sz="1600" dirty="0"/>
              <a:t>Packages task required information</a:t>
            </a:r>
          </a:p>
          <a:p>
            <a:pPr lvl="2"/>
            <a:r>
              <a:rPr lang="en-US" sz="1400" dirty="0"/>
              <a:t>Action to be performed</a:t>
            </a:r>
          </a:p>
          <a:p>
            <a:pPr lvl="2"/>
            <a:r>
              <a:rPr lang="en-US" sz="1400" dirty="0"/>
              <a:t>Destination object virtual address</a:t>
            </a:r>
          </a:p>
          <a:p>
            <a:pPr lvl="1"/>
            <a:r>
              <a:rPr lang="en-US" sz="1600" dirty="0"/>
              <a:t>Operand values</a:t>
            </a:r>
          </a:p>
          <a:p>
            <a:pPr lvl="2"/>
            <a:r>
              <a:rPr lang="en-US" sz="1400" dirty="0"/>
              <a:t>By value, reference, LCO</a:t>
            </a:r>
          </a:p>
          <a:p>
            <a:pPr lvl="1"/>
            <a:r>
              <a:rPr lang="en-US" sz="1600" dirty="0"/>
              <a:t>Continuation</a:t>
            </a:r>
          </a:p>
          <a:p>
            <a:pPr lvl="2"/>
            <a:r>
              <a:rPr lang="en-US" sz="1400" dirty="0"/>
              <a:t>What happens after</a:t>
            </a:r>
          </a:p>
          <a:p>
            <a:pPr lvl="2"/>
            <a:r>
              <a:rPr lang="en-US" sz="1400" dirty="0"/>
              <a:t>Error response</a:t>
            </a:r>
          </a:p>
        </p:txBody>
      </p:sp>
    </p:spTree>
    <p:extLst>
      <p:ext uri="{BB962C8B-B14F-4D97-AF65-F5344CB8AC3E}">
        <p14:creationId xmlns:p14="http://schemas.microsoft.com/office/powerpoint/2010/main" val="4081842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7" y="125833"/>
            <a:ext cx="8229600" cy="779140"/>
          </a:xfrm>
        </p:spPr>
        <p:txBody>
          <a:bodyPr/>
          <a:lstStyle/>
          <a:p>
            <a:r>
              <a:rPr lang="en-US" sz="2800" dirty="0"/>
              <a:t>Reversing Von Neumann Architecture Heritage </a:t>
            </a:r>
          </a:p>
        </p:txBody>
      </p:sp>
      <p:sp>
        <p:nvSpPr>
          <p:cNvPr id="3" name="Content Placeholder 2"/>
          <p:cNvSpPr>
            <a:spLocks noGrp="1"/>
          </p:cNvSpPr>
          <p:nvPr>
            <p:ph idx="1"/>
          </p:nvPr>
        </p:nvSpPr>
        <p:spPr>
          <a:xfrm>
            <a:off x="337088" y="961813"/>
            <a:ext cx="8586787" cy="5420134"/>
          </a:xfrm>
        </p:spPr>
        <p:txBody>
          <a:bodyPr/>
          <a:lstStyle/>
          <a:p>
            <a:r>
              <a:rPr lang="en-US" sz="2000" dirty="0"/>
              <a:t>Optimization of ALU/FPU utilization</a:t>
            </a:r>
          </a:p>
          <a:p>
            <a:pPr lvl="1"/>
            <a:r>
              <a:rPr lang="en-US" sz="1800" dirty="0"/>
              <a:t>Presumes that FPU is most valuable resource</a:t>
            </a:r>
          </a:p>
          <a:p>
            <a:r>
              <a:rPr lang="en-US" sz="2000" dirty="0"/>
              <a:t>Separation of compute logic and memory</a:t>
            </a:r>
          </a:p>
          <a:p>
            <a:pPr lvl="1"/>
            <a:r>
              <a:rPr lang="en-US" sz="1800" dirty="0"/>
              <a:t>Referred to as “von Neumann bottleneck”</a:t>
            </a:r>
          </a:p>
          <a:p>
            <a:pPr lvl="1"/>
            <a:r>
              <a:rPr lang="en-US" sz="1800" dirty="0"/>
              <a:t>Consequence of early disparate enabling technologies</a:t>
            </a:r>
          </a:p>
          <a:p>
            <a:pPr lvl="1"/>
            <a:r>
              <a:rPr lang="en-US" sz="1800" dirty="0"/>
              <a:t>Demands complicated cache hierarchy</a:t>
            </a:r>
          </a:p>
          <a:p>
            <a:r>
              <a:rPr lang="en-US" sz="2000" dirty="0"/>
              <a:t>Sequential instruction issue</a:t>
            </a:r>
          </a:p>
          <a:p>
            <a:pPr lvl="1"/>
            <a:r>
              <a:rPr lang="en-US" sz="1800" dirty="0"/>
              <a:t>Constrains natural parallelism</a:t>
            </a:r>
          </a:p>
          <a:p>
            <a:r>
              <a:rPr lang="en-US" sz="2000" dirty="0"/>
              <a:t>Sequential consistency memory model</a:t>
            </a:r>
          </a:p>
          <a:p>
            <a:pPr lvl="1"/>
            <a:r>
              <a:rPr lang="en-US" sz="1800" dirty="0"/>
              <a:t>Narrows ordering of global mutable side-effects</a:t>
            </a:r>
          </a:p>
          <a:p>
            <a:pPr lvl="1"/>
            <a:r>
              <a:rPr lang="en-US" sz="1800" dirty="0"/>
              <a:t>Imposes cache coherence mechanisms</a:t>
            </a:r>
          </a:p>
          <a:p>
            <a:r>
              <a:rPr lang="en-US" sz="2000" dirty="0"/>
              <a:t>Registers of isolated local name space </a:t>
            </a:r>
          </a:p>
          <a:p>
            <a:pPr lvl="1"/>
            <a:r>
              <a:rPr lang="en-US" sz="1800" dirty="0"/>
              <a:t>Load/store operations</a:t>
            </a:r>
          </a:p>
          <a:p>
            <a:pPr lvl="1"/>
            <a:r>
              <a:rPr lang="en-US" sz="1800" dirty="0"/>
              <a:t>Logically insular </a:t>
            </a:r>
          </a:p>
          <a:p>
            <a:pPr lvl="1"/>
            <a:r>
              <a:rPr lang="en-US" sz="1800" dirty="0"/>
              <a:t>Causes register overflows</a:t>
            </a:r>
          </a:p>
          <a:p>
            <a:pPr lvl="1"/>
            <a:r>
              <a:rPr lang="en-US" sz="1800" dirty="0"/>
              <a:t>Fixed length</a:t>
            </a:r>
          </a:p>
          <a:p>
            <a:endParaRPr lang="en-US" sz="2000" dirty="0"/>
          </a:p>
        </p:txBody>
      </p:sp>
      <p:sp>
        <p:nvSpPr>
          <p:cNvPr id="4" name="Slide Number Placeholder 3"/>
          <p:cNvSpPr>
            <a:spLocks noGrp="1"/>
          </p:cNvSpPr>
          <p:nvPr>
            <p:ph type="sldNum" sz="quarter" idx="4"/>
          </p:nvPr>
        </p:nvSpPr>
        <p:spPr/>
        <p:txBody>
          <a:bodyPr/>
          <a:lstStyle/>
          <a:p>
            <a:fld id="{0828DBCD-A15A-2E48-B727-4C14F8028A3B}" type="slidenum">
              <a:rPr lang="en-US" smtClean="0"/>
              <a:t>21</a:t>
            </a:fld>
            <a:endParaRPr lang="en-US" dirty="0"/>
          </a:p>
        </p:txBody>
      </p:sp>
      <p:pic>
        <p:nvPicPr>
          <p:cNvPr id="5" name="Picture 4"/>
          <p:cNvPicPr>
            <a:picLocks noChangeAspect="1"/>
          </p:cNvPicPr>
          <p:nvPr/>
        </p:nvPicPr>
        <p:blipFill>
          <a:blip r:embed="rId2"/>
          <a:stretch>
            <a:fillRect/>
          </a:stretch>
        </p:blipFill>
        <p:spPr>
          <a:xfrm>
            <a:off x="6158753" y="4231968"/>
            <a:ext cx="2845858" cy="2131647"/>
          </a:xfrm>
          <a:prstGeom prst="rect">
            <a:avLst/>
          </a:prstGeom>
        </p:spPr>
      </p:pic>
    </p:spTree>
    <p:extLst>
      <p:ext uri="{BB962C8B-B14F-4D97-AF65-F5344CB8AC3E}">
        <p14:creationId xmlns:p14="http://schemas.microsoft.com/office/powerpoint/2010/main" val="728881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Fundamental System Components</a:t>
            </a:r>
          </a:p>
        </p:txBody>
      </p:sp>
      <p:sp>
        <p:nvSpPr>
          <p:cNvPr id="9" name="Content Placeholder 8"/>
          <p:cNvSpPr>
            <a:spLocks noGrp="1"/>
          </p:cNvSpPr>
          <p:nvPr>
            <p:ph idx="1"/>
          </p:nvPr>
        </p:nvSpPr>
        <p:spPr>
          <a:xfrm>
            <a:off x="200028" y="2404565"/>
            <a:ext cx="4295038" cy="3178403"/>
          </a:xfrm>
        </p:spPr>
        <p:txBody>
          <a:bodyPr/>
          <a:lstStyle/>
          <a:p>
            <a:r>
              <a:rPr lang="en-US" sz="1400" dirty="0"/>
              <a:t>Compute-cell</a:t>
            </a:r>
          </a:p>
          <a:p>
            <a:pPr lvl="1"/>
            <a:r>
              <a:rPr lang="en-US" sz="1100" dirty="0"/>
              <a:t>Storage</a:t>
            </a:r>
          </a:p>
          <a:p>
            <a:pPr lvl="1"/>
            <a:r>
              <a:rPr lang="en-US" sz="1100" dirty="0"/>
              <a:t>Logic</a:t>
            </a:r>
          </a:p>
          <a:p>
            <a:pPr lvl="1"/>
            <a:r>
              <a:rPr lang="en-US" sz="1100" dirty="0"/>
              <a:t>Neighbor interface</a:t>
            </a:r>
          </a:p>
          <a:p>
            <a:r>
              <a:rPr lang="en-US" sz="1400" dirty="0"/>
              <a:t>On-chip low-latency network</a:t>
            </a:r>
          </a:p>
          <a:p>
            <a:pPr lvl="1"/>
            <a:r>
              <a:rPr lang="en-US" sz="1100" dirty="0"/>
              <a:t>Hierarchical</a:t>
            </a:r>
          </a:p>
          <a:p>
            <a:r>
              <a:rPr lang="en-US" sz="1400" dirty="0"/>
              <a:t>Socket</a:t>
            </a:r>
          </a:p>
          <a:p>
            <a:pPr lvl="1"/>
            <a:r>
              <a:rPr lang="en-US" sz="1100" dirty="0"/>
              <a:t>Stacked and unstacked versions</a:t>
            </a:r>
          </a:p>
          <a:p>
            <a:pPr lvl="1"/>
            <a:r>
              <a:rPr lang="en-US" sz="1100" dirty="0"/>
              <a:t>Fonton chip(s)</a:t>
            </a:r>
          </a:p>
          <a:p>
            <a:pPr lvl="1"/>
            <a:r>
              <a:rPr lang="en-US" sz="1100" dirty="0"/>
              <a:t>Stack includes DRAM and network driver chips</a:t>
            </a:r>
          </a:p>
          <a:p>
            <a:r>
              <a:rPr lang="en-US" sz="1400" dirty="0"/>
              <a:t>Module</a:t>
            </a:r>
          </a:p>
          <a:p>
            <a:pPr lvl="1"/>
            <a:r>
              <a:rPr lang="en-US" sz="1100" dirty="0"/>
              <a:t>1U enclosure</a:t>
            </a:r>
          </a:p>
          <a:p>
            <a:pPr lvl="1"/>
            <a:r>
              <a:rPr lang="en-US" sz="1100" dirty="0"/>
              <a:t>Four boards</a:t>
            </a:r>
          </a:p>
          <a:p>
            <a:r>
              <a:rPr lang="en-US" sz="1400" dirty="0"/>
              <a:t>Global interconnect</a:t>
            </a:r>
            <a:endParaRPr lang="en-US" sz="1200" dirty="0"/>
          </a:p>
          <a:p>
            <a:pPr lvl="1"/>
            <a:r>
              <a:rPr lang="en-US" sz="1100" dirty="0"/>
              <a:t>On-board and inter-board</a:t>
            </a:r>
          </a:p>
          <a:p>
            <a:pPr lvl="1"/>
            <a:r>
              <a:rPr lang="en-US" sz="1100" dirty="0"/>
              <a:t>Electrical medium for short distance</a:t>
            </a:r>
            <a:endParaRPr lang="en-US" sz="1200" dirty="0"/>
          </a:p>
          <a:p>
            <a:pPr lvl="1"/>
            <a:r>
              <a:rPr lang="en-US" sz="1100" dirty="0"/>
              <a:t>High radix and fiber optics for machine scale</a:t>
            </a:r>
            <a:endParaRPr lang="en-US" sz="1400" dirty="0"/>
          </a:p>
        </p:txBody>
      </p:sp>
      <p:sp>
        <p:nvSpPr>
          <p:cNvPr id="10" name="Slide Number Placeholder 9"/>
          <p:cNvSpPr>
            <a:spLocks noGrp="1"/>
          </p:cNvSpPr>
          <p:nvPr>
            <p:ph type="sldNum" sz="quarter" idx="4"/>
          </p:nvPr>
        </p:nvSpPr>
        <p:spPr/>
        <p:txBody>
          <a:bodyPr/>
          <a:lstStyle/>
          <a:p>
            <a:fld id="{0828DBCD-A15A-2E48-B727-4C14F8028A3B}" type="slidenum">
              <a:rPr lang="en-US" smtClean="0"/>
              <a:t>22</a:t>
            </a:fld>
            <a:endParaRPr lang="en-US" dirty="0"/>
          </a:p>
        </p:txBody>
      </p:sp>
      <p:pic>
        <p:nvPicPr>
          <p:cNvPr id="2" name="Picture 1"/>
          <p:cNvPicPr>
            <a:picLocks noChangeAspect="1"/>
          </p:cNvPicPr>
          <p:nvPr/>
        </p:nvPicPr>
        <p:blipFill>
          <a:blip r:embed="rId2"/>
          <a:stretch>
            <a:fillRect/>
          </a:stretch>
        </p:blipFill>
        <p:spPr>
          <a:xfrm>
            <a:off x="5091557" y="3764496"/>
            <a:ext cx="3288243" cy="2576729"/>
          </a:xfrm>
          <a:prstGeom prst="rect">
            <a:avLst/>
          </a:prstGeom>
        </p:spPr>
      </p:pic>
      <p:pic>
        <p:nvPicPr>
          <p:cNvPr id="4" name="Picture 3"/>
          <p:cNvPicPr>
            <a:picLocks noChangeAspect="1"/>
          </p:cNvPicPr>
          <p:nvPr/>
        </p:nvPicPr>
        <p:blipFill rotWithShape="1">
          <a:blip r:embed="rId3"/>
          <a:srcRect l="21999" t="17174" r="23106" b="9632"/>
          <a:stretch/>
        </p:blipFill>
        <p:spPr>
          <a:xfrm>
            <a:off x="6427600" y="1101664"/>
            <a:ext cx="2286000" cy="2286000"/>
          </a:xfrm>
          <a:prstGeom prst="rect">
            <a:avLst/>
          </a:prstGeom>
        </p:spPr>
      </p:pic>
      <p:grpSp>
        <p:nvGrpSpPr>
          <p:cNvPr id="7" name="Group 6">
            <a:extLst>
              <a:ext uri="{FF2B5EF4-FFF2-40B4-BE49-F238E27FC236}">
                <a16:creationId xmlns:a16="http://schemas.microsoft.com/office/drawing/2014/main" id="{B49829C0-6807-1F4F-9039-5BD03AFCE47B}"/>
              </a:ext>
            </a:extLst>
          </p:cNvPr>
          <p:cNvGrpSpPr/>
          <p:nvPr/>
        </p:nvGrpSpPr>
        <p:grpSpPr>
          <a:xfrm>
            <a:off x="3564264" y="1020651"/>
            <a:ext cx="2351083" cy="2973115"/>
            <a:chOff x="3028915" y="2463841"/>
            <a:chExt cx="2351083" cy="2973115"/>
          </a:xfrm>
        </p:grpSpPr>
        <p:sp>
          <p:nvSpPr>
            <p:cNvPr id="11" name="Arrow: Up-Down 122">
              <a:extLst>
                <a:ext uri="{FF2B5EF4-FFF2-40B4-BE49-F238E27FC236}">
                  <a16:creationId xmlns:a16="http://schemas.microsoft.com/office/drawing/2014/main" id="{86C02DB5-2B00-1B43-8BAE-BE0FDC6AE503}"/>
                </a:ext>
              </a:extLst>
            </p:cNvPr>
            <p:cNvSpPr/>
            <p:nvPr/>
          </p:nvSpPr>
          <p:spPr>
            <a:xfrm>
              <a:off x="3121819"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Arrow: Up-Down 35">
              <a:extLst>
                <a:ext uri="{FF2B5EF4-FFF2-40B4-BE49-F238E27FC236}">
                  <a16:creationId xmlns:a16="http://schemas.microsoft.com/office/drawing/2014/main" id="{5340C46C-069A-434E-8FCF-982C248A974A}"/>
                </a:ext>
              </a:extLst>
            </p:cNvPr>
            <p:cNvSpPr/>
            <p:nvPr/>
          </p:nvSpPr>
          <p:spPr>
            <a:xfrm>
              <a:off x="3479007"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Up-Down 36">
              <a:extLst>
                <a:ext uri="{FF2B5EF4-FFF2-40B4-BE49-F238E27FC236}">
                  <a16:creationId xmlns:a16="http://schemas.microsoft.com/office/drawing/2014/main" id="{2D5DD25A-5A4F-C84E-A8D1-3F205732FD42}"/>
                </a:ext>
              </a:extLst>
            </p:cNvPr>
            <p:cNvSpPr/>
            <p:nvPr/>
          </p:nvSpPr>
          <p:spPr>
            <a:xfrm>
              <a:off x="3721894"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Arrow: Up-Down 37">
              <a:extLst>
                <a:ext uri="{FF2B5EF4-FFF2-40B4-BE49-F238E27FC236}">
                  <a16:creationId xmlns:a16="http://schemas.microsoft.com/office/drawing/2014/main" id="{E64F9A20-5920-054F-8888-830BB46AD24D}"/>
                </a:ext>
              </a:extLst>
            </p:cNvPr>
            <p:cNvSpPr/>
            <p:nvPr/>
          </p:nvSpPr>
          <p:spPr>
            <a:xfrm>
              <a:off x="3964782"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Arrow: Up-Down 38">
              <a:extLst>
                <a:ext uri="{FF2B5EF4-FFF2-40B4-BE49-F238E27FC236}">
                  <a16:creationId xmlns:a16="http://schemas.microsoft.com/office/drawing/2014/main" id="{5233AE4A-F749-0146-AECC-BEA6159FB911}"/>
                </a:ext>
              </a:extLst>
            </p:cNvPr>
            <p:cNvSpPr/>
            <p:nvPr/>
          </p:nvSpPr>
          <p:spPr>
            <a:xfrm>
              <a:off x="4200526"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Arrow: Up-Down 39">
              <a:extLst>
                <a:ext uri="{FF2B5EF4-FFF2-40B4-BE49-F238E27FC236}">
                  <a16:creationId xmlns:a16="http://schemas.microsoft.com/office/drawing/2014/main" id="{C321352B-D504-8041-85D1-1187F4B5EA5C}"/>
                </a:ext>
              </a:extLst>
            </p:cNvPr>
            <p:cNvSpPr/>
            <p:nvPr/>
          </p:nvSpPr>
          <p:spPr>
            <a:xfrm>
              <a:off x="4443413"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Arrow: Up-Down 40">
              <a:extLst>
                <a:ext uri="{FF2B5EF4-FFF2-40B4-BE49-F238E27FC236}">
                  <a16:creationId xmlns:a16="http://schemas.microsoft.com/office/drawing/2014/main" id="{E262E869-2B72-0048-92A1-3E4DCF058966}"/>
                </a:ext>
              </a:extLst>
            </p:cNvPr>
            <p:cNvSpPr/>
            <p:nvPr/>
          </p:nvSpPr>
          <p:spPr>
            <a:xfrm>
              <a:off x="4686301"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Arrow: Up-Down 41">
              <a:extLst>
                <a:ext uri="{FF2B5EF4-FFF2-40B4-BE49-F238E27FC236}">
                  <a16:creationId xmlns:a16="http://schemas.microsoft.com/office/drawing/2014/main" id="{13DEAD03-89D9-BF45-B4C8-5C064A86207C}"/>
                </a:ext>
              </a:extLst>
            </p:cNvPr>
            <p:cNvSpPr/>
            <p:nvPr/>
          </p:nvSpPr>
          <p:spPr>
            <a:xfrm>
              <a:off x="4929188"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Arrow: Up-Down 42">
              <a:extLst>
                <a:ext uri="{FF2B5EF4-FFF2-40B4-BE49-F238E27FC236}">
                  <a16:creationId xmlns:a16="http://schemas.microsoft.com/office/drawing/2014/main" id="{80E5A952-CA8C-0342-B0D5-9E867AE8DF29}"/>
                </a:ext>
              </a:extLst>
            </p:cNvPr>
            <p:cNvSpPr/>
            <p:nvPr/>
          </p:nvSpPr>
          <p:spPr>
            <a:xfrm>
              <a:off x="5164932" y="3143250"/>
              <a:ext cx="178523" cy="1843088"/>
            </a:xfrm>
            <a:prstGeom prst="upDown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568E2593-7763-4445-838F-F955E06B6806}"/>
                </a:ext>
              </a:extLst>
            </p:cNvPr>
            <p:cNvSpPr/>
            <p:nvPr/>
          </p:nvSpPr>
          <p:spPr>
            <a:xfrm>
              <a:off x="3450431" y="3344027"/>
              <a:ext cx="1922423" cy="142123"/>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Memory Block</a:t>
              </a:r>
            </a:p>
          </p:txBody>
        </p:sp>
        <p:grpSp>
          <p:nvGrpSpPr>
            <p:cNvPr id="21" name="Group 20">
              <a:extLst>
                <a:ext uri="{FF2B5EF4-FFF2-40B4-BE49-F238E27FC236}">
                  <a16:creationId xmlns:a16="http://schemas.microsoft.com/office/drawing/2014/main" id="{E22ADE26-05C0-8244-A747-46067B3E05F9}"/>
                </a:ext>
              </a:extLst>
            </p:cNvPr>
            <p:cNvGrpSpPr/>
            <p:nvPr/>
          </p:nvGrpSpPr>
          <p:grpSpPr>
            <a:xfrm>
              <a:off x="3457575" y="3507582"/>
              <a:ext cx="228600" cy="85727"/>
              <a:chOff x="8753475" y="1733550"/>
              <a:chExt cx="771525" cy="285753"/>
            </a:xfrm>
          </p:grpSpPr>
          <p:sp>
            <p:nvSpPr>
              <p:cNvPr id="136" name="Trapezoid 135">
                <a:extLst>
                  <a:ext uri="{FF2B5EF4-FFF2-40B4-BE49-F238E27FC236}">
                    <a16:creationId xmlns:a16="http://schemas.microsoft.com/office/drawing/2014/main" id="{5234FE0A-56BA-C143-9CD4-ECBC78FAF3BD}"/>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7" name="Isosceles Triangle 9">
                <a:extLst>
                  <a:ext uri="{FF2B5EF4-FFF2-40B4-BE49-F238E27FC236}">
                    <a16:creationId xmlns:a16="http://schemas.microsoft.com/office/drawing/2014/main" id="{3BC3F637-C227-3B4E-BE57-B133629B6AB7}"/>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2" name="Group 21">
              <a:extLst>
                <a:ext uri="{FF2B5EF4-FFF2-40B4-BE49-F238E27FC236}">
                  <a16:creationId xmlns:a16="http://schemas.microsoft.com/office/drawing/2014/main" id="{0EAB3512-60E2-7940-A251-87D7094C631A}"/>
                </a:ext>
              </a:extLst>
            </p:cNvPr>
            <p:cNvGrpSpPr/>
            <p:nvPr/>
          </p:nvGrpSpPr>
          <p:grpSpPr>
            <a:xfrm>
              <a:off x="3698699" y="3507582"/>
              <a:ext cx="228600" cy="85727"/>
              <a:chOff x="8753475" y="1733550"/>
              <a:chExt cx="771525" cy="285753"/>
            </a:xfrm>
          </p:grpSpPr>
          <p:sp>
            <p:nvSpPr>
              <p:cNvPr id="134" name="Trapezoid 133">
                <a:extLst>
                  <a:ext uri="{FF2B5EF4-FFF2-40B4-BE49-F238E27FC236}">
                    <a16:creationId xmlns:a16="http://schemas.microsoft.com/office/drawing/2014/main" id="{5EC9E5A3-5C86-A64A-A434-9ACC21B44E3B}"/>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5" name="Isosceles Triangle 15">
                <a:extLst>
                  <a:ext uri="{FF2B5EF4-FFF2-40B4-BE49-F238E27FC236}">
                    <a16:creationId xmlns:a16="http://schemas.microsoft.com/office/drawing/2014/main" id="{F6915335-1621-D846-9A3E-6F9F7B5EDAC1}"/>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 name="Group 22">
              <a:extLst>
                <a:ext uri="{FF2B5EF4-FFF2-40B4-BE49-F238E27FC236}">
                  <a16:creationId xmlns:a16="http://schemas.microsoft.com/office/drawing/2014/main" id="{004C80B8-51B0-6748-8086-8F3AEEE3D3F5}"/>
                </a:ext>
              </a:extLst>
            </p:cNvPr>
            <p:cNvGrpSpPr/>
            <p:nvPr/>
          </p:nvGrpSpPr>
          <p:grpSpPr>
            <a:xfrm>
              <a:off x="3940510" y="3507582"/>
              <a:ext cx="228600" cy="85727"/>
              <a:chOff x="8753475" y="1733550"/>
              <a:chExt cx="771525" cy="285753"/>
            </a:xfrm>
          </p:grpSpPr>
          <p:sp>
            <p:nvSpPr>
              <p:cNvPr id="132" name="Trapezoid 131">
                <a:extLst>
                  <a:ext uri="{FF2B5EF4-FFF2-40B4-BE49-F238E27FC236}">
                    <a16:creationId xmlns:a16="http://schemas.microsoft.com/office/drawing/2014/main" id="{B833E52D-C833-934A-8CB2-6B980C48A8EB}"/>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Isosceles Triangle 18">
                <a:extLst>
                  <a:ext uri="{FF2B5EF4-FFF2-40B4-BE49-F238E27FC236}">
                    <a16:creationId xmlns:a16="http://schemas.microsoft.com/office/drawing/2014/main" id="{D95A1F0A-8D95-8D42-B191-53CDC54E9528}"/>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4" name="Group 23">
              <a:extLst>
                <a:ext uri="{FF2B5EF4-FFF2-40B4-BE49-F238E27FC236}">
                  <a16:creationId xmlns:a16="http://schemas.microsoft.com/office/drawing/2014/main" id="{D342C31E-ABB4-DC4D-9BCB-D79769986BBD}"/>
                </a:ext>
              </a:extLst>
            </p:cNvPr>
            <p:cNvGrpSpPr/>
            <p:nvPr/>
          </p:nvGrpSpPr>
          <p:grpSpPr>
            <a:xfrm>
              <a:off x="4181633" y="3507582"/>
              <a:ext cx="228600" cy="85727"/>
              <a:chOff x="8753475" y="1733550"/>
              <a:chExt cx="771525" cy="285753"/>
            </a:xfrm>
          </p:grpSpPr>
          <p:sp>
            <p:nvSpPr>
              <p:cNvPr id="130" name="Trapezoid 129">
                <a:extLst>
                  <a:ext uri="{FF2B5EF4-FFF2-40B4-BE49-F238E27FC236}">
                    <a16:creationId xmlns:a16="http://schemas.microsoft.com/office/drawing/2014/main" id="{0EABA2AC-981B-4F4C-BA7E-500F85D2572A}"/>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1" name="Isosceles Triangle 21">
                <a:extLst>
                  <a:ext uri="{FF2B5EF4-FFF2-40B4-BE49-F238E27FC236}">
                    <a16:creationId xmlns:a16="http://schemas.microsoft.com/office/drawing/2014/main" id="{0AC981C4-39D6-584C-84FB-4ADAC5C318E5}"/>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5" name="Group 24">
              <a:extLst>
                <a:ext uri="{FF2B5EF4-FFF2-40B4-BE49-F238E27FC236}">
                  <a16:creationId xmlns:a16="http://schemas.microsoft.com/office/drawing/2014/main" id="{1E7B8AEE-C2A6-9148-8910-5483A869CF6C}"/>
                </a:ext>
              </a:extLst>
            </p:cNvPr>
            <p:cNvGrpSpPr/>
            <p:nvPr/>
          </p:nvGrpSpPr>
          <p:grpSpPr>
            <a:xfrm>
              <a:off x="4421983" y="3507582"/>
              <a:ext cx="228600" cy="85727"/>
              <a:chOff x="8753475" y="1733550"/>
              <a:chExt cx="771525" cy="285753"/>
            </a:xfrm>
          </p:grpSpPr>
          <p:sp>
            <p:nvSpPr>
              <p:cNvPr id="128" name="Trapezoid 127">
                <a:extLst>
                  <a:ext uri="{FF2B5EF4-FFF2-40B4-BE49-F238E27FC236}">
                    <a16:creationId xmlns:a16="http://schemas.microsoft.com/office/drawing/2014/main" id="{EC324E6E-B4CE-D84C-B544-1D848AAC3102}"/>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9" name="Isosceles Triangle 24">
                <a:extLst>
                  <a:ext uri="{FF2B5EF4-FFF2-40B4-BE49-F238E27FC236}">
                    <a16:creationId xmlns:a16="http://schemas.microsoft.com/office/drawing/2014/main" id="{6A91A7CA-AD20-434B-9C33-E524DF2D13BA}"/>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6" name="Group 25">
              <a:extLst>
                <a:ext uri="{FF2B5EF4-FFF2-40B4-BE49-F238E27FC236}">
                  <a16:creationId xmlns:a16="http://schemas.microsoft.com/office/drawing/2014/main" id="{C6A20A32-D96F-1B44-90D2-583E4C2F6400}"/>
                </a:ext>
              </a:extLst>
            </p:cNvPr>
            <p:cNvGrpSpPr/>
            <p:nvPr/>
          </p:nvGrpSpPr>
          <p:grpSpPr>
            <a:xfrm>
              <a:off x="4663103" y="3507582"/>
              <a:ext cx="228600" cy="85727"/>
              <a:chOff x="8753475" y="1733550"/>
              <a:chExt cx="771525" cy="285753"/>
            </a:xfrm>
          </p:grpSpPr>
          <p:sp>
            <p:nvSpPr>
              <p:cNvPr id="126" name="Trapezoid 125">
                <a:extLst>
                  <a:ext uri="{FF2B5EF4-FFF2-40B4-BE49-F238E27FC236}">
                    <a16:creationId xmlns:a16="http://schemas.microsoft.com/office/drawing/2014/main" id="{2C9A9758-9E80-F44B-8647-ACA88A2D0DAB}"/>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7" name="Isosceles Triangle 27">
                <a:extLst>
                  <a:ext uri="{FF2B5EF4-FFF2-40B4-BE49-F238E27FC236}">
                    <a16:creationId xmlns:a16="http://schemas.microsoft.com/office/drawing/2014/main" id="{DBF58C56-0897-9E42-AEF2-0C7C521E63C2}"/>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7" name="Group 26">
              <a:extLst>
                <a:ext uri="{FF2B5EF4-FFF2-40B4-BE49-F238E27FC236}">
                  <a16:creationId xmlns:a16="http://schemas.microsoft.com/office/drawing/2014/main" id="{ED99D36C-F24B-1E45-A061-FC9FDE65C489}"/>
                </a:ext>
              </a:extLst>
            </p:cNvPr>
            <p:cNvGrpSpPr/>
            <p:nvPr/>
          </p:nvGrpSpPr>
          <p:grpSpPr>
            <a:xfrm>
              <a:off x="4903132" y="3507582"/>
              <a:ext cx="228600" cy="85727"/>
              <a:chOff x="8753475" y="1733550"/>
              <a:chExt cx="771525" cy="285753"/>
            </a:xfrm>
          </p:grpSpPr>
          <p:sp>
            <p:nvSpPr>
              <p:cNvPr id="124" name="Trapezoid 123">
                <a:extLst>
                  <a:ext uri="{FF2B5EF4-FFF2-40B4-BE49-F238E27FC236}">
                    <a16:creationId xmlns:a16="http://schemas.microsoft.com/office/drawing/2014/main" id="{3A59F10F-10FE-D74D-BF6D-F12ECB062614}"/>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5" name="Isosceles Triangle 30">
                <a:extLst>
                  <a:ext uri="{FF2B5EF4-FFF2-40B4-BE49-F238E27FC236}">
                    <a16:creationId xmlns:a16="http://schemas.microsoft.com/office/drawing/2014/main" id="{6F855E5B-392F-A740-B6D5-F3CC4BC4DD3B}"/>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8" name="Group 27">
              <a:extLst>
                <a:ext uri="{FF2B5EF4-FFF2-40B4-BE49-F238E27FC236}">
                  <a16:creationId xmlns:a16="http://schemas.microsoft.com/office/drawing/2014/main" id="{C9CA88AB-1706-2B45-98D3-951F95BE4396}"/>
                </a:ext>
              </a:extLst>
            </p:cNvPr>
            <p:cNvGrpSpPr/>
            <p:nvPr/>
          </p:nvGrpSpPr>
          <p:grpSpPr>
            <a:xfrm>
              <a:off x="5144254" y="3507582"/>
              <a:ext cx="228600" cy="85727"/>
              <a:chOff x="8753475" y="1733550"/>
              <a:chExt cx="771525" cy="285753"/>
            </a:xfrm>
          </p:grpSpPr>
          <p:sp>
            <p:nvSpPr>
              <p:cNvPr id="122" name="Trapezoid 121">
                <a:extLst>
                  <a:ext uri="{FF2B5EF4-FFF2-40B4-BE49-F238E27FC236}">
                    <a16:creationId xmlns:a16="http://schemas.microsoft.com/office/drawing/2014/main" id="{408EAF46-D2EB-6D41-A798-A329BBA86CD8}"/>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Isosceles Triangle 33">
                <a:extLst>
                  <a:ext uri="{FF2B5EF4-FFF2-40B4-BE49-F238E27FC236}">
                    <a16:creationId xmlns:a16="http://schemas.microsoft.com/office/drawing/2014/main" id="{BD442012-843B-024E-8406-F75224D4248B}"/>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Rectangle: Rounded Corners 34">
              <a:extLst>
                <a:ext uri="{FF2B5EF4-FFF2-40B4-BE49-F238E27FC236}">
                  <a16:creationId xmlns:a16="http://schemas.microsoft.com/office/drawing/2014/main" id="{5FD85A16-E6F8-3945-B230-1949A6ACF37F}"/>
                </a:ext>
              </a:extLst>
            </p:cNvPr>
            <p:cNvSpPr/>
            <p:nvPr/>
          </p:nvSpPr>
          <p:spPr>
            <a:xfrm>
              <a:off x="3028916" y="4644190"/>
              <a:ext cx="2343939" cy="142123"/>
            </a:xfrm>
            <a:prstGeom prst="roundRect">
              <a:avLst/>
            </a:prstGeom>
            <a:solidFill>
              <a:schemeClr val="accent1">
                <a:lumMod val="60000"/>
                <a:lumOff val="4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Decode &amp; Execute</a:t>
              </a:r>
            </a:p>
          </p:txBody>
        </p:sp>
        <p:sp>
          <p:nvSpPr>
            <p:cNvPr id="30" name="Rectangle 29">
              <a:extLst>
                <a:ext uri="{FF2B5EF4-FFF2-40B4-BE49-F238E27FC236}">
                  <a16:creationId xmlns:a16="http://schemas.microsoft.com/office/drawing/2014/main" id="{44064979-2B49-F642-B9AE-D7BA82D56B52}"/>
                </a:ext>
              </a:extLst>
            </p:cNvPr>
            <p:cNvSpPr/>
            <p:nvPr/>
          </p:nvSpPr>
          <p:spPr>
            <a:xfrm>
              <a:off x="3450431" y="3665496"/>
              <a:ext cx="1922423" cy="142123"/>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Memory Block</a:t>
              </a:r>
            </a:p>
          </p:txBody>
        </p:sp>
        <p:grpSp>
          <p:nvGrpSpPr>
            <p:cNvPr id="31" name="Group 30">
              <a:extLst>
                <a:ext uri="{FF2B5EF4-FFF2-40B4-BE49-F238E27FC236}">
                  <a16:creationId xmlns:a16="http://schemas.microsoft.com/office/drawing/2014/main" id="{034828D1-EE62-BA49-8E7C-A47B8C3F2285}"/>
                </a:ext>
              </a:extLst>
            </p:cNvPr>
            <p:cNvGrpSpPr/>
            <p:nvPr/>
          </p:nvGrpSpPr>
          <p:grpSpPr>
            <a:xfrm>
              <a:off x="3457575" y="3829051"/>
              <a:ext cx="228600" cy="85727"/>
              <a:chOff x="8753475" y="1733550"/>
              <a:chExt cx="771525" cy="285753"/>
            </a:xfrm>
          </p:grpSpPr>
          <p:sp>
            <p:nvSpPr>
              <p:cNvPr id="120" name="Trapezoid 119">
                <a:extLst>
                  <a:ext uri="{FF2B5EF4-FFF2-40B4-BE49-F238E27FC236}">
                    <a16:creationId xmlns:a16="http://schemas.microsoft.com/office/drawing/2014/main" id="{D6830C8E-82CD-3B4B-90AB-50C1E01E3FCC}"/>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Isosceles Triangle 46">
                <a:extLst>
                  <a:ext uri="{FF2B5EF4-FFF2-40B4-BE49-F238E27FC236}">
                    <a16:creationId xmlns:a16="http://schemas.microsoft.com/office/drawing/2014/main" id="{4110110B-AC17-244A-9858-56B3DB6EF6E1}"/>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2" name="Group 31">
              <a:extLst>
                <a:ext uri="{FF2B5EF4-FFF2-40B4-BE49-F238E27FC236}">
                  <a16:creationId xmlns:a16="http://schemas.microsoft.com/office/drawing/2014/main" id="{3F320430-CEE9-2442-B602-F5C53CE09BD8}"/>
                </a:ext>
              </a:extLst>
            </p:cNvPr>
            <p:cNvGrpSpPr/>
            <p:nvPr/>
          </p:nvGrpSpPr>
          <p:grpSpPr>
            <a:xfrm>
              <a:off x="3698699" y="3829051"/>
              <a:ext cx="228600" cy="85727"/>
              <a:chOff x="8753475" y="1733550"/>
              <a:chExt cx="771525" cy="285753"/>
            </a:xfrm>
          </p:grpSpPr>
          <p:sp>
            <p:nvSpPr>
              <p:cNvPr id="118" name="Trapezoid 117">
                <a:extLst>
                  <a:ext uri="{FF2B5EF4-FFF2-40B4-BE49-F238E27FC236}">
                    <a16:creationId xmlns:a16="http://schemas.microsoft.com/office/drawing/2014/main" id="{5E349810-3667-AF43-8C19-EA337869A300}"/>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Isosceles Triangle 49">
                <a:extLst>
                  <a:ext uri="{FF2B5EF4-FFF2-40B4-BE49-F238E27FC236}">
                    <a16:creationId xmlns:a16="http://schemas.microsoft.com/office/drawing/2014/main" id="{A0019EDE-8A9D-9D41-BE18-CC221713E8CD}"/>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3" name="Group 32">
              <a:extLst>
                <a:ext uri="{FF2B5EF4-FFF2-40B4-BE49-F238E27FC236}">
                  <a16:creationId xmlns:a16="http://schemas.microsoft.com/office/drawing/2014/main" id="{7B87ED5E-74C5-8246-B47F-F6404F9AE5B7}"/>
                </a:ext>
              </a:extLst>
            </p:cNvPr>
            <p:cNvGrpSpPr/>
            <p:nvPr/>
          </p:nvGrpSpPr>
          <p:grpSpPr>
            <a:xfrm>
              <a:off x="3940510" y="3829051"/>
              <a:ext cx="228600" cy="85727"/>
              <a:chOff x="8753475" y="1733550"/>
              <a:chExt cx="771525" cy="285753"/>
            </a:xfrm>
          </p:grpSpPr>
          <p:sp>
            <p:nvSpPr>
              <p:cNvPr id="116" name="Trapezoid 115">
                <a:extLst>
                  <a:ext uri="{FF2B5EF4-FFF2-40B4-BE49-F238E27FC236}">
                    <a16:creationId xmlns:a16="http://schemas.microsoft.com/office/drawing/2014/main" id="{7B15951D-5087-1D46-B9BC-EEF2E7E1311E}"/>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Isosceles Triangle 52">
                <a:extLst>
                  <a:ext uri="{FF2B5EF4-FFF2-40B4-BE49-F238E27FC236}">
                    <a16:creationId xmlns:a16="http://schemas.microsoft.com/office/drawing/2014/main" id="{113D71F7-8441-0947-8948-9ACCD6CEBDD2}"/>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4" name="Group 33">
              <a:extLst>
                <a:ext uri="{FF2B5EF4-FFF2-40B4-BE49-F238E27FC236}">
                  <a16:creationId xmlns:a16="http://schemas.microsoft.com/office/drawing/2014/main" id="{4C7AA0FE-A6A7-2449-A352-89E3CA0F9ADA}"/>
                </a:ext>
              </a:extLst>
            </p:cNvPr>
            <p:cNvGrpSpPr/>
            <p:nvPr/>
          </p:nvGrpSpPr>
          <p:grpSpPr>
            <a:xfrm>
              <a:off x="4181633" y="3829051"/>
              <a:ext cx="228600" cy="85727"/>
              <a:chOff x="8753475" y="1733550"/>
              <a:chExt cx="771525" cy="285753"/>
            </a:xfrm>
          </p:grpSpPr>
          <p:sp>
            <p:nvSpPr>
              <p:cNvPr id="114" name="Trapezoid 113">
                <a:extLst>
                  <a:ext uri="{FF2B5EF4-FFF2-40B4-BE49-F238E27FC236}">
                    <a16:creationId xmlns:a16="http://schemas.microsoft.com/office/drawing/2014/main" id="{3A35DF99-01FD-6D4D-843F-8719F586138C}"/>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Isosceles Triangle 55">
                <a:extLst>
                  <a:ext uri="{FF2B5EF4-FFF2-40B4-BE49-F238E27FC236}">
                    <a16:creationId xmlns:a16="http://schemas.microsoft.com/office/drawing/2014/main" id="{6EB738C9-C85F-F045-BEEB-72D6BB08CE06}"/>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a:extLst>
                <a:ext uri="{FF2B5EF4-FFF2-40B4-BE49-F238E27FC236}">
                  <a16:creationId xmlns:a16="http://schemas.microsoft.com/office/drawing/2014/main" id="{AB638CF5-F97B-3E43-B2D6-D0594680EA5B}"/>
                </a:ext>
              </a:extLst>
            </p:cNvPr>
            <p:cNvGrpSpPr/>
            <p:nvPr/>
          </p:nvGrpSpPr>
          <p:grpSpPr>
            <a:xfrm>
              <a:off x="4421983" y="3829051"/>
              <a:ext cx="228600" cy="85727"/>
              <a:chOff x="8753475" y="1733550"/>
              <a:chExt cx="771525" cy="285753"/>
            </a:xfrm>
          </p:grpSpPr>
          <p:sp>
            <p:nvSpPr>
              <p:cNvPr id="112" name="Trapezoid 111">
                <a:extLst>
                  <a:ext uri="{FF2B5EF4-FFF2-40B4-BE49-F238E27FC236}">
                    <a16:creationId xmlns:a16="http://schemas.microsoft.com/office/drawing/2014/main" id="{DDDBB288-6DF3-A741-BD0A-54461F1F38DF}"/>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Isosceles Triangle 58">
                <a:extLst>
                  <a:ext uri="{FF2B5EF4-FFF2-40B4-BE49-F238E27FC236}">
                    <a16:creationId xmlns:a16="http://schemas.microsoft.com/office/drawing/2014/main" id="{2DC64DFC-36A4-7D42-A057-FFD06305BEDA}"/>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6" name="Group 35">
              <a:extLst>
                <a:ext uri="{FF2B5EF4-FFF2-40B4-BE49-F238E27FC236}">
                  <a16:creationId xmlns:a16="http://schemas.microsoft.com/office/drawing/2014/main" id="{AAEE212B-2FEC-F345-A67C-3E6FB8226ADC}"/>
                </a:ext>
              </a:extLst>
            </p:cNvPr>
            <p:cNvGrpSpPr/>
            <p:nvPr/>
          </p:nvGrpSpPr>
          <p:grpSpPr>
            <a:xfrm>
              <a:off x="4663103" y="3829051"/>
              <a:ext cx="228600" cy="85727"/>
              <a:chOff x="8753475" y="1733550"/>
              <a:chExt cx="771525" cy="285753"/>
            </a:xfrm>
          </p:grpSpPr>
          <p:sp>
            <p:nvSpPr>
              <p:cNvPr id="110" name="Trapezoid 109">
                <a:extLst>
                  <a:ext uri="{FF2B5EF4-FFF2-40B4-BE49-F238E27FC236}">
                    <a16:creationId xmlns:a16="http://schemas.microsoft.com/office/drawing/2014/main" id="{52B9245E-CB44-B04F-8E5D-57DDFBC3A18F}"/>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Isosceles Triangle 61">
                <a:extLst>
                  <a:ext uri="{FF2B5EF4-FFF2-40B4-BE49-F238E27FC236}">
                    <a16:creationId xmlns:a16="http://schemas.microsoft.com/office/drawing/2014/main" id="{AF37F4BA-EF83-714F-B54D-0371823DC46B}"/>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7" name="Group 36">
              <a:extLst>
                <a:ext uri="{FF2B5EF4-FFF2-40B4-BE49-F238E27FC236}">
                  <a16:creationId xmlns:a16="http://schemas.microsoft.com/office/drawing/2014/main" id="{A16B02E5-B243-DF4E-ABD7-5FACEF0235C6}"/>
                </a:ext>
              </a:extLst>
            </p:cNvPr>
            <p:cNvGrpSpPr/>
            <p:nvPr/>
          </p:nvGrpSpPr>
          <p:grpSpPr>
            <a:xfrm>
              <a:off x="4903132" y="3829051"/>
              <a:ext cx="228600" cy="85727"/>
              <a:chOff x="8753475" y="1733550"/>
              <a:chExt cx="771525" cy="285753"/>
            </a:xfrm>
          </p:grpSpPr>
          <p:sp>
            <p:nvSpPr>
              <p:cNvPr id="108" name="Trapezoid 107">
                <a:extLst>
                  <a:ext uri="{FF2B5EF4-FFF2-40B4-BE49-F238E27FC236}">
                    <a16:creationId xmlns:a16="http://schemas.microsoft.com/office/drawing/2014/main" id="{7B49628A-FDCE-1240-A84A-C0D11B5B194A}"/>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Isosceles Triangle 64">
                <a:extLst>
                  <a:ext uri="{FF2B5EF4-FFF2-40B4-BE49-F238E27FC236}">
                    <a16:creationId xmlns:a16="http://schemas.microsoft.com/office/drawing/2014/main" id="{0092589E-A93A-6E49-8569-DF6DC1E82CBC}"/>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8" name="Group 37">
              <a:extLst>
                <a:ext uri="{FF2B5EF4-FFF2-40B4-BE49-F238E27FC236}">
                  <a16:creationId xmlns:a16="http://schemas.microsoft.com/office/drawing/2014/main" id="{03711A23-9C8D-7646-B5CB-7BFA6C230926}"/>
                </a:ext>
              </a:extLst>
            </p:cNvPr>
            <p:cNvGrpSpPr/>
            <p:nvPr/>
          </p:nvGrpSpPr>
          <p:grpSpPr>
            <a:xfrm>
              <a:off x="5144254" y="3829051"/>
              <a:ext cx="228600" cy="85727"/>
              <a:chOff x="8753475" y="1733550"/>
              <a:chExt cx="771525" cy="285753"/>
            </a:xfrm>
          </p:grpSpPr>
          <p:sp>
            <p:nvSpPr>
              <p:cNvPr id="106" name="Trapezoid 105">
                <a:extLst>
                  <a:ext uri="{FF2B5EF4-FFF2-40B4-BE49-F238E27FC236}">
                    <a16:creationId xmlns:a16="http://schemas.microsoft.com/office/drawing/2014/main" id="{FEE9B414-C23D-7348-9442-E15475E423DF}"/>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Isosceles Triangle 67">
                <a:extLst>
                  <a:ext uri="{FF2B5EF4-FFF2-40B4-BE49-F238E27FC236}">
                    <a16:creationId xmlns:a16="http://schemas.microsoft.com/office/drawing/2014/main" id="{AAF9A4E1-43E3-4A41-905F-2A6E28F21540}"/>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9" name="Rectangle 38">
              <a:extLst>
                <a:ext uri="{FF2B5EF4-FFF2-40B4-BE49-F238E27FC236}">
                  <a16:creationId xmlns:a16="http://schemas.microsoft.com/office/drawing/2014/main" id="{F4CD60E2-C472-4048-90E5-F7DFB56B4E6D}"/>
                </a:ext>
              </a:extLst>
            </p:cNvPr>
            <p:cNvSpPr/>
            <p:nvPr/>
          </p:nvSpPr>
          <p:spPr>
            <a:xfrm>
              <a:off x="3457575" y="3986964"/>
              <a:ext cx="1922423" cy="142123"/>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Memory Block</a:t>
              </a:r>
            </a:p>
          </p:txBody>
        </p:sp>
        <p:grpSp>
          <p:nvGrpSpPr>
            <p:cNvPr id="40" name="Group 39">
              <a:extLst>
                <a:ext uri="{FF2B5EF4-FFF2-40B4-BE49-F238E27FC236}">
                  <a16:creationId xmlns:a16="http://schemas.microsoft.com/office/drawing/2014/main" id="{B48BFBC6-BB29-0D4E-A7AF-D5B61E474EF6}"/>
                </a:ext>
              </a:extLst>
            </p:cNvPr>
            <p:cNvGrpSpPr/>
            <p:nvPr/>
          </p:nvGrpSpPr>
          <p:grpSpPr>
            <a:xfrm>
              <a:off x="3464719" y="4150519"/>
              <a:ext cx="228600" cy="85727"/>
              <a:chOff x="8753475" y="1733550"/>
              <a:chExt cx="771525" cy="285753"/>
            </a:xfrm>
          </p:grpSpPr>
          <p:sp>
            <p:nvSpPr>
              <p:cNvPr id="104" name="Trapezoid 103">
                <a:extLst>
                  <a:ext uri="{FF2B5EF4-FFF2-40B4-BE49-F238E27FC236}">
                    <a16:creationId xmlns:a16="http://schemas.microsoft.com/office/drawing/2014/main" id="{0C5128BD-3039-1642-A444-AFEA788D6793}"/>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Isosceles Triangle 71">
                <a:extLst>
                  <a:ext uri="{FF2B5EF4-FFF2-40B4-BE49-F238E27FC236}">
                    <a16:creationId xmlns:a16="http://schemas.microsoft.com/office/drawing/2014/main" id="{49CC58A2-C783-944D-BD3B-D3BC2043D73C}"/>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1" name="Group 40">
              <a:extLst>
                <a:ext uri="{FF2B5EF4-FFF2-40B4-BE49-F238E27FC236}">
                  <a16:creationId xmlns:a16="http://schemas.microsoft.com/office/drawing/2014/main" id="{D1D54870-E760-B547-916F-325227D05C8B}"/>
                </a:ext>
              </a:extLst>
            </p:cNvPr>
            <p:cNvGrpSpPr/>
            <p:nvPr/>
          </p:nvGrpSpPr>
          <p:grpSpPr>
            <a:xfrm>
              <a:off x="3705842" y="4150519"/>
              <a:ext cx="228600" cy="85727"/>
              <a:chOff x="8753475" y="1733550"/>
              <a:chExt cx="771525" cy="285753"/>
            </a:xfrm>
          </p:grpSpPr>
          <p:sp>
            <p:nvSpPr>
              <p:cNvPr id="102" name="Trapezoid 101">
                <a:extLst>
                  <a:ext uri="{FF2B5EF4-FFF2-40B4-BE49-F238E27FC236}">
                    <a16:creationId xmlns:a16="http://schemas.microsoft.com/office/drawing/2014/main" id="{E68FFA33-4E9C-5E4C-AE31-DD800DB9A820}"/>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Isosceles Triangle 74">
                <a:extLst>
                  <a:ext uri="{FF2B5EF4-FFF2-40B4-BE49-F238E27FC236}">
                    <a16:creationId xmlns:a16="http://schemas.microsoft.com/office/drawing/2014/main" id="{9D0EE129-8B26-3F4B-8AFD-18772AA83084}"/>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2" name="Group 41">
              <a:extLst>
                <a:ext uri="{FF2B5EF4-FFF2-40B4-BE49-F238E27FC236}">
                  <a16:creationId xmlns:a16="http://schemas.microsoft.com/office/drawing/2014/main" id="{A395DFE1-ABAC-CA4E-84FA-1AAAEA04892C}"/>
                </a:ext>
              </a:extLst>
            </p:cNvPr>
            <p:cNvGrpSpPr/>
            <p:nvPr/>
          </p:nvGrpSpPr>
          <p:grpSpPr>
            <a:xfrm>
              <a:off x="3947654" y="4150519"/>
              <a:ext cx="228600" cy="85727"/>
              <a:chOff x="8753475" y="1733550"/>
              <a:chExt cx="771525" cy="285753"/>
            </a:xfrm>
          </p:grpSpPr>
          <p:sp>
            <p:nvSpPr>
              <p:cNvPr id="100" name="Trapezoid 99">
                <a:extLst>
                  <a:ext uri="{FF2B5EF4-FFF2-40B4-BE49-F238E27FC236}">
                    <a16:creationId xmlns:a16="http://schemas.microsoft.com/office/drawing/2014/main" id="{06D5919F-3CC7-7C49-8245-F06D174B8FD4}"/>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Isosceles Triangle 77">
                <a:extLst>
                  <a:ext uri="{FF2B5EF4-FFF2-40B4-BE49-F238E27FC236}">
                    <a16:creationId xmlns:a16="http://schemas.microsoft.com/office/drawing/2014/main" id="{D76CE32C-61A3-E643-AFA8-950166D4A7EF}"/>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3" name="Group 42">
              <a:extLst>
                <a:ext uri="{FF2B5EF4-FFF2-40B4-BE49-F238E27FC236}">
                  <a16:creationId xmlns:a16="http://schemas.microsoft.com/office/drawing/2014/main" id="{AD7128D2-1B0D-144B-AC4A-5BE072D60E84}"/>
                </a:ext>
              </a:extLst>
            </p:cNvPr>
            <p:cNvGrpSpPr/>
            <p:nvPr/>
          </p:nvGrpSpPr>
          <p:grpSpPr>
            <a:xfrm>
              <a:off x="4188777" y="4150519"/>
              <a:ext cx="228600" cy="85727"/>
              <a:chOff x="8753475" y="1733550"/>
              <a:chExt cx="771525" cy="285753"/>
            </a:xfrm>
          </p:grpSpPr>
          <p:sp>
            <p:nvSpPr>
              <p:cNvPr id="98" name="Trapezoid 97">
                <a:extLst>
                  <a:ext uri="{FF2B5EF4-FFF2-40B4-BE49-F238E27FC236}">
                    <a16:creationId xmlns:a16="http://schemas.microsoft.com/office/drawing/2014/main" id="{2577C852-657F-CC42-92DD-66D22A637814}"/>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Isosceles Triangle 80">
                <a:extLst>
                  <a:ext uri="{FF2B5EF4-FFF2-40B4-BE49-F238E27FC236}">
                    <a16:creationId xmlns:a16="http://schemas.microsoft.com/office/drawing/2014/main" id="{6F9DCA1F-940F-3840-A900-39F5CCAB84E1}"/>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4" name="Group 43">
              <a:extLst>
                <a:ext uri="{FF2B5EF4-FFF2-40B4-BE49-F238E27FC236}">
                  <a16:creationId xmlns:a16="http://schemas.microsoft.com/office/drawing/2014/main" id="{480E4953-1316-1248-B106-65CA8C39872E}"/>
                </a:ext>
              </a:extLst>
            </p:cNvPr>
            <p:cNvGrpSpPr/>
            <p:nvPr/>
          </p:nvGrpSpPr>
          <p:grpSpPr>
            <a:xfrm>
              <a:off x="4429127" y="4150519"/>
              <a:ext cx="228600" cy="85727"/>
              <a:chOff x="8753475" y="1733550"/>
              <a:chExt cx="771525" cy="285753"/>
            </a:xfrm>
          </p:grpSpPr>
          <p:sp>
            <p:nvSpPr>
              <p:cNvPr id="96" name="Trapezoid 95">
                <a:extLst>
                  <a:ext uri="{FF2B5EF4-FFF2-40B4-BE49-F238E27FC236}">
                    <a16:creationId xmlns:a16="http://schemas.microsoft.com/office/drawing/2014/main" id="{BFAC68AA-0B37-CD46-B2C1-F7254A91AB97}"/>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Isosceles Triangle 83">
                <a:extLst>
                  <a:ext uri="{FF2B5EF4-FFF2-40B4-BE49-F238E27FC236}">
                    <a16:creationId xmlns:a16="http://schemas.microsoft.com/office/drawing/2014/main" id="{7F8B5A94-3238-294F-BA03-3F8D787D9CFF}"/>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5" name="Group 44">
              <a:extLst>
                <a:ext uri="{FF2B5EF4-FFF2-40B4-BE49-F238E27FC236}">
                  <a16:creationId xmlns:a16="http://schemas.microsoft.com/office/drawing/2014/main" id="{844835B4-6997-4448-929A-CE20086CD8B1}"/>
                </a:ext>
              </a:extLst>
            </p:cNvPr>
            <p:cNvGrpSpPr/>
            <p:nvPr/>
          </p:nvGrpSpPr>
          <p:grpSpPr>
            <a:xfrm>
              <a:off x="4670246" y="4150519"/>
              <a:ext cx="228600" cy="85727"/>
              <a:chOff x="8753475" y="1733550"/>
              <a:chExt cx="771525" cy="285753"/>
            </a:xfrm>
          </p:grpSpPr>
          <p:sp>
            <p:nvSpPr>
              <p:cNvPr id="94" name="Trapezoid 93">
                <a:extLst>
                  <a:ext uri="{FF2B5EF4-FFF2-40B4-BE49-F238E27FC236}">
                    <a16:creationId xmlns:a16="http://schemas.microsoft.com/office/drawing/2014/main" id="{538FF2C3-D7AE-F449-9630-C3C5E44D6424}"/>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Isosceles Triangle 86">
                <a:extLst>
                  <a:ext uri="{FF2B5EF4-FFF2-40B4-BE49-F238E27FC236}">
                    <a16:creationId xmlns:a16="http://schemas.microsoft.com/office/drawing/2014/main" id="{DD3DFEC3-B735-AD44-A9EB-0E3138955C6E}"/>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a:extLst>
                <a:ext uri="{FF2B5EF4-FFF2-40B4-BE49-F238E27FC236}">
                  <a16:creationId xmlns:a16="http://schemas.microsoft.com/office/drawing/2014/main" id="{1AC1E6CC-078B-F946-99AC-2AC072596667}"/>
                </a:ext>
              </a:extLst>
            </p:cNvPr>
            <p:cNvGrpSpPr/>
            <p:nvPr/>
          </p:nvGrpSpPr>
          <p:grpSpPr>
            <a:xfrm>
              <a:off x="4910276" y="4150519"/>
              <a:ext cx="228600" cy="85727"/>
              <a:chOff x="8753475" y="1733550"/>
              <a:chExt cx="771525" cy="285753"/>
            </a:xfrm>
          </p:grpSpPr>
          <p:sp>
            <p:nvSpPr>
              <p:cNvPr id="92" name="Trapezoid 91">
                <a:extLst>
                  <a:ext uri="{FF2B5EF4-FFF2-40B4-BE49-F238E27FC236}">
                    <a16:creationId xmlns:a16="http://schemas.microsoft.com/office/drawing/2014/main" id="{FC0AF817-EA23-8B40-B59C-9E58DE6B69B0}"/>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Isosceles Triangle 89">
                <a:extLst>
                  <a:ext uri="{FF2B5EF4-FFF2-40B4-BE49-F238E27FC236}">
                    <a16:creationId xmlns:a16="http://schemas.microsoft.com/office/drawing/2014/main" id="{67CA4A40-9555-344D-AD45-F53CEF9244D7}"/>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7" name="Group 46">
              <a:extLst>
                <a:ext uri="{FF2B5EF4-FFF2-40B4-BE49-F238E27FC236}">
                  <a16:creationId xmlns:a16="http://schemas.microsoft.com/office/drawing/2014/main" id="{E882C81D-866F-1748-B3DE-1B571AD1302C}"/>
                </a:ext>
              </a:extLst>
            </p:cNvPr>
            <p:cNvGrpSpPr/>
            <p:nvPr/>
          </p:nvGrpSpPr>
          <p:grpSpPr>
            <a:xfrm>
              <a:off x="5151398" y="4150519"/>
              <a:ext cx="228600" cy="85727"/>
              <a:chOff x="8753475" y="1733550"/>
              <a:chExt cx="771525" cy="285753"/>
            </a:xfrm>
          </p:grpSpPr>
          <p:sp>
            <p:nvSpPr>
              <p:cNvPr id="90" name="Trapezoid 89">
                <a:extLst>
                  <a:ext uri="{FF2B5EF4-FFF2-40B4-BE49-F238E27FC236}">
                    <a16:creationId xmlns:a16="http://schemas.microsoft.com/office/drawing/2014/main" id="{A0A00158-AB12-FF4C-81E6-16EF48972DB0}"/>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Isosceles Triangle 92">
                <a:extLst>
                  <a:ext uri="{FF2B5EF4-FFF2-40B4-BE49-F238E27FC236}">
                    <a16:creationId xmlns:a16="http://schemas.microsoft.com/office/drawing/2014/main" id="{8DD50D46-4995-5745-91D6-C2BFC28FC22C}"/>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8" name="Rectangle 47">
              <a:extLst>
                <a:ext uri="{FF2B5EF4-FFF2-40B4-BE49-F238E27FC236}">
                  <a16:creationId xmlns:a16="http://schemas.microsoft.com/office/drawing/2014/main" id="{027CBE66-D217-824A-BEF3-DD5F79D965BB}"/>
                </a:ext>
              </a:extLst>
            </p:cNvPr>
            <p:cNvSpPr/>
            <p:nvPr/>
          </p:nvSpPr>
          <p:spPr>
            <a:xfrm>
              <a:off x="3450431" y="4308433"/>
              <a:ext cx="1922423" cy="142123"/>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Memory Block</a:t>
              </a:r>
            </a:p>
          </p:txBody>
        </p:sp>
        <p:grpSp>
          <p:nvGrpSpPr>
            <p:cNvPr id="49" name="Group 48">
              <a:extLst>
                <a:ext uri="{FF2B5EF4-FFF2-40B4-BE49-F238E27FC236}">
                  <a16:creationId xmlns:a16="http://schemas.microsoft.com/office/drawing/2014/main" id="{8B099EA4-45DE-774B-8125-CBA42FDCDA45}"/>
                </a:ext>
              </a:extLst>
            </p:cNvPr>
            <p:cNvGrpSpPr/>
            <p:nvPr/>
          </p:nvGrpSpPr>
          <p:grpSpPr>
            <a:xfrm>
              <a:off x="3457575" y="4471988"/>
              <a:ext cx="228600" cy="85727"/>
              <a:chOff x="8753475" y="1733550"/>
              <a:chExt cx="771525" cy="285753"/>
            </a:xfrm>
          </p:grpSpPr>
          <p:sp>
            <p:nvSpPr>
              <p:cNvPr id="88" name="Trapezoid 87">
                <a:extLst>
                  <a:ext uri="{FF2B5EF4-FFF2-40B4-BE49-F238E27FC236}">
                    <a16:creationId xmlns:a16="http://schemas.microsoft.com/office/drawing/2014/main" id="{2DD3D3A5-60E4-AE40-AF94-573F9F88EDE5}"/>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Isosceles Triangle 96">
                <a:extLst>
                  <a:ext uri="{FF2B5EF4-FFF2-40B4-BE49-F238E27FC236}">
                    <a16:creationId xmlns:a16="http://schemas.microsoft.com/office/drawing/2014/main" id="{BC83058B-F52C-FD4A-A228-DD9194CBB399}"/>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a:extLst>
                <a:ext uri="{FF2B5EF4-FFF2-40B4-BE49-F238E27FC236}">
                  <a16:creationId xmlns:a16="http://schemas.microsoft.com/office/drawing/2014/main" id="{A4BC6A67-72D3-9A40-85D8-EB1C85D44177}"/>
                </a:ext>
              </a:extLst>
            </p:cNvPr>
            <p:cNvGrpSpPr/>
            <p:nvPr/>
          </p:nvGrpSpPr>
          <p:grpSpPr>
            <a:xfrm>
              <a:off x="3698699" y="4471988"/>
              <a:ext cx="228600" cy="85727"/>
              <a:chOff x="8753475" y="1733550"/>
              <a:chExt cx="771525" cy="285753"/>
            </a:xfrm>
          </p:grpSpPr>
          <p:sp>
            <p:nvSpPr>
              <p:cNvPr id="86" name="Trapezoid 85">
                <a:extLst>
                  <a:ext uri="{FF2B5EF4-FFF2-40B4-BE49-F238E27FC236}">
                    <a16:creationId xmlns:a16="http://schemas.microsoft.com/office/drawing/2014/main" id="{FAE2B424-D936-EB4D-8059-E93AFF355B5A}"/>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Isosceles Triangle 99">
                <a:extLst>
                  <a:ext uri="{FF2B5EF4-FFF2-40B4-BE49-F238E27FC236}">
                    <a16:creationId xmlns:a16="http://schemas.microsoft.com/office/drawing/2014/main" id="{6008597B-B687-3948-932D-6CC774974509}"/>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1" name="Group 50">
              <a:extLst>
                <a:ext uri="{FF2B5EF4-FFF2-40B4-BE49-F238E27FC236}">
                  <a16:creationId xmlns:a16="http://schemas.microsoft.com/office/drawing/2014/main" id="{C22803A4-AAC2-B04C-B585-43A28F40596C}"/>
                </a:ext>
              </a:extLst>
            </p:cNvPr>
            <p:cNvGrpSpPr/>
            <p:nvPr/>
          </p:nvGrpSpPr>
          <p:grpSpPr>
            <a:xfrm>
              <a:off x="3940510" y="4471988"/>
              <a:ext cx="228600" cy="85727"/>
              <a:chOff x="8753475" y="1733550"/>
              <a:chExt cx="771525" cy="285753"/>
            </a:xfrm>
          </p:grpSpPr>
          <p:sp>
            <p:nvSpPr>
              <p:cNvPr id="84" name="Trapezoid 83">
                <a:extLst>
                  <a:ext uri="{FF2B5EF4-FFF2-40B4-BE49-F238E27FC236}">
                    <a16:creationId xmlns:a16="http://schemas.microsoft.com/office/drawing/2014/main" id="{E3497D0B-E2BD-F24E-8B0F-AEDE3114A7AF}"/>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Isosceles Triangle 102">
                <a:extLst>
                  <a:ext uri="{FF2B5EF4-FFF2-40B4-BE49-F238E27FC236}">
                    <a16:creationId xmlns:a16="http://schemas.microsoft.com/office/drawing/2014/main" id="{BCB675FF-5911-D548-A7A8-90B5A12F990A}"/>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1">
              <a:extLst>
                <a:ext uri="{FF2B5EF4-FFF2-40B4-BE49-F238E27FC236}">
                  <a16:creationId xmlns:a16="http://schemas.microsoft.com/office/drawing/2014/main" id="{594D76F7-1705-AF4E-B5DB-C07D17666966}"/>
                </a:ext>
              </a:extLst>
            </p:cNvPr>
            <p:cNvGrpSpPr/>
            <p:nvPr/>
          </p:nvGrpSpPr>
          <p:grpSpPr>
            <a:xfrm>
              <a:off x="4181633" y="4471988"/>
              <a:ext cx="228600" cy="85727"/>
              <a:chOff x="8753475" y="1733550"/>
              <a:chExt cx="771525" cy="285753"/>
            </a:xfrm>
          </p:grpSpPr>
          <p:sp>
            <p:nvSpPr>
              <p:cNvPr id="82" name="Trapezoid 81">
                <a:extLst>
                  <a:ext uri="{FF2B5EF4-FFF2-40B4-BE49-F238E27FC236}">
                    <a16:creationId xmlns:a16="http://schemas.microsoft.com/office/drawing/2014/main" id="{64216658-1796-5F46-9CB4-CF9AC6524659}"/>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Isosceles Triangle 105">
                <a:extLst>
                  <a:ext uri="{FF2B5EF4-FFF2-40B4-BE49-F238E27FC236}">
                    <a16:creationId xmlns:a16="http://schemas.microsoft.com/office/drawing/2014/main" id="{AC5CE0F2-2449-A14A-8766-5F28A045DDC0}"/>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3" name="Group 52">
              <a:extLst>
                <a:ext uri="{FF2B5EF4-FFF2-40B4-BE49-F238E27FC236}">
                  <a16:creationId xmlns:a16="http://schemas.microsoft.com/office/drawing/2014/main" id="{153B0FD4-3709-1641-8D75-8E124DB97C84}"/>
                </a:ext>
              </a:extLst>
            </p:cNvPr>
            <p:cNvGrpSpPr/>
            <p:nvPr/>
          </p:nvGrpSpPr>
          <p:grpSpPr>
            <a:xfrm>
              <a:off x="4421983" y="4471988"/>
              <a:ext cx="228600" cy="85727"/>
              <a:chOff x="8753475" y="1733550"/>
              <a:chExt cx="771525" cy="285753"/>
            </a:xfrm>
          </p:grpSpPr>
          <p:sp>
            <p:nvSpPr>
              <p:cNvPr id="80" name="Trapezoid 79">
                <a:extLst>
                  <a:ext uri="{FF2B5EF4-FFF2-40B4-BE49-F238E27FC236}">
                    <a16:creationId xmlns:a16="http://schemas.microsoft.com/office/drawing/2014/main" id="{0771B8D1-77BE-B248-8EC9-65AC63C99FC5}"/>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Isosceles Triangle 108">
                <a:extLst>
                  <a:ext uri="{FF2B5EF4-FFF2-40B4-BE49-F238E27FC236}">
                    <a16:creationId xmlns:a16="http://schemas.microsoft.com/office/drawing/2014/main" id="{D420413F-7768-2544-A294-0499ACAD7177}"/>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4" name="Group 53">
              <a:extLst>
                <a:ext uri="{FF2B5EF4-FFF2-40B4-BE49-F238E27FC236}">
                  <a16:creationId xmlns:a16="http://schemas.microsoft.com/office/drawing/2014/main" id="{9714867A-161B-9949-874B-1A821634B355}"/>
                </a:ext>
              </a:extLst>
            </p:cNvPr>
            <p:cNvGrpSpPr/>
            <p:nvPr/>
          </p:nvGrpSpPr>
          <p:grpSpPr>
            <a:xfrm>
              <a:off x="4663103" y="4471988"/>
              <a:ext cx="228600" cy="85727"/>
              <a:chOff x="8753475" y="1733550"/>
              <a:chExt cx="771525" cy="285753"/>
            </a:xfrm>
          </p:grpSpPr>
          <p:sp>
            <p:nvSpPr>
              <p:cNvPr id="78" name="Trapezoid 77">
                <a:extLst>
                  <a:ext uri="{FF2B5EF4-FFF2-40B4-BE49-F238E27FC236}">
                    <a16:creationId xmlns:a16="http://schemas.microsoft.com/office/drawing/2014/main" id="{0ECDCC55-D10B-7646-857A-33730004DC85}"/>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Isosceles Triangle 111">
                <a:extLst>
                  <a:ext uri="{FF2B5EF4-FFF2-40B4-BE49-F238E27FC236}">
                    <a16:creationId xmlns:a16="http://schemas.microsoft.com/office/drawing/2014/main" id="{A4015D1D-835A-6540-8A13-E52F44312C5E}"/>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5" name="Group 54">
              <a:extLst>
                <a:ext uri="{FF2B5EF4-FFF2-40B4-BE49-F238E27FC236}">
                  <a16:creationId xmlns:a16="http://schemas.microsoft.com/office/drawing/2014/main" id="{3702F7DF-EF9A-1440-8930-FA54291554BD}"/>
                </a:ext>
              </a:extLst>
            </p:cNvPr>
            <p:cNvGrpSpPr/>
            <p:nvPr/>
          </p:nvGrpSpPr>
          <p:grpSpPr>
            <a:xfrm>
              <a:off x="4903132" y="4471988"/>
              <a:ext cx="228600" cy="85727"/>
              <a:chOff x="8753475" y="1733550"/>
              <a:chExt cx="771525" cy="285753"/>
            </a:xfrm>
          </p:grpSpPr>
          <p:sp>
            <p:nvSpPr>
              <p:cNvPr id="76" name="Trapezoid 75">
                <a:extLst>
                  <a:ext uri="{FF2B5EF4-FFF2-40B4-BE49-F238E27FC236}">
                    <a16:creationId xmlns:a16="http://schemas.microsoft.com/office/drawing/2014/main" id="{730675CD-FD3D-A449-95A6-6CD84DF23D6C}"/>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Isosceles Triangle 114">
                <a:extLst>
                  <a:ext uri="{FF2B5EF4-FFF2-40B4-BE49-F238E27FC236}">
                    <a16:creationId xmlns:a16="http://schemas.microsoft.com/office/drawing/2014/main" id="{7FD8E3D4-1F26-D541-BD8C-27D6EBD7A1A1}"/>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6" name="Group 55">
              <a:extLst>
                <a:ext uri="{FF2B5EF4-FFF2-40B4-BE49-F238E27FC236}">
                  <a16:creationId xmlns:a16="http://schemas.microsoft.com/office/drawing/2014/main" id="{E3278C74-74AE-6E44-9246-5E944C1C2D27}"/>
                </a:ext>
              </a:extLst>
            </p:cNvPr>
            <p:cNvGrpSpPr/>
            <p:nvPr/>
          </p:nvGrpSpPr>
          <p:grpSpPr>
            <a:xfrm>
              <a:off x="5144254" y="4471988"/>
              <a:ext cx="228600" cy="85727"/>
              <a:chOff x="8753475" y="1733550"/>
              <a:chExt cx="771525" cy="285753"/>
            </a:xfrm>
          </p:grpSpPr>
          <p:sp>
            <p:nvSpPr>
              <p:cNvPr id="74" name="Trapezoid 73">
                <a:extLst>
                  <a:ext uri="{FF2B5EF4-FFF2-40B4-BE49-F238E27FC236}">
                    <a16:creationId xmlns:a16="http://schemas.microsoft.com/office/drawing/2014/main" id="{05239255-6B79-4747-9A8C-49CE71D42325}"/>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Isosceles Triangle 117">
                <a:extLst>
                  <a:ext uri="{FF2B5EF4-FFF2-40B4-BE49-F238E27FC236}">
                    <a16:creationId xmlns:a16="http://schemas.microsoft.com/office/drawing/2014/main" id="{EBC1473C-F7CA-BF45-B7C7-C84197C0963B}"/>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7" name="Rectangle 56">
              <a:extLst>
                <a:ext uri="{FF2B5EF4-FFF2-40B4-BE49-F238E27FC236}">
                  <a16:creationId xmlns:a16="http://schemas.microsoft.com/office/drawing/2014/main" id="{EF5C89A0-0BF9-384A-982E-7BC141550724}"/>
                </a:ext>
              </a:extLst>
            </p:cNvPr>
            <p:cNvSpPr/>
            <p:nvPr/>
          </p:nvSpPr>
          <p:spPr>
            <a:xfrm>
              <a:off x="3028950" y="3344026"/>
              <a:ext cx="357117" cy="142123"/>
            </a:xfrm>
            <a:prstGeom prst="rect">
              <a:avLst/>
            </a:prstGeom>
            <a:solidFill>
              <a:srgbClr val="CC99F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Tag</a:t>
              </a:r>
            </a:p>
          </p:txBody>
        </p:sp>
        <p:sp>
          <p:nvSpPr>
            <p:cNvPr id="58" name="Rectangle 57">
              <a:extLst>
                <a:ext uri="{FF2B5EF4-FFF2-40B4-BE49-F238E27FC236}">
                  <a16:creationId xmlns:a16="http://schemas.microsoft.com/office/drawing/2014/main" id="{69E82C7A-EB7E-C14F-85BA-24BE42C6CCC2}"/>
                </a:ext>
              </a:extLst>
            </p:cNvPr>
            <p:cNvSpPr/>
            <p:nvPr/>
          </p:nvSpPr>
          <p:spPr>
            <a:xfrm>
              <a:off x="3028950" y="3665495"/>
              <a:ext cx="357117" cy="142123"/>
            </a:xfrm>
            <a:prstGeom prst="rect">
              <a:avLst/>
            </a:prstGeom>
            <a:solidFill>
              <a:srgbClr val="CC99F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Tag</a:t>
              </a:r>
            </a:p>
          </p:txBody>
        </p:sp>
        <p:sp>
          <p:nvSpPr>
            <p:cNvPr id="59" name="Rectangle 58">
              <a:extLst>
                <a:ext uri="{FF2B5EF4-FFF2-40B4-BE49-F238E27FC236}">
                  <a16:creationId xmlns:a16="http://schemas.microsoft.com/office/drawing/2014/main" id="{12CADFBC-45D9-F549-AC99-5B5E219E39D7}"/>
                </a:ext>
              </a:extLst>
            </p:cNvPr>
            <p:cNvSpPr/>
            <p:nvPr/>
          </p:nvSpPr>
          <p:spPr>
            <a:xfrm>
              <a:off x="3028950" y="3986964"/>
              <a:ext cx="357117" cy="142123"/>
            </a:xfrm>
            <a:prstGeom prst="rect">
              <a:avLst/>
            </a:prstGeom>
            <a:solidFill>
              <a:srgbClr val="CC99F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Tag</a:t>
              </a:r>
            </a:p>
          </p:txBody>
        </p:sp>
        <p:sp>
          <p:nvSpPr>
            <p:cNvPr id="60" name="Rectangle 59">
              <a:extLst>
                <a:ext uri="{FF2B5EF4-FFF2-40B4-BE49-F238E27FC236}">
                  <a16:creationId xmlns:a16="http://schemas.microsoft.com/office/drawing/2014/main" id="{F03B5416-55E8-E046-9386-F5273A77457C}"/>
                </a:ext>
              </a:extLst>
            </p:cNvPr>
            <p:cNvSpPr/>
            <p:nvPr/>
          </p:nvSpPr>
          <p:spPr>
            <a:xfrm>
              <a:off x="3028915" y="4308432"/>
              <a:ext cx="357117" cy="142123"/>
            </a:xfrm>
            <a:prstGeom prst="rect">
              <a:avLst/>
            </a:prstGeom>
            <a:solidFill>
              <a:srgbClr val="CC99FF"/>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Tag</a:t>
              </a:r>
            </a:p>
          </p:txBody>
        </p:sp>
        <p:sp>
          <p:nvSpPr>
            <p:cNvPr id="61" name="Rectangle: Rounded Corners 123">
              <a:extLst>
                <a:ext uri="{FF2B5EF4-FFF2-40B4-BE49-F238E27FC236}">
                  <a16:creationId xmlns:a16="http://schemas.microsoft.com/office/drawing/2014/main" id="{98C7CD6F-9C35-7440-BF18-094228430DB7}"/>
                </a:ext>
              </a:extLst>
            </p:cNvPr>
            <p:cNvSpPr/>
            <p:nvPr/>
          </p:nvSpPr>
          <p:spPr>
            <a:xfrm>
              <a:off x="3100388" y="2964657"/>
              <a:ext cx="2258179" cy="17859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Ports</a:t>
              </a:r>
            </a:p>
          </p:txBody>
        </p:sp>
        <p:sp>
          <p:nvSpPr>
            <p:cNvPr id="62" name="Rectangle: Rounded Corners 125">
              <a:extLst>
                <a:ext uri="{FF2B5EF4-FFF2-40B4-BE49-F238E27FC236}">
                  <a16:creationId xmlns:a16="http://schemas.microsoft.com/office/drawing/2014/main" id="{DC018DD1-DB2C-0346-9A60-CA8AD4D61D90}"/>
                </a:ext>
              </a:extLst>
            </p:cNvPr>
            <p:cNvSpPr/>
            <p:nvPr/>
          </p:nvSpPr>
          <p:spPr>
            <a:xfrm>
              <a:off x="3100388" y="5001752"/>
              <a:ext cx="2258179" cy="17859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Neighbor Interface</a:t>
              </a:r>
            </a:p>
          </p:txBody>
        </p:sp>
        <p:cxnSp>
          <p:nvCxnSpPr>
            <p:cNvPr id="63" name="Straight Arrow Connector 62">
              <a:extLst>
                <a:ext uri="{FF2B5EF4-FFF2-40B4-BE49-F238E27FC236}">
                  <a16:creationId xmlns:a16="http://schemas.microsoft.com/office/drawing/2014/main" id="{933051B0-0417-2F49-BB5C-42421D0BD400}"/>
                </a:ext>
              </a:extLst>
            </p:cNvPr>
            <p:cNvCxnSpPr/>
            <p:nvPr/>
          </p:nvCxnSpPr>
          <p:spPr>
            <a:xfrm>
              <a:off x="3386032" y="5180342"/>
              <a:ext cx="0" cy="256052"/>
            </a:xfrm>
            <a:prstGeom prst="straightConnector1">
              <a:avLst/>
            </a:prstGeom>
            <a:ln w="25400">
              <a:solidFill>
                <a:schemeClr val="tx1">
                  <a:lumMod val="65000"/>
                  <a:lumOff val="3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445708D-5A68-5D4D-9A41-A5F0DDC4CC83}"/>
                </a:ext>
              </a:extLst>
            </p:cNvPr>
            <p:cNvCxnSpPr/>
            <p:nvPr/>
          </p:nvCxnSpPr>
          <p:spPr>
            <a:xfrm>
              <a:off x="3500332" y="5180342"/>
              <a:ext cx="0" cy="256052"/>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1FE415A-6B6E-AD4F-BC26-93C4FF05F9AC}"/>
                </a:ext>
              </a:extLst>
            </p:cNvPr>
            <p:cNvCxnSpPr/>
            <p:nvPr/>
          </p:nvCxnSpPr>
          <p:spPr>
            <a:xfrm>
              <a:off x="4173210" y="5180342"/>
              <a:ext cx="0" cy="256052"/>
            </a:xfrm>
            <a:prstGeom prst="straightConnector1">
              <a:avLst/>
            </a:prstGeom>
            <a:ln w="25400">
              <a:solidFill>
                <a:schemeClr val="tx1">
                  <a:lumMod val="65000"/>
                  <a:lumOff val="3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EA4FE2F-4BA3-DC42-B95C-FCE7D37DA6DD}"/>
                </a:ext>
              </a:extLst>
            </p:cNvPr>
            <p:cNvCxnSpPr/>
            <p:nvPr/>
          </p:nvCxnSpPr>
          <p:spPr>
            <a:xfrm>
              <a:off x="4287510" y="5180342"/>
              <a:ext cx="0" cy="256052"/>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55583FA-ED04-A641-AE67-FAABDEDF2FB3}"/>
                </a:ext>
              </a:extLst>
            </p:cNvPr>
            <p:cNvCxnSpPr/>
            <p:nvPr/>
          </p:nvCxnSpPr>
          <p:spPr>
            <a:xfrm>
              <a:off x="5011548" y="5180904"/>
              <a:ext cx="0" cy="256052"/>
            </a:xfrm>
            <a:prstGeom prst="straightConnector1">
              <a:avLst/>
            </a:prstGeom>
            <a:ln w="25400">
              <a:solidFill>
                <a:schemeClr val="tx1">
                  <a:lumMod val="65000"/>
                  <a:lumOff val="3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E65C069-98BC-F54F-B3D4-8AFAB81B2680}"/>
                </a:ext>
              </a:extLst>
            </p:cNvPr>
            <p:cNvCxnSpPr/>
            <p:nvPr/>
          </p:nvCxnSpPr>
          <p:spPr>
            <a:xfrm>
              <a:off x="5125848" y="5180904"/>
              <a:ext cx="0" cy="256052"/>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B77A4DA4-6912-534C-800D-153AE60857FE}"/>
                </a:ext>
              </a:extLst>
            </p:cNvPr>
            <p:cNvGrpSpPr/>
            <p:nvPr/>
          </p:nvGrpSpPr>
          <p:grpSpPr>
            <a:xfrm>
              <a:off x="3714750" y="2463841"/>
              <a:ext cx="1028771" cy="500063"/>
              <a:chOff x="4629150" y="2142122"/>
              <a:chExt cx="1371694" cy="666750"/>
            </a:xfrm>
          </p:grpSpPr>
          <p:grpSp>
            <p:nvGrpSpPr>
              <p:cNvPr id="70" name="Group 69">
                <a:extLst>
                  <a:ext uri="{FF2B5EF4-FFF2-40B4-BE49-F238E27FC236}">
                    <a16:creationId xmlns:a16="http://schemas.microsoft.com/office/drawing/2014/main" id="{35FCB66E-7863-C442-B7E3-4868D35AAC0A}"/>
                  </a:ext>
                </a:extLst>
              </p:cNvPr>
              <p:cNvGrpSpPr/>
              <p:nvPr/>
            </p:nvGrpSpPr>
            <p:grpSpPr>
              <a:xfrm>
                <a:off x="4757737" y="2413590"/>
                <a:ext cx="1152525" cy="371478"/>
                <a:chOff x="8753475" y="1733550"/>
                <a:chExt cx="771525" cy="285753"/>
              </a:xfrm>
            </p:grpSpPr>
            <p:sp>
              <p:nvSpPr>
                <p:cNvPr id="72" name="Trapezoid 71">
                  <a:extLst>
                    <a:ext uri="{FF2B5EF4-FFF2-40B4-BE49-F238E27FC236}">
                      <a16:creationId xmlns:a16="http://schemas.microsoft.com/office/drawing/2014/main" id="{ED87CFFE-BFDA-3344-BFB0-3CC30BD09C78}"/>
                    </a:ext>
                  </a:extLst>
                </p:cNvPr>
                <p:cNvSpPr/>
                <p:nvPr/>
              </p:nvSpPr>
              <p:spPr>
                <a:xfrm>
                  <a:off x="8753475" y="1733550"/>
                  <a:ext cx="771525" cy="285750"/>
                </a:xfrm>
                <a:prstGeom prst="trapezoid">
                  <a:avLst>
                    <a:gd name="adj" fmla="val 6554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Isosceles Triangle 5">
                  <a:extLst>
                    <a:ext uri="{FF2B5EF4-FFF2-40B4-BE49-F238E27FC236}">
                      <a16:creationId xmlns:a16="http://schemas.microsoft.com/office/drawing/2014/main" id="{77A20B50-92F4-6144-B17F-666DC75704F8}"/>
                    </a:ext>
                  </a:extLst>
                </p:cNvPr>
                <p:cNvSpPr/>
                <p:nvPr/>
              </p:nvSpPr>
              <p:spPr>
                <a:xfrm>
                  <a:off x="9063037" y="1907381"/>
                  <a:ext cx="166687" cy="11192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1" name="Rectangle 70">
                <a:extLst>
                  <a:ext uri="{FF2B5EF4-FFF2-40B4-BE49-F238E27FC236}">
                    <a16:creationId xmlns:a16="http://schemas.microsoft.com/office/drawing/2014/main" id="{6E22E705-25E4-594E-9133-47CE7360F7B5}"/>
                  </a:ext>
                </a:extLst>
              </p:cNvPr>
              <p:cNvSpPr/>
              <p:nvPr/>
            </p:nvSpPr>
            <p:spPr>
              <a:xfrm>
                <a:off x="4629150" y="2142122"/>
                <a:ext cx="1371694" cy="66675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050" dirty="0">
                    <a:solidFill>
                      <a:schemeClr val="tx1"/>
                    </a:solidFill>
                  </a:rPr>
                  <a:t>Shared ALU</a:t>
                </a:r>
              </a:p>
            </p:txBody>
          </p:sp>
        </p:grpSp>
      </p:grpSp>
    </p:spTree>
    <p:extLst>
      <p:ext uri="{BB962C8B-B14F-4D97-AF65-F5344CB8AC3E}">
        <p14:creationId xmlns:p14="http://schemas.microsoft.com/office/powerpoint/2010/main" val="313925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Computing Cell Transistor Budget</a:t>
            </a:r>
          </a:p>
        </p:txBody>
      </p:sp>
      <p:sp>
        <p:nvSpPr>
          <p:cNvPr id="9" name="Content Placeholder 8"/>
          <p:cNvSpPr>
            <a:spLocks noGrp="1"/>
          </p:cNvSpPr>
          <p:nvPr>
            <p:ph idx="1"/>
          </p:nvPr>
        </p:nvSpPr>
        <p:spPr>
          <a:xfrm>
            <a:off x="457199" y="1219201"/>
            <a:ext cx="3987209" cy="4380684"/>
          </a:xfrm>
        </p:spPr>
        <p:txBody>
          <a:bodyPr/>
          <a:lstStyle/>
          <a:p>
            <a:r>
              <a:rPr lang="en-US" sz="2000" dirty="0"/>
              <a:t>Processing logic: 108K</a:t>
            </a:r>
          </a:p>
          <a:p>
            <a:pPr lvl="1"/>
            <a:r>
              <a:rPr lang="en-US" sz="1600" dirty="0"/>
              <a:t>Wide ALU: 73K</a:t>
            </a:r>
          </a:p>
          <a:p>
            <a:pPr lvl="1"/>
            <a:r>
              <a:rPr lang="en-US" sz="1600" dirty="0"/>
              <a:t>Instruction decode: 6K</a:t>
            </a:r>
          </a:p>
          <a:p>
            <a:pPr lvl="1"/>
            <a:r>
              <a:rPr lang="en-US" sz="1600" dirty="0"/>
              <a:t>Address match unit: 19K</a:t>
            </a:r>
          </a:p>
          <a:p>
            <a:pPr lvl="1"/>
            <a:r>
              <a:rPr lang="en-US" sz="1600" dirty="0"/>
              <a:t>Data path: 8K</a:t>
            </a:r>
          </a:p>
          <a:p>
            <a:pPr lvl="1"/>
            <a:r>
              <a:rPr lang="en-US" sz="1600" dirty="0"/>
              <a:t>Packet routing: 2K</a:t>
            </a:r>
          </a:p>
          <a:p>
            <a:r>
              <a:rPr lang="en-US" sz="2000" dirty="0"/>
              <a:t>Storage: 101K</a:t>
            </a:r>
          </a:p>
          <a:p>
            <a:pPr lvl="1"/>
            <a:r>
              <a:rPr lang="en-US" sz="1600" dirty="0"/>
              <a:t>Shown in the table</a:t>
            </a:r>
          </a:p>
          <a:p>
            <a:r>
              <a:rPr lang="en-US" sz="2000" dirty="0"/>
              <a:t>Total: 209K</a:t>
            </a:r>
          </a:p>
          <a:p>
            <a:pPr lvl="1"/>
            <a:r>
              <a:rPr lang="en-US" sz="1600" dirty="0"/>
              <a:t>Roughly 50/50 split logic/memory</a:t>
            </a:r>
          </a:p>
          <a:p>
            <a:pPr lvl="1"/>
            <a:r>
              <a:rPr lang="en-US" sz="1600" dirty="0"/>
              <a:t>ALU is multiplier heavy</a:t>
            </a:r>
          </a:p>
          <a:p>
            <a:pPr lvl="1"/>
            <a:r>
              <a:rPr lang="en-US" sz="1600" dirty="0"/>
              <a:t>64-bit multiplier too expensive at ~100K transistors</a:t>
            </a:r>
          </a:p>
          <a:p>
            <a:pPr lvl="1"/>
            <a:r>
              <a:rPr lang="en-US" sz="1600" dirty="0"/>
              <a:t>Further savings possible by resource sharing across several fontons</a:t>
            </a:r>
          </a:p>
          <a:p>
            <a:pPr lvl="1"/>
            <a:endParaRPr lang="en-US" sz="1800" dirty="0"/>
          </a:p>
        </p:txBody>
      </p:sp>
      <p:sp>
        <p:nvSpPr>
          <p:cNvPr id="10" name="Slide Number Placeholder 9"/>
          <p:cNvSpPr>
            <a:spLocks noGrp="1"/>
          </p:cNvSpPr>
          <p:nvPr>
            <p:ph type="sldNum" sz="quarter" idx="4"/>
          </p:nvPr>
        </p:nvSpPr>
        <p:spPr/>
        <p:txBody>
          <a:bodyPr/>
          <a:lstStyle/>
          <a:p>
            <a:fld id="{0828DBCD-A15A-2E48-B727-4C14F8028A3B}" type="slidenum">
              <a:rPr lang="en-US" smtClean="0"/>
              <a:t>23</a:t>
            </a:fld>
            <a:endParaRPr lang="en-US" dirty="0"/>
          </a:p>
        </p:txBody>
      </p:sp>
      <p:graphicFrame>
        <p:nvGraphicFramePr>
          <p:cNvPr id="4" name="Table 3"/>
          <p:cNvGraphicFramePr>
            <a:graphicFrameLocks noGrp="1"/>
          </p:cNvGraphicFramePr>
          <p:nvPr>
            <p:extLst/>
          </p:nvPr>
        </p:nvGraphicFramePr>
        <p:xfrm>
          <a:off x="4334543" y="3948222"/>
          <a:ext cx="4570228" cy="1771030"/>
        </p:xfrm>
        <a:graphic>
          <a:graphicData uri="http://schemas.openxmlformats.org/drawingml/2006/table">
            <a:tbl>
              <a:tblPr firstRow="1" bandRow="1">
                <a:tableStyleId>{21E4AEA4-8DFA-4A89-87EB-49C32662AFE0}</a:tableStyleId>
              </a:tblPr>
              <a:tblGrid>
                <a:gridCol w="1864242">
                  <a:extLst>
                    <a:ext uri="{9D8B030D-6E8A-4147-A177-3AD203B41FA5}">
                      <a16:colId xmlns:a16="http://schemas.microsoft.com/office/drawing/2014/main" val="2026452758"/>
                    </a:ext>
                  </a:extLst>
                </a:gridCol>
                <a:gridCol w="1041991">
                  <a:extLst>
                    <a:ext uri="{9D8B030D-6E8A-4147-A177-3AD203B41FA5}">
                      <a16:colId xmlns:a16="http://schemas.microsoft.com/office/drawing/2014/main" val="3999479499"/>
                    </a:ext>
                  </a:extLst>
                </a:gridCol>
                <a:gridCol w="779720">
                  <a:extLst>
                    <a:ext uri="{9D8B030D-6E8A-4147-A177-3AD203B41FA5}">
                      <a16:colId xmlns:a16="http://schemas.microsoft.com/office/drawing/2014/main" val="2528513245"/>
                    </a:ext>
                  </a:extLst>
                </a:gridCol>
                <a:gridCol w="884275">
                  <a:extLst>
                    <a:ext uri="{9D8B030D-6E8A-4147-A177-3AD203B41FA5}">
                      <a16:colId xmlns:a16="http://schemas.microsoft.com/office/drawing/2014/main" val="3724781034"/>
                    </a:ext>
                  </a:extLst>
                </a:gridCol>
              </a:tblGrid>
              <a:tr h="303003">
                <a:tc>
                  <a:txBody>
                    <a:bodyPr/>
                    <a:lstStyle/>
                    <a:p>
                      <a:r>
                        <a:rPr lang="en-US" sz="1400" dirty="0"/>
                        <a:t>Storage type</a:t>
                      </a:r>
                    </a:p>
                  </a:txBody>
                  <a:tcPr/>
                </a:tc>
                <a:tc>
                  <a:txBody>
                    <a:bodyPr/>
                    <a:lstStyle/>
                    <a:p>
                      <a:r>
                        <a:rPr lang="en-US" sz="1400" dirty="0"/>
                        <a:t>T per bit</a:t>
                      </a:r>
                    </a:p>
                  </a:txBody>
                  <a:tcPr/>
                </a:tc>
                <a:tc>
                  <a:txBody>
                    <a:bodyPr/>
                    <a:lstStyle/>
                    <a:p>
                      <a:r>
                        <a:rPr lang="en-US" sz="1400" dirty="0"/>
                        <a:t>Bits</a:t>
                      </a:r>
                    </a:p>
                  </a:txBody>
                  <a:tcPr/>
                </a:tc>
                <a:tc>
                  <a:txBody>
                    <a:bodyPr/>
                    <a:lstStyle/>
                    <a:p>
                      <a:r>
                        <a:rPr lang="en-US" sz="1400" dirty="0"/>
                        <a:t>Total</a:t>
                      </a:r>
                    </a:p>
                  </a:txBody>
                  <a:tcPr/>
                </a:tc>
                <a:extLst>
                  <a:ext uri="{0D108BD9-81ED-4DB2-BD59-A6C34878D82A}">
                    <a16:rowId xmlns:a16="http://schemas.microsoft.com/office/drawing/2014/main" val="4211193502"/>
                  </a:ext>
                </a:extLst>
              </a:tr>
              <a:tr h="304799">
                <a:tc>
                  <a:txBody>
                    <a:bodyPr/>
                    <a:lstStyle/>
                    <a:p>
                      <a:r>
                        <a:rPr lang="en-US" sz="1200" dirty="0"/>
                        <a:t>Active memory</a:t>
                      </a:r>
                    </a:p>
                  </a:txBody>
                  <a:tcPr/>
                </a:tc>
                <a:tc>
                  <a:txBody>
                    <a:bodyPr/>
                    <a:lstStyle/>
                    <a:p>
                      <a:r>
                        <a:rPr lang="en-US" sz="1200" dirty="0"/>
                        <a:t>10</a:t>
                      </a:r>
                    </a:p>
                  </a:txBody>
                  <a:tcPr/>
                </a:tc>
                <a:tc>
                  <a:txBody>
                    <a:bodyPr/>
                    <a:lstStyle/>
                    <a:p>
                      <a:r>
                        <a:rPr lang="en-US" sz="1200" dirty="0"/>
                        <a:t>8192</a:t>
                      </a:r>
                    </a:p>
                  </a:txBody>
                  <a:tcPr/>
                </a:tc>
                <a:tc>
                  <a:txBody>
                    <a:bodyPr/>
                    <a:lstStyle/>
                    <a:p>
                      <a:r>
                        <a:rPr lang="en-US" sz="1200" dirty="0"/>
                        <a:t>81920</a:t>
                      </a:r>
                    </a:p>
                  </a:txBody>
                  <a:tcPr/>
                </a:tc>
                <a:extLst>
                  <a:ext uri="{0D108BD9-81ED-4DB2-BD59-A6C34878D82A}">
                    <a16:rowId xmlns:a16="http://schemas.microsoft.com/office/drawing/2014/main" val="475316915"/>
                  </a:ext>
                </a:extLst>
              </a:tr>
              <a:tr h="290623">
                <a:tc>
                  <a:txBody>
                    <a:bodyPr/>
                    <a:lstStyle/>
                    <a:p>
                      <a:r>
                        <a:rPr lang="en-US" sz="1200" dirty="0"/>
                        <a:t>Synchronization</a:t>
                      </a:r>
                    </a:p>
                  </a:txBody>
                  <a:tcPr/>
                </a:tc>
                <a:tc>
                  <a:txBody>
                    <a:bodyPr/>
                    <a:lstStyle/>
                    <a:p>
                      <a:r>
                        <a:rPr lang="en-US" sz="1200" dirty="0"/>
                        <a:t>8</a:t>
                      </a:r>
                    </a:p>
                  </a:txBody>
                  <a:tcPr/>
                </a:tc>
                <a:tc>
                  <a:txBody>
                    <a:bodyPr/>
                    <a:lstStyle/>
                    <a:p>
                      <a:r>
                        <a:rPr lang="en-US" sz="1200" dirty="0"/>
                        <a:t>128</a:t>
                      </a:r>
                    </a:p>
                  </a:txBody>
                  <a:tcPr/>
                </a:tc>
                <a:tc>
                  <a:txBody>
                    <a:bodyPr/>
                    <a:lstStyle/>
                    <a:p>
                      <a:r>
                        <a:rPr lang="en-US" sz="1200" dirty="0"/>
                        <a:t>1024</a:t>
                      </a:r>
                    </a:p>
                  </a:txBody>
                  <a:tcPr/>
                </a:tc>
                <a:extLst>
                  <a:ext uri="{0D108BD9-81ED-4DB2-BD59-A6C34878D82A}">
                    <a16:rowId xmlns:a16="http://schemas.microsoft.com/office/drawing/2014/main" val="3778776287"/>
                  </a:ext>
                </a:extLst>
              </a:tr>
              <a:tr h="283535">
                <a:tc>
                  <a:txBody>
                    <a:bodyPr/>
                    <a:lstStyle/>
                    <a:p>
                      <a:r>
                        <a:rPr lang="en-US" sz="1200" dirty="0"/>
                        <a:t>Type info</a:t>
                      </a:r>
                    </a:p>
                  </a:txBody>
                  <a:tcPr/>
                </a:tc>
                <a:tc>
                  <a:txBody>
                    <a:bodyPr/>
                    <a:lstStyle/>
                    <a:p>
                      <a:r>
                        <a:rPr lang="en-US" sz="1200" dirty="0"/>
                        <a:t>6</a:t>
                      </a:r>
                    </a:p>
                  </a:txBody>
                  <a:tcPr/>
                </a:tc>
                <a:tc>
                  <a:txBody>
                    <a:bodyPr/>
                    <a:lstStyle/>
                    <a:p>
                      <a:r>
                        <a:rPr lang="en-US" sz="1200" dirty="0"/>
                        <a:t>768</a:t>
                      </a:r>
                    </a:p>
                  </a:txBody>
                  <a:tcPr/>
                </a:tc>
                <a:tc>
                  <a:txBody>
                    <a:bodyPr/>
                    <a:lstStyle/>
                    <a:p>
                      <a:r>
                        <a:rPr lang="en-US" sz="1200" dirty="0"/>
                        <a:t>4608</a:t>
                      </a:r>
                    </a:p>
                  </a:txBody>
                  <a:tcPr/>
                </a:tc>
                <a:extLst>
                  <a:ext uri="{0D108BD9-81ED-4DB2-BD59-A6C34878D82A}">
                    <a16:rowId xmlns:a16="http://schemas.microsoft.com/office/drawing/2014/main" val="1118647834"/>
                  </a:ext>
                </a:extLst>
              </a:tr>
              <a:tr h="276446">
                <a:tc>
                  <a:txBody>
                    <a:bodyPr/>
                    <a:lstStyle/>
                    <a:p>
                      <a:r>
                        <a:rPr lang="en-US" sz="1200" dirty="0"/>
                        <a:t>Address tags</a:t>
                      </a:r>
                    </a:p>
                  </a:txBody>
                  <a:tcPr/>
                </a:tc>
                <a:tc>
                  <a:txBody>
                    <a:bodyPr/>
                    <a:lstStyle/>
                    <a:p>
                      <a:r>
                        <a:rPr lang="en-US" sz="1200" dirty="0"/>
                        <a:t>6</a:t>
                      </a:r>
                    </a:p>
                  </a:txBody>
                  <a:tcPr/>
                </a:tc>
                <a:tc>
                  <a:txBody>
                    <a:bodyPr/>
                    <a:lstStyle/>
                    <a:p>
                      <a:r>
                        <a:rPr lang="en-US" sz="1200" dirty="0"/>
                        <a:t>928</a:t>
                      </a:r>
                    </a:p>
                  </a:txBody>
                  <a:tcPr/>
                </a:tc>
                <a:tc>
                  <a:txBody>
                    <a:bodyPr/>
                    <a:lstStyle/>
                    <a:p>
                      <a:r>
                        <a:rPr lang="en-US" sz="1200" dirty="0"/>
                        <a:t>5568</a:t>
                      </a:r>
                    </a:p>
                  </a:txBody>
                  <a:tcPr/>
                </a:tc>
                <a:extLst>
                  <a:ext uri="{0D108BD9-81ED-4DB2-BD59-A6C34878D82A}">
                    <a16:rowId xmlns:a16="http://schemas.microsoft.com/office/drawing/2014/main" val="3351572501"/>
                  </a:ext>
                </a:extLst>
              </a:tr>
              <a:tr h="310827">
                <a:tc>
                  <a:txBody>
                    <a:bodyPr/>
                    <a:lstStyle/>
                    <a:p>
                      <a:r>
                        <a:rPr lang="en-US" sz="1200" dirty="0"/>
                        <a:t>Packet buffer</a:t>
                      </a:r>
                    </a:p>
                  </a:txBody>
                  <a:tcPr/>
                </a:tc>
                <a:tc>
                  <a:txBody>
                    <a:bodyPr/>
                    <a:lstStyle/>
                    <a:p>
                      <a:r>
                        <a:rPr lang="en-US" sz="1200" dirty="0"/>
                        <a:t>8</a:t>
                      </a:r>
                    </a:p>
                  </a:txBody>
                  <a:tcPr/>
                </a:tc>
                <a:tc>
                  <a:txBody>
                    <a:bodyPr/>
                    <a:lstStyle/>
                    <a:p>
                      <a:r>
                        <a:rPr lang="en-US" sz="1200" dirty="0"/>
                        <a:t>1024</a:t>
                      </a:r>
                    </a:p>
                  </a:txBody>
                  <a:tcPr/>
                </a:tc>
                <a:tc>
                  <a:txBody>
                    <a:bodyPr/>
                    <a:lstStyle/>
                    <a:p>
                      <a:r>
                        <a:rPr lang="en-US" sz="1200" dirty="0"/>
                        <a:t>8192</a:t>
                      </a:r>
                    </a:p>
                  </a:txBody>
                  <a:tcPr/>
                </a:tc>
                <a:extLst>
                  <a:ext uri="{0D108BD9-81ED-4DB2-BD59-A6C34878D82A}">
                    <a16:rowId xmlns:a16="http://schemas.microsoft.com/office/drawing/2014/main" val="1403963724"/>
                  </a:ext>
                </a:extLst>
              </a:tr>
            </a:tbl>
          </a:graphicData>
        </a:graphic>
      </p:graphicFrame>
      <p:graphicFrame>
        <p:nvGraphicFramePr>
          <p:cNvPr id="5" name="Table 4"/>
          <p:cNvGraphicFramePr>
            <a:graphicFrameLocks noGrp="1"/>
          </p:cNvGraphicFramePr>
          <p:nvPr>
            <p:extLst/>
          </p:nvPr>
        </p:nvGraphicFramePr>
        <p:xfrm>
          <a:off x="4350491" y="964019"/>
          <a:ext cx="4538332" cy="2645125"/>
        </p:xfrm>
        <a:graphic>
          <a:graphicData uri="http://schemas.openxmlformats.org/drawingml/2006/table">
            <a:tbl>
              <a:tblPr firstRow="1" bandRow="1">
                <a:tableStyleId>{21E4AEA4-8DFA-4A89-87EB-49C32662AFE0}</a:tableStyleId>
              </a:tblPr>
              <a:tblGrid>
                <a:gridCol w="1433624">
                  <a:extLst>
                    <a:ext uri="{9D8B030D-6E8A-4147-A177-3AD203B41FA5}">
                      <a16:colId xmlns:a16="http://schemas.microsoft.com/office/drawing/2014/main" val="279481369"/>
                    </a:ext>
                  </a:extLst>
                </a:gridCol>
                <a:gridCol w="928576">
                  <a:extLst>
                    <a:ext uri="{9D8B030D-6E8A-4147-A177-3AD203B41FA5}">
                      <a16:colId xmlns:a16="http://schemas.microsoft.com/office/drawing/2014/main" val="3141538752"/>
                    </a:ext>
                  </a:extLst>
                </a:gridCol>
                <a:gridCol w="786810">
                  <a:extLst>
                    <a:ext uri="{9D8B030D-6E8A-4147-A177-3AD203B41FA5}">
                      <a16:colId xmlns:a16="http://schemas.microsoft.com/office/drawing/2014/main" val="3852124701"/>
                    </a:ext>
                  </a:extLst>
                </a:gridCol>
                <a:gridCol w="1389322">
                  <a:extLst>
                    <a:ext uri="{9D8B030D-6E8A-4147-A177-3AD203B41FA5}">
                      <a16:colId xmlns:a16="http://schemas.microsoft.com/office/drawing/2014/main" val="1202592901"/>
                    </a:ext>
                  </a:extLst>
                </a:gridCol>
              </a:tblGrid>
              <a:tr h="286787">
                <a:tc>
                  <a:txBody>
                    <a:bodyPr/>
                    <a:lstStyle/>
                    <a:p>
                      <a:pPr algn="l" fontAlgn="t"/>
                      <a:r>
                        <a:rPr lang="en-US" sz="1400" b="1" u="none" strike="noStrike" dirty="0">
                          <a:effectLst/>
                        </a:rPr>
                        <a:t>Function unit</a:t>
                      </a:r>
                      <a:endParaRPr lang="en-US" sz="14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400" b="1" u="none" strike="noStrike" dirty="0">
                          <a:effectLst/>
                        </a:rPr>
                        <a:t>Transistor count</a:t>
                      </a:r>
                      <a:endParaRPr lang="en-US" sz="14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400" b="1" u="none" strike="noStrike" dirty="0">
                          <a:effectLst/>
                        </a:rPr>
                        <a:t>Unit count</a:t>
                      </a:r>
                      <a:endParaRPr lang="en-US" sz="1400" b="1" i="0" u="none" strike="noStrike" dirty="0">
                        <a:solidFill>
                          <a:srgbClr val="000000"/>
                        </a:solidFill>
                        <a:effectLst/>
                        <a:latin typeface="Calibri" panose="020F0502020204030204" pitchFamily="34" charset="0"/>
                      </a:endParaRPr>
                    </a:p>
                  </a:txBody>
                  <a:tcPr marL="6350" marR="6350" marT="6350" marB="0"/>
                </a:tc>
                <a:tc>
                  <a:txBody>
                    <a:bodyPr/>
                    <a:lstStyle/>
                    <a:p>
                      <a:pPr algn="l" fontAlgn="t"/>
                      <a:r>
                        <a:rPr lang="en-US" sz="1400" b="1" u="none" strike="noStrike" dirty="0">
                          <a:effectLst/>
                        </a:rPr>
                        <a:t>Total transistor count</a:t>
                      </a:r>
                      <a:endParaRPr lang="en-US" sz="1400" b="1" i="0" u="none" strike="noStrike" dirty="0">
                        <a:solidFill>
                          <a:srgbClr val="000000"/>
                        </a:solidFill>
                        <a:effectLst/>
                        <a:latin typeface="Calibri" panose="020F0502020204030204" pitchFamily="34" charset="0"/>
                      </a:endParaRPr>
                    </a:p>
                  </a:txBody>
                  <a:tcPr marL="6350" marR="6350" marT="6350" marB="0"/>
                </a:tc>
                <a:extLst>
                  <a:ext uri="{0D108BD9-81ED-4DB2-BD59-A6C34878D82A}">
                    <a16:rowId xmlns:a16="http://schemas.microsoft.com/office/drawing/2014/main" val="2361657000"/>
                  </a:ext>
                </a:extLst>
              </a:tr>
              <a:tr h="216605">
                <a:tc>
                  <a:txBody>
                    <a:bodyPr/>
                    <a:lstStyle/>
                    <a:p>
                      <a:pPr algn="l" fontAlgn="b"/>
                      <a:r>
                        <a:rPr lang="en-US" sz="1200" u="none" strike="noStrike" dirty="0">
                          <a:effectLst/>
                        </a:rPr>
                        <a:t>32-bit multiplier</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21000</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21000</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26863190"/>
                  </a:ext>
                </a:extLst>
              </a:tr>
              <a:tr h="216605">
                <a:tc>
                  <a:txBody>
                    <a:bodyPr/>
                    <a:lstStyle/>
                    <a:p>
                      <a:pPr algn="l" fontAlgn="b"/>
                      <a:r>
                        <a:rPr lang="en-US" sz="1200" u="none" strike="noStrike" dirty="0">
                          <a:effectLst/>
                        </a:rPr>
                        <a:t>16-bit multiplier</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9000</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27000</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437755"/>
                  </a:ext>
                </a:extLst>
              </a:tr>
              <a:tr h="216605">
                <a:tc>
                  <a:txBody>
                    <a:bodyPr/>
                    <a:lstStyle/>
                    <a:p>
                      <a:pPr algn="l" fontAlgn="b"/>
                      <a:r>
                        <a:rPr lang="en-US" sz="1200" u="none" strike="noStrike" dirty="0">
                          <a:effectLst/>
                        </a:rPr>
                        <a:t>8-bit multiplier</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3000</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4</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12000</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02350815"/>
                  </a:ext>
                </a:extLst>
              </a:tr>
              <a:tr h="246418">
                <a:tc>
                  <a:txBody>
                    <a:bodyPr/>
                    <a:lstStyle/>
                    <a:p>
                      <a:pPr algn="l" fontAlgn="b"/>
                      <a:r>
                        <a:rPr lang="en-US" sz="1200" u="none" strike="noStrike">
                          <a:effectLst/>
                        </a:rPr>
                        <a:t>64-bit adder/subtractor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3072</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3072</a:t>
                      </a:r>
                      <a:endParaRPr lang="en-US" sz="12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76128118"/>
                  </a:ext>
                </a:extLst>
              </a:tr>
              <a:tr h="216605">
                <a:tc>
                  <a:txBody>
                    <a:bodyPr/>
                    <a:lstStyle/>
                    <a:p>
                      <a:pPr algn="l" fontAlgn="b"/>
                      <a:r>
                        <a:rPr lang="en-US" sz="1200" u="none" strike="noStrike" dirty="0">
                          <a:effectLst/>
                        </a:rPr>
                        <a:t>64-bit adder</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896</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1792</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84715316"/>
                  </a:ext>
                </a:extLst>
              </a:tr>
              <a:tr h="216605">
                <a:tc>
                  <a:txBody>
                    <a:bodyPr/>
                    <a:lstStyle/>
                    <a:p>
                      <a:pPr algn="l" fontAlgn="b"/>
                      <a:r>
                        <a:rPr lang="en-US" sz="1200" u="none" strike="noStrike">
                          <a:effectLst/>
                        </a:rPr>
                        <a:t>64-bit NOT</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128</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384</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71114404"/>
                  </a:ext>
                </a:extLst>
              </a:tr>
              <a:tr h="125312">
                <a:tc>
                  <a:txBody>
                    <a:bodyPr/>
                    <a:lstStyle/>
                    <a:p>
                      <a:pPr algn="l" fontAlgn="b"/>
                      <a:r>
                        <a:rPr lang="en-US" sz="1200" u="none" strike="noStrike">
                          <a:effectLst/>
                        </a:rPr>
                        <a:t>64-bit AND</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384</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1152</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36847396"/>
                  </a:ext>
                </a:extLst>
              </a:tr>
              <a:tr h="141436">
                <a:tc>
                  <a:txBody>
                    <a:bodyPr/>
                    <a:lstStyle/>
                    <a:p>
                      <a:pPr algn="l" fontAlgn="b"/>
                      <a:r>
                        <a:rPr lang="en-US" sz="1200" u="none" strike="noStrike">
                          <a:effectLst/>
                        </a:rPr>
                        <a:t>64-bit OR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384</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1152</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60705942"/>
                  </a:ext>
                </a:extLst>
              </a:tr>
              <a:tr h="125312">
                <a:tc>
                  <a:txBody>
                    <a:bodyPr/>
                    <a:lstStyle/>
                    <a:p>
                      <a:pPr algn="l" fontAlgn="b"/>
                      <a:r>
                        <a:rPr lang="en-US" sz="1200" u="none" strike="noStrike">
                          <a:effectLst/>
                        </a:rPr>
                        <a:t>64-bit XOR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384</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3</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1152</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32417926"/>
                  </a:ext>
                </a:extLst>
              </a:tr>
              <a:tr h="125312">
                <a:tc>
                  <a:txBody>
                    <a:bodyPr/>
                    <a:lstStyle/>
                    <a:p>
                      <a:pPr algn="l" fontAlgn="b"/>
                      <a:r>
                        <a:rPr lang="en-US" sz="1200" u="none" strike="noStrike">
                          <a:effectLst/>
                        </a:rPr>
                        <a:t>64-bit barrel shifter</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2304</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a:effectLst/>
                        </a:rPr>
                        <a:t>2</a:t>
                      </a:r>
                      <a:endParaRPr lang="en-US" sz="12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r>
                        <a:rPr lang="en-US" sz="1200" u="none" strike="noStrike" dirty="0">
                          <a:effectLst/>
                        </a:rPr>
                        <a:t>4608</a:t>
                      </a:r>
                      <a:endParaRPr lang="en-US" sz="12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76159104"/>
                  </a:ext>
                </a:extLst>
              </a:tr>
            </a:tbl>
          </a:graphicData>
        </a:graphic>
      </p:graphicFrame>
    </p:spTree>
    <p:extLst>
      <p:ext uri="{BB962C8B-B14F-4D97-AF65-F5344CB8AC3E}">
        <p14:creationId xmlns:p14="http://schemas.microsoft.com/office/powerpoint/2010/main" val="2519974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Capacities and Capabilities</a:t>
            </a:r>
          </a:p>
        </p:txBody>
      </p:sp>
      <p:sp>
        <p:nvSpPr>
          <p:cNvPr id="4" name="Slide Number Placeholder 3"/>
          <p:cNvSpPr>
            <a:spLocks noGrp="1"/>
          </p:cNvSpPr>
          <p:nvPr>
            <p:ph type="sldNum" sz="quarter" idx="4"/>
          </p:nvPr>
        </p:nvSpPr>
        <p:spPr/>
        <p:txBody>
          <a:bodyPr/>
          <a:lstStyle/>
          <a:p>
            <a:fld id="{0828DBCD-A15A-2E48-B727-4C14F8028A3B}" type="slidenum">
              <a:rPr lang="en-US" smtClean="0"/>
              <a:t>24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027325967"/>
              </p:ext>
            </p:extLst>
          </p:nvPr>
        </p:nvGraphicFramePr>
        <p:xfrm>
          <a:off x="785007" y="3422368"/>
          <a:ext cx="7660253" cy="2780063"/>
        </p:xfrm>
        <a:graphic>
          <a:graphicData uri="http://schemas.openxmlformats.org/drawingml/2006/table">
            <a:tbl>
              <a:tblPr firstRow="1" bandRow="1">
                <a:tableStyleId>{7DF18680-E054-41AD-8BC1-D1AEF772440D}</a:tableStyleId>
              </a:tblPr>
              <a:tblGrid>
                <a:gridCol w="983408">
                  <a:extLst>
                    <a:ext uri="{9D8B030D-6E8A-4147-A177-3AD203B41FA5}">
                      <a16:colId xmlns:a16="http://schemas.microsoft.com/office/drawing/2014/main" val="20000"/>
                    </a:ext>
                  </a:extLst>
                </a:gridCol>
                <a:gridCol w="1026543">
                  <a:extLst>
                    <a:ext uri="{9D8B030D-6E8A-4147-A177-3AD203B41FA5}">
                      <a16:colId xmlns:a16="http://schemas.microsoft.com/office/drawing/2014/main" val="20001"/>
                    </a:ext>
                  </a:extLst>
                </a:gridCol>
                <a:gridCol w="1147314">
                  <a:extLst>
                    <a:ext uri="{9D8B030D-6E8A-4147-A177-3AD203B41FA5}">
                      <a16:colId xmlns:a16="http://schemas.microsoft.com/office/drawing/2014/main" val="20002"/>
                    </a:ext>
                  </a:extLst>
                </a:gridCol>
                <a:gridCol w="1069675">
                  <a:extLst>
                    <a:ext uri="{9D8B030D-6E8A-4147-A177-3AD203B41FA5}">
                      <a16:colId xmlns:a16="http://schemas.microsoft.com/office/drawing/2014/main" val="20003"/>
                    </a:ext>
                  </a:extLst>
                </a:gridCol>
                <a:gridCol w="948906">
                  <a:extLst>
                    <a:ext uri="{9D8B030D-6E8A-4147-A177-3AD203B41FA5}">
                      <a16:colId xmlns:a16="http://schemas.microsoft.com/office/drawing/2014/main" val="20004"/>
                    </a:ext>
                  </a:extLst>
                </a:gridCol>
                <a:gridCol w="1173192">
                  <a:extLst>
                    <a:ext uri="{9D8B030D-6E8A-4147-A177-3AD203B41FA5}">
                      <a16:colId xmlns:a16="http://schemas.microsoft.com/office/drawing/2014/main" val="20005"/>
                    </a:ext>
                  </a:extLst>
                </a:gridCol>
                <a:gridCol w="1311215">
                  <a:extLst>
                    <a:ext uri="{9D8B030D-6E8A-4147-A177-3AD203B41FA5}">
                      <a16:colId xmlns:a16="http://schemas.microsoft.com/office/drawing/2014/main" val="20006"/>
                    </a:ext>
                  </a:extLst>
                </a:gridCol>
              </a:tblGrid>
              <a:tr h="918952">
                <a:tc>
                  <a:txBody>
                    <a:bodyPr/>
                    <a:lstStyle/>
                    <a:p>
                      <a:r>
                        <a:rPr lang="en-US" sz="1400" b="1" dirty="0"/>
                        <a:t>Level</a:t>
                      </a:r>
                    </a:p>
                  </a:txBody>
                  <a:tcPr/>
                </a:tc>
                <a:tc>
                  <a:txBody>
                    <a:bodyPr/>
                    <a:lstStyle/>
                    <a:p>
                      <a:r>
                        <a:rPr lang="en-US" sz="1400" b="1" dirty="0"/>
                        <a:t>Peak OPS</a:t>
                      </a:r>
                    </a:p>
                  </a:txBody>
                  <a:tcPr/>
                </a:tc>
                <a:tc>
                  <a:txBody>
                    <a:bodyPr/>
                    <a:lstStyle/>
                    <a:p>
                      <a:r>
                        <a:rPr lang="en-US" sz="1400" b="1" dirty="0"/>
                        <a:t>Peak Flops</a:t>
                      </a:r>
                    </a:p>
                  </a:txBody>
                  <a:tcPr/>
                </a:tc>
                <a:tc>
                  <a:txBody>
                    <a:bodyPr/>
                    <a:lstStyle/>
                    <a:p>
                      <a:r>
                        <a:rPr lang="en-US" sz="1400" b="1" dirty="0"/>
                        <a:t>Active memory [bytes]</a:t>
                      </a:r>
                    </a:p>
                  </a:txBody>
                  <a:tcPr/>
                </a:tc>
                <a:tc>
                  <a:txBody>
                    <a:bodyPr/>
                    <a:lstStyle/>
                    <a:p>
                      <a:r>
                        <a:rPr lang="en-US" sz="1400" b="1" dirty="0"/>
                        <a:t>DRAM [bytes]</a:t>
                      </a:r>
                    </a:p>
                  </a:txBody>
                  <a:tcPr/>
                </a:tc>
                <a:tc>
                  <a:txBody>
                    <a:bodyPr/>
                    <a:lstStyle/>
                    <a:p>
                      <a:r>
                        <a:rPr lang="en-US" sz="1400" b="1" dirty="0"/>
                        <a:t>Peak memory bandwidth [bytes/s] </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t>Peak NN Bandwidth [bytes/s]</a:t>
                      </a:r>
                    </a:p>
                  </a:txBody>
                  <a:tcPr/>
                </a:tc>
                <a:extLst>
                  <a:ext uri="{0D108BD9-81ED-4DB2-BD59-A6C34878D82A}">
                    <a16:rowId xmlns:a16="http://schemas.microsoft.com/office/drawing/2014/main" val="10000"/>
                  </a:ext>
                </a:extLst>
              </a:tr>
              <a:tr h="262169">
                <a:tc>
                  <a:txBody>
                    <a:bodyPr/>
                    <a:lstStyle/>
                    <a:p>
                      <a:r>
                        <a:rPr lang="en-US" sz="1400" dirty="0"/>
                        <a:t>C-Cell</a:t>
                      </a:r>
                    </a:p>
                  </a:txBody>
                  <a:tcPr marT="0" marB="0"/>
                </a:tc>
                <a:tc>
                  <a:txBody>
                    <a:bodyPr/>
                    <a:lstStyle/>
                    <a:p>
                      <a:pPr algn="r"/>
                      <a:r>
                        <a:rPr lang="en-US" sz="1400" dirty="0"/>
                        <a:t>128M</a:t>
                      </a:r>
                    </a:p>
                  </a:txBody>
                  <a:tcPr marT="0" marB="0"/>
                </a:tc>
                <a:tc>
                  <a:txBody>
                    <a:bodyPr/>
                    <a:lstStyle/>
                    <a:p>
                      <a:pPr algn="r"/>
                      <a:r>
                        <a:rPr lang="en-US" sz="1400" dirty="0"/>
                        <a:t>16M</a:t>
                      </a:r>
                    </a:p>
                  </a:txBody>
                  <a:tcPr marT="0" marB="0"/>
                </a:tc>
                <a:tc>
                  <a:txBody>
                    <a:bodyPr/>
                    <a:lstStyle/>
                    <a:p>
                      <a:pPr algn="r"/>
                      <a:r>
                        <a:rPr lang="en-US" sz="1400" dirty="0"/>
                        <a:t>1K</a:t>
                      </a:r>
                    </a:p>
                  </a:txBody>
                  <a:tcPr marT="0" marB="0"/>
                </a:tc>
                <a:tc>
                  <a:txBody>
                    <a:bodyPr/>
                    <a:lstStyle/>
                    <a:p>
                      <a:pPr algn="r"/>
                      <a:r>
                        <a:rPr lang="en-US" sz="1400" dirty="0"/>
                        <a:t>-</a:t>
                      </a:r>
                    </a:p>
                  </a:txBody>
                  <a:tcPr marT="0" marB="0"/>
                </a:tc>
                <a:tc>
                  <a:txBody>
                    <a:bodyPr/>
                    <a:lstStyle/>
                    <a:p>
                      <a:pPr algn="r"/>
                      <a:r>
                        <a:rPr lang="en-US" sz="1400" dirty="0"/>
                        <a:t>3.07G</a:t>
                      </a:r>
                    </a:p>
                  </a:txBody>
                  <a:tcPr marT="0" marB="0"/>
                </a:tc>
                <a:tc>
                  <a:txBody>
                    <a:bodyPr/>
                    <a:lstStyle/>
                    <a:p>
                      <a:pPr algn="r"/>
                      <a:r>
                        <a:rPr lang="en-US" sz="1400" dirty="0"/>
                        <a:t>4.1G</a:t>
                      </a:r>
                    </a:p>
                  </a:txBody>
                  <a:tcPr marT="0" marB="0"/>
                </a:tc>
                <a:extLst>
                  <a:ext uri="{0D108BD9-81ED-4DB2-BD59-A6C34878D82A}">
                    <a16:rowId xmlns:a16="http://schemas.microsoft.com/office/drawing/2014/main" val="10001"/>
                  </a:ext>
                </a:extLst>
              </a:tr>
              <a:tr h="262169">
                <a:tc>
                  <a:txBody>
                    <a:bodyPr/>
                    <a:lstStyle/>
                    <a:p>
                      <a:r>
                        <a:rPr lang="en-US" sz="1400" dirty="0"/>
                        <a:t>Chip</a:t>
                      </a:r>
                    </a:p>
                  </a:txBody>
                  <a:tcPr marT="0" marB="0"/>
                </a:tc>
                <a:tc>
                  <a:txBody>
                    <a:bodyPr/>
                    <a:lstStyle/>
                    <a:p>
                      <a:pPr algn="r"/>
                      <a:r>
                        <a:rPr lang="en-US" sz="1400" dirty="0"/>
                        <a:t>1.4T</a:t>
                      </a:r>
                    </a:p>
                  </a:txBody>
                  <a:tcPr marT="0" marB="0"/>
                </a:tc>
                <a:tc>
                  <a:txBody>
                    <a:bodyPr/>
                    <a:lstStyle/>
                    <a:p>
                      <a:pPr algn="r"/>
                      <a:r>
                        <a:rPr lang="en-US" sz="1400" dirty="0"/>
                        <a:t>175G</a:t>
                      </a:r>
                    </a:p>
                  </a:txBody>
                  <a:tcPr marT="0" marB="0"/>
                </a:tc>
                <a:tc>
                  <a:txBody>
                    <a:bodyPr/>
                    <a:lstStyle/>
                    <a:p>
                      <a:pPr algn="r"/>
                      <a:r>
                        <a:rPr lang="en-US" sz="1400" dirty="0"/>
                        <a:t>11.2M</a:t>
                      </a:r>
                    </a:p>
                  </a:txBody>
                  <a:tcPr marT="0" marB="0"/>
                </a:tc>
                <a:tc>
                  <a:txBody>
                    <a:bodyPr/>
                    <a:lstStyle/>
                    <a:p>
                      <a:pPr algn="r"/>
                      <a:r>
                        <a:rPr lang="en-US" sz="1400" dirty="0"/>
                        <a:t>-</a:t>
                      </a:r>
                    </a:p>
                  </a:txBody>
                  <a:tcPr marT="0" marB="0"/>
                </a:tc>
                <a:tc>
                  <a:txBody>
                    <a:bodyPr/>
                    <a:lstStyle/>
                    <a:p>
                      <a:pPr algn="r"/>
                      <a:r>
                        <a:rPr lang="en-US" sz="1400" dirty="0"/>
                        <a:t>33.6T</a:t>
                      </a:r>
                    </a:p>
                  </a:txBody>
                  <a:tcPr marT="0" marB="0"/>
                </a:tc>
                <a:tc>
                  <a:txBody>
                    <a:bodyPr/>
                    <a:lstStyle/>
                    <a:p>
                      <a:pPr algn="r"/>
                      <a:r>
                        <a:rPr lang="en-US" sz="1400" dirty="0"/>
                        <a:t>44.9T</a:t>
                      </a:r>
                    </a:p>
                  </a:txBody>
                  <a:tcPr marT="0" marB="0"/>
                </a:tc>
                <a:extLst>
                  <a:ext uri="{0D108BD9-81ED-4DB2-BD59-A6C34878D82A}">
                    <a16:rowId xmlns:a16="http://schemas.microsoft.com/office/drawing/2014/main" val="10002"/>
                  </a:ext>
                </a:extLst>
              </a:tr>
              <a:tr h="262169">
                <a:tc>
                  <a:txBody>
                    <a:bodyPr/>
                    <a:lstStyle/>
                    <a:p>
                      <a:r>
                        <a:rPr lang="en-US" sz="1400" dirty="0"/>
                        <a:t>Socket</a:t>
                      </a:r>
                    </a:p>
                  </a:txBody>
                  <a:tcPr marT="0" marB="0"/>
                </a:tc>
                <a:tc>
                  <a:txBody>
                    <a:bodyPr/>
                    <a:lstStyle/>
                    <a:p>
                      <a:pPr algn="r"/>
                      <a:r>
                        <a:rPr lang="en-US" sz="1400" dirty="0"/>
                        <a:t>5.61T</a:t>
                      </a:r>
                    </a:p>
                  </a:txBody>
                  <a:tcPr marT="0" marB="0"/>
                </a:tc>
                <a:tc>
                  <a:txBody>
                    <a:bodyPr/>
                    <a:lstStyle/>
                    <a:p>
                      <a:pPr algn="r"/>
                      <a:r>
                        <a:rPr lang="en-US" sz="1400" dirty="0"/>
                        <a:t>701G</a:t>
                      </a:r>
                    </a:p>
                  </a:txBody>
                  <a:tcPr marT="0" marB="0"/>
                </a:tc>
                <a:tc>
                  <a:txBody>
                    <a:bodyPr/>
                    <a:lstStyle/>
                    <a:p>
                      <a:pPr algn="r"/>
                      <a:r>
                        <a:rPr lang="en-US" sz="1400" dirty="0"/>
                        <a:t>44.9M</a:t>
                      </a:r>
                    </a:p>
                  </a:txBody>
                  <a:tcPr marT="0" marB="0"/>
                </a:tc>
                <a:tc>
                  <a:txBody>
                    <a:bodyPr/>
                    <a:lstStyle/>
                    <a:p>
                      <a:pPr algn="r"/>
                      <a:r>
                        <a:rPr lang="en-US" sz="1400" dirty="0"/>
                        <a:t>1.07G</a:t>
                      </a:r>
                    </a:p>
                  </a:txBody>
                  <a:tcPr marT="0" marB="0"/>
                </a:tc>
                <a:tc>
                  <a:txBody>
                    <a:bodyPr/>
                    <a:lstStyle/>
                    <a:p>
                      <a:pPr algn="r"/>
                      <a:r>
                        <a:rPr lang="en-US" sz="1400" dirty="0"/>
                        <a:t>135T</a:t>
                      </a:r>
                    </a:p>
                  </a:txBody>
                  <a:tcPr marT="0" marB="0"/>
                </a:tc>
                <a:tc>
                  <a:txBody>
                    <a:bodyPr/>
                    <a:lstStyle/>
                    <a:p>
                      <a:pPr algn="r"/>
                      <a:r>
                        <a:rPr lang="en-US" sz="1400" dirty="0"/>
                        <a:t>179T</a:t>
                      </a:r>
                    </a:p>
                  </a:txBody>
                  <a:tcPr marT="0" marB="0"/>
                </a:tc>
                <a:extLst>
                  <a:ext uri="{0D108BD9-81ED-4DB2-BD59-A6C34878D82A}">
                    <a16:rowId xmlns:a16="http://schemas.microsoft.com/office/drawing/2014/main" val="10003"/>
                  </a:ext>
                </a:extLst>
              </a:tr>
              <a:tr h="262169">
                <a:tc>
                  <a:txBody>
                    <a:bodyPr/>
                    <a:lstStyle/>
                    <a:p>
                      <a:r>
                        <a:rPr lang="en-US" sz="1400" dirty="0"/>
                        <a:t>Board</a:t>
                      </a:r>
                    </a:p>
                  </a:txBody>
                  <a:tcPr marT="0" marB="0"/>
                </a:tc>
                <a:tc>
                  <a:txBody>
                    <a:bodyPr/>
                    <a:lstStyle/>
                    <a:p>
                      <a:pPr algn="r"/>
                      <a:r>
                        <a:rPr lang="en-US" sz="1400" dirty="0"/>
                        <a:t>2.09P</a:t>
                      </a:r>
                    </a:p>
                  </a:txBody>
                  <a:tcPr marT="0" marB="0"/>
                </a:tc>
                <a:tc>
                  <a:txBody>
                    <a:bodyPr/>
                    <a:lstStyle/>
                    <a:p>
                      <a:pPr algn="r"/>
                      <a:r>
                        <a:rPr lang="en-US" sz="1400" dirty="0"/>
                        <a:t>261T</a:t>
                      </a:r>
                    </a:p>
                  </a:txBody>
                  <a:tcPr marT="0" marB="0"/>
                </a:tc>
                <a:tc>
                  <a:txBody>
                    <a:bodyPr/>
                    <a:lstStyle/>
                    <a:p>
                      <a:pPr algn="r"/>
                      <a:r>
                        <a:rPr lang="en-US" sz="1400" dirty="0"/>
                        <a:t>16.7G</a:t>
                      </a:r>
                    </a:p>
                  </a:txBody>
                  <a:tcPr marT="0" marB="0"/>
                </a:tc>
                <a:tc>
                  <a:txBody>
                    <a:bodyPr/>
                    <a:lstStyle/>
                    <a:p>
                      <a:pPr algn="r"/>
                      <a:r>
                        <a:rPr lang="en-US" sz="1400" dirty="0"/>
                        <a:t>399G</a:t>
                      </a:r>
                    </a:p>
                  </a:txBody>
                  <a:tcPr marT="0" marB="0"/>
                </a:tc>
                <a:tc>
                  <a:txBody>
                    <a:bodyPr/>
                    <a:lstStyle/>
                    <a:p>
                      <a:pPr algn="r"/>
                      <a:r>
                        <a:rPr lang="en-US" sz="1400" dirty="0"/>
                        <a:t>50.1P</a:t>
                      </a:r>
                    </a:p>
                  </a:txBody>
                  <a:tcPr marT="0" marB="0"/>
                </a:tc>
                <a:tc>
                  <a:txBody>
                    <a:bodyPr/>
                    <a:lstStyle/>
                    <a:p>
                      <a:pPr algn="r"/>
                      <a:r>
                        <a:rPr lang="en-US" sz="1400" dirty="0"/>
                        <a:t>66.8P</a:t>
                      </a:r>
                    </a:p>
                  </a:txBody>
                  <a:tcPr marT="0" marB="0"/>
                </a:tc>
                <a:extLst>
                  <a:ext uri="{0D108BD9-81ED-4DB2-BD59-A6C34878D82A}">
                    <a16:rowId xmlns:a16="http://schemas.microsoft.com/office/drawing/2014/main" val="10004"/>
                  </a:ext>
                </a:extLst>
              </a:tr>
              <a:tr h="262169">
                <a:tc>
                  <a:txBody>
                    <a:bodyPr/>
                    <a:lstStyle/>
                    <a:p>
                      <a:r>
                        <a:rPr lang="en-US" sz="1400" dirty="0"/>
                        <a:t>Module</a:t>
                      </a:r>
                    </a:p>
                  </a:txBody>
                  <a:tcPr marT="0" marB="0"/>
                </a:tc>
                <a:tc>
                  <a:txBody>
                    <a:bodyPr/>
                    <a:lstStyle/>
                    <a:p>
                      <a:pPr algn="r"/>
                      <a:r>
                        <a:rPr lang="en-US" sz="1400" dirty="0"/>
                        <a:t>8.35P</a:t>
                      </a:r>
                    </a:p>
                  </a:txBody>
                  <a:tcPr marT="0" marB="0"/>
                </a:tc>
                <a:tc>
                  <a:txBody>
                    <a:bodyPr/>
                    <a:lstStyle/>
                    <a:p>
                      <a:pPr algn="r"/>
                      <a:r>
                        <a:rPr lang="en-US" sz="1400" dirty="0"/>
                        <a:t>1.04P</a:t>
                      </a:r>
                    </a:p>
                  </a:txBody>
                  <a:tcPr marT="0" marB="0"/>
                </a:tc>
                <a:tc>
                  <a:txBody>
                    <a:bodyPr/>
                    <a:lstStyle/>
                    <a:p>
                      <a:pPr algn="r"/>
                      <a:r>
                        <a:rPr lang="en-US" sz="1400" dirty="0"/>
                        <a:t>66.8G</a:t>
                      </a:r>
                    </a:p>
                  </a:txBody>
                  <a:tcPr marT="0" marB="0"/>
                </a:tc>
                <a:tc>
                  <a:txBody>
                    <a:bodyPr/>
                    <a:lstStyle/>
                    <a:p>
                      <a:pPr algn="r"/>
                      <a:r>
                        <a:rPr lang="en-US" sz="1400" dirty="0"/>
                        <a:t>1.6T</a:t>
                      </a:r>
                    </a:p>
                  </a:txBody>
                  <a:tcPr marT="0" marB="0"/>
                </a:tc>
                <a:tc>
                  <a:txBody>
                    <a:bodyPr/>
                    <a:lstStyle/>
                    <a:p>
                      <a:pPr algn="r"/>
                      <a:r>
                        <a:rPr lang="en-US" sz="1400" dirty="0"/>
                        <a:t>200P</a:t>
                      </a:r>
                    </a:p>
                  </a:txBody>
                  <a:tcPr marT="0" marB="0"/>
                </a:tc>
                <a:tc>
                  <a:txBody>
                    <a:bodyPr/>
                    <a:lstStyle/>
                    <a:p>
                      <a:pPr algn="r"/>
                      <a:r>
                        <a:rPr lang="en-US" sz="1400" dirty="0"/>
                        <a:t>267P</a:t>
                      </a:r>
                    </a:p>
                  </a:txBody>
                  <a:tcPr marT="0" marB="0"/>
                </a:tc>
                <a:extLst>
                  <a:ext uri="{0D108BD9-81ED-4DB2-BD59-A6C34878D82A}">
                    <a16:rowId xmlns:a16="http://schemas.microsoft.com/office/drawing/2014/main" val="10005"/>
                  </a:ext>
                </a:extLst>
              </a:tr>
              <a:tr h="262169">
                <a:tc>
                  <a:txBody>
                    <a:bodyPr/>
                    <a:lstStyle/>
                    <a:p>
                      <a:r>
                        <a:rPr lang="en-US" sz="1400" dirty="0"/>
                        <a:t>Rack</a:t>
                      </a:r>
                    </a:p>
                  </a:txBody>
                  <a:tcPr marT="0" marB="0"/>
                </a:tc>
                <a:tc>
                  <a:txBody>
                    <a:bodyPr/>
                    <a:lstStyle/>
                    <a:p>
                      <a:pPr algn="r"/>
                      <a:r>
                        <a:rPr lang="en-US" sz="1400" dirty="0"/>
                        <a:t>351P</a:t>
                      </a:r>
                    </a:p>
                  </a:txBody>
                  <a:tcPr marT="0" marB="0"/>
                </a:tc>
                <a:tc>
                  <a:txBody>
                    <a:bodyPr/>
                    <a:lstStyle/>
                    <a:p>
                      <a:pPr algn="r"/>
                      <a:r>
                        <a:rPr lang="en-US" sz="1400" dirty="0"/>
                        <a:t>43.8P</a:t>
                      </a:r>
                    </a:p>
                  </a:txBody>
                  <a:tcPr marT="0" marB="0"/>
                </a:tc>
                <a:tc>
                  <a:txBody>
                    <a:bodyPr/>
                    <a:lstStyle/>
                    <a:p>
                      <a:pPr algn="r"/>
                      <a:r>
                        <a:rPr lang="en-US" sz="1400" dirty="0"/>
                        <a:t>2.8T</a:t>
                      </a:r>
                    </a:p>
                  </a:txBody>
                  <a:tcPr marT="0" marB="0"/>
                </a:tc>
                <a:tc>
                  <a:txBody>
                    <a:bodyPr/>
                    <a:lstStyle/>
                    <a:p>
                      <a:pPr algn="r"/>
                      <a:r>
                        <a:rPr lang="en-US" sz="1400" dirty="0"/>
                        <a:t>67.1T</a:t>
                      </a:r>
                    </a:p>
                  </a:txBody>
                  <a:tcPr marT="0" marB="0"/>
                </a:tc>
                <a:tc>
                  <a:txBody>
                    <a:bodyPr/>
                    <a:lstStyle/>
                    <a:p>
                      <a:pPr algn="r"/>
                      <a:r>
                        <a:rPr lang="en-US" sz="1400" dirty="0"/>
                        <a:t>8.41E</a:t>
                      </a:r>
                    </a:p>
                  </a:txBody>
                  <a:tcPr marT="0" marB="0"/>
                </a:tc>
                <a:tc>
                  <a:txBody>
                    <a:bodyPr/>
                    <a:lstStyle/>
                    <a:p>
                      <a:pPr algn="r"/>
                      <a:r>
                        <a:rPr lang="en-US" sz="1400" dirty="0"/>
                        <a:t>11.2E</a:t>
                      </a:r>
                    </a:p>
                  </a:txBody>
                  <a:tcPr marT="0" marB="0"/>
                </a:tc>
                <a:extLst>
                  <a:ext uri="{0D108BD9-81ED-4DB2-BD59-A6C34878D82A}">
                    <a16:rowId xmlns:a16="http://schemas.microsoft.com/office/drawing/2014/main" val="10006"/>
                  </a:ext>
                </a:extLst>
              </a:tr>
              <a:tr h="262169">
                <a:tc>
                  <a:txBody>
                    <a:bodyPr/>
                    <a:lstStyle/>
                    <a:p>
                      <a:r>
                        <a:rPr lang="en-US" sz="1400" dirty="0"/>
                        <a:t>System</a:t>
                      </a:r>
                    </a:p>
                  </a:txBody>
                  <a:tcPr marT="0" marB="0"/>
                </a:tc>
                <a:tc>
                  <a:txBody>
                    <a:bodyPr/>
                    <a:lstStyle/>
                    <a:p>
                      <a:pPr algn="r"/>
                      <a:r>
                        <a:rPr lang="en-US" sz="1400" dirty="0"/>
                        <a:t>8.41E</a:t>
                      </a:r>
                    </a:p>
                  </a:txBody>
                  <a:tcPr marT="0" marB="0"/>
                </a:tc>
                <a:tc>
                  <a:txBody>
                    <a:bodyPr/>
                    <a:lstStyle/>
                    <a:p>
                      <a:pPr algn="r"/>
                      <a:r>
                        <a:rPr lang="en-US" sz="1400" dirty="0"/>
                        <a:t>1.05E</a:t>
                      </a:r>
                    </a:p>
                  </a:txBody>
                  <a:tcPr marT="0" marB="0"/>
                </a:tc>
                <a:tc>
                  <a:txBody>
                    <a:bodyPr/>
                    <a:lstStyle/>
                    <a:p>
                      <a:pPr algn="r"/>
                      <a:r>
                        <a:rPr lang="en-US" sz="1400" dirty="0"/>
                        <a:t>67.3T</a:t>
                      </a:r>
                    </a:p>
                  </a:txBody>
                  <a:tcPr marT="0" marB="0"/>
                </a:tc>
                <a:tc>
                  <a:txBody>
                    <a:bodyPr/>
                    <a:lstStyle/>
                    <a:p>
                      <a:pPr algn="r"/>
                      <a:r>
                        <a:rPr lang="en-US" sz="1400" dirty="0"/>
                        <a:t>1.61P</a:t>
                      </a:r>
                    </a:p>
                  </a:txBody>
                  <a:tcPr marT="0" marB="0"/>
                </a:tc>
                <a:tc>
                  <a:txBody>
                    <a:bodyPr/>
                    <a:lstStyle/>
                    <a:p>
                      <a:pPr algn="r"/>
                      <a:r>
                        <a:rPr lang="en-US" sz="1400" dirty="0"/>
                        <a:t>202E</a:t>
                      </a:r>
                    </a:p>
                  </a:txBody>
                  <a:tcPr marT="0" marB="0"/>
                </a:tc>
                <a:tc>
                  <a:txBody>
                    <a:bodyPr/>
                    <a:lstStyle/>
                    <a:p>
                      <a:pPr algn="r"/>
                      <a:r>
                        <a:rPr lang="en-US" sz="1400" dirty="0"/>
                        <a:t>269E</a:t>
                      </a:r>
                    </a:p>
                  </a:txBody>
                  <a:tcPr marT="0" marB="0"/>
                </a:tc>
                <a:extLst>
                  <a:ext uri="{0D108BD9-81ED-4DB2-BD59-A6C34878D82A}">
                    <a16:rowId xmlns:a16="http://schemas.microsoft.com/office/drawing/2014/main" val="10007"/>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454945911"/>
              </p:ext>
            </p:extLst>
          </p:nvPr>
        </p:nvGraphicFramePr>
        <p:xfrm>
          <a:off x="1463615" y="938389"/>
          <a:ext cx="6096000" cy="2327017"/>
        </p:xfrm>
        <a:graphic>
          <a:graphicData uri="http://schemas.openxmlformats.org/drawingml/2006/table">
            <a:tbl>
              <a:tblPr firstRow="1" bandRow="1">
                <a:tableStyleId>{284E427A-3D55-4303-BF80-6455036E1DE7}</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32431">
                <a:tc>
                  <a:txBody>
                    <a:bodyPr/>
                    <a:lstStyle/>
                    <a:p>
                      <a:r>
                        <a:rPr lang="en-US" sz="1400" dirty="0"/>
                        <a:t>Level</a:t>
                      </a:r>
                    </a:p>
                  </a:txBody>
                  <a:tcPr/>
                </a:tc>
                <a:tc>
                  <a:txBody>
                    <a:bodyPr/>
                    <a:lstStyle/>
                    <a:p>
                      <a:r>
                        <a:rPr lang="en-US" sz="1400" dirty="0"/>
                        <a:t>C-Cells</a:t>
                      </a:r>
                    </a:p>
                  </a:txBody>
                  <a:tcPr/>
                </a:tc>
                <a:tc>
                  <a:txBody>
                    <a:bodyPr/>
                    <a:lstStyle/>
                    <a:p>
                      <a:r>
                        <a:rPr lang="en-US" sz="1400" dirty="0"/>
                        <a:t>Chips</a:t>
                      </a:r>
                    </a:p>
                  </a:txBody>
                  <a:tcPr/>
                </a:tc>
                <a:tc>
                  <a:txBody>
                    <a:bodyPr/>
                    <a:lstStyle/>
                    <a:p>
                      <a:r>
                        <a:rPr lang="en-US" sz="1400" dirty="0"/>
                        <a:t>Sockets</a:t>
                      </a:r>
                    </a:p>
                  </a:txBody>
                  <a:tcPr/>
                </a:tc>
                <a:tc>
                  <a:txBody>
                    <a:bodyPr/>
                    <a:lstStyle/>
                    <a:p>
                      <a:r>
                        <a:rPr lang="en-US" sz="1400" dirty="0"/>
                        <a:t>Boards</a:t>
                      </a:r>
                    </a:p>
                  </a:txBody>
                  <a:tcPr/>
                </a:tc>
                <a:tc>
                  <a:txBody>
                    <a:bodyPr/>
                    <a:lstStyle/>
                    <a:p>
                      <a:r>
                        <a:rPr lang="en-US" sz="1400" dirty="0"/>
                        <a:t>Modules</a:t>
                      </a:r>
                    </a:p>
                  </a:txBody>
                  <a:tcPr/>
                </a:tc>
                <a:extLst>
                  <a:ext uri="{0D108BD9-81ED-4DB2-BD59-A6C34878D82A}">
                    <a16:rowId xmlns:a16="http://schemas.microsoft.com/office/drawing/2014/main" val="10000"/>
                  </a:ext>
                </a:extLst>
              </a:tr>
              <a:tr h="332431">
                <a:tc>
                  <a:txBody>
                    <a:bodyPr/>
                    <a:lstStyle/>
                    <a:p>
                      <a:r>
                        <a:rPr lang="en-US" sz="1400" dirty="0"/>
                        <a:t>Chip</a:t>
                      </a:r>
                    </a:p>
                  </a:txBody>
                  <a:tcPr marT="0" marB="0"/>
                </a:tc>
                <a:tc>
                  <a:txBody>
                    <a:bodyPr/>
                    <a:lstStyle/>
                    <a:p>
                      <a:pPr algn="r"/>
                      <a:r>
                        <a:rPr lang="en-US" sz="1400" dirty="0"/>
                        <a:t>11K</a:t>
                      </a:r>
                    </a:p>
                  </a:txBody>
                  <a:tcPr marT="0" marB="0"/>
                </a:tc>
                <a:tc>
                  <a:txBody>
                    <a:bodyPr/>
                    <a:lstStyle/>
                    <a:p>
                      <a:pPr algn="r"/>
                      <a:r>
                        <a:rPr lang="en-US" sz="1400" dirty="0"/>
                        <a:t>1</a:t>
                      </a:r>
                    </a:p>
                  </a:txBody>
                  <a:tcPr marT="0" marB="0"/>
                </a:tc>
                <a:tc>
                  <a:txBody>
                    <a:bodyPr/>
                    <a:lstStyle/>
                    <a:p>
                      <a:pPr algn="r"/>
                      <a:r>
                        <a:rPr lang="en-US" sz="1400" dirty="0"/>
                        <a:t>-</a:t>
                      </a:r>
                    </a:p>
                  </a:txBody>
                  <a:tcPr marT="0" marB="0"/>
                </a:tc>
                <a:tc>
                  <a:txBody>
                    <a:bodyPr/>
                    <a:lstStyle/>
                    <a:p>
                      <a:pPr algn="r"/>
                      <a:r>
                        <a:rPr lang="en-US" sz="1400" dirty="0"/>
                        <a:t>-</a:t>
                      </a:r>
                    </a:p>
                  </a:txBody>
                  <a:tcPr marT="0" marB="0"/>
                </a:tc>
                <a:tc>
                  <a:txBody>
                    <a:bodyPr/>
                    <a:lstStyle/>
                    <a:p>
                      <a:pPr algn="r"/>
                      <a:r>
                        <a:rPr lang="en-US" sz="1400" dirty="0"/>
                        <a:t>-</a:t>
                      </a:r>
                    </a:p>
                  </a:txBody>
                  <a:tcPr marT="0" marB="0"/>
                </a:tc>
                <a:extLst>
                  <a:ext uri="{0D108BD9-81ED-4DB2-BD59-A6C34878D82A}">
                    <a16:rowId xmlns:a16="http://schemas.microsoft.com/office/drawing/2014/main" val="10001"/>
                  </a:ext>
                </a:extLst>
              </a:tr>
              <a:tr h="332431">
                <a:tc>
                  <a:txBody>
                    <a:bodyPr/>
                    <a:lstStyle/>
                    <a:p>
                      <a:r>
                        <a:rPr lang="en-US" sz="1400" dirty="0"/>
                        <a:t>Socket</a:t>
                      </a:r>
                    </a:p>
                  </a:txBody>
                  <a:tcPr marT="0" marB="0"/>
                </a:tc>
                <a:tc>
                  <a:txBody>
                    <a:bodyPr/>
                    <a:lstStyle/>
                    <a:p>
                      <a:pPr algn="r"/>
                      <a:r>
                        <a:rPr lang="en-US" sz="1400" dirty="0"/>
                        <a:t>43.8K</a:t>
                      </a:r>
                    </a:p>
                  </a:txBody>
                  <a:tcPr marT="0" marB="0"/>
                </a:tc>
                <a:tc>
                  <a:txBody>
                    <a:bodyPr/>
                    <a:lstStyle/>
                    <a:p>
                      <a:pPr algn="r"/>
                      <a:r>
                        <a:rPr lang="en-US" sz="1400" dirty="0"/>
                        <a:t>4</a:t>
                      </a:r>
                    </a:p>
                  </a:txBody>
                  <a:tcPr marT="0" marB="0"/>
                </a:tc>
                <a:tc>
                  <a:txBody>
                    <a:bodyPr/>
                    <a:lstStyle/>
                    <a:p>
                      <a:pPr algn="r"/>
                      <a:r>
                        <a:rPr lang="en-US" sz="1400" dirty="0"/>
                        <a:t>1</a:t>
                      </a:r>
                    </a:p>
                  </a:txBody>
                  <a:tcPr marT="0" marB="0"/>
                </a:tc>
                <a:tc>
                  <a:txBody>
                    <a:bodyPr/>
                    <a:lstStyle/>
                    <a:p>
                      <a:pPr algn="r"/>
                      <a:r>
                        <a:rPr lang="en-US" sz="1400" dirty="0"/>
                        <a:t>-</a:t>
                      </a:r>
                    </a:p>
                  </a:txBody>
                  <a:tcPr marT="0" marB="0"/>
                </a:tc>
                <a:tc>
                  <a:txBody>
                    <a:bodyPr/>
                    <a:lstStyle/>
                    <a:p>
                      <a:pPr algn="r"/>
                      <a:r>
                        <a:rPr lang="en-US" sz="1400" dirty="0"/>
                        <a:t>-</a:t>
                      </a:r>
                    </a:p>
                  </a:txBody>
                  <a:tcPr marT="0" marB="0"/>
                </a:tc>
                <a:extLst>
                  <a:ext uri="{0D108BD9-81ED-4DB2-BD59-A6C34878D82A}">
                    <a16:rowId xmlns:a16="http://schemas.microsoft.com/office/drawing/2014/main" val="10002"/>
                  </a:ext>
                </a:extLst>
              </a:tr>
              <a:tr h="332431">
                <a:tc>
                  <a:txBody>
                    <a:bodyPr/>
                    <a:lstStyle/>
                    <a:p>
                      <a:r>
                        <a:rPr lang="en-US" sz="1400" dirty="0"/>
                        <a:t>Board</a:t>
                      </a:r>
                    </a:p>
                  </a:txBody>
                  <a:tcPr marT="0" marB="0"/>
                </a:tc>
                <a:tc>
                  <a:txBody>
                    <a:bodyPr/>
                    <a:lstStyle/>
                    <a:p>
                      <a:pPr algn="r"/>
                      <a:r>
                        <a:rPr lang="en-US" sz="1400" dirty="0"/>
                        <a:t>16.3M</a:t>
                      </a:r>
                    </a:p>
                  </a:txBody>
                  <a:tcPr marT="0" marB="0"/>
                </a:tc>
                <a:tc>
                  <a:txBody>
                    <a:bodyPr/>
                    <a:lstStyle/>
                    <a:p>
                      <a:pPr algn="r"/>
                      <a:r>
                        <a:rPr lang="en-US" sz="1400" dirty="0"/>
                        <a:t>1,488</a:t>
                      </a:r>
                    </a:p>
                  </a:txBody>
                  <a:tcPr marT="0" marB="0"/>
                </a:tc>
                <a:tc>
                  <a:txBody>
                    <a:bodyPr/>
                    <a:lstStyle/>
                    <a:p>
                      <a:pPr algn="r"/>
                      <a:r>
                        <a:rPr lang="en-US" sz="1400" dirty="0"/>
                        <a:t>372</a:t>
                      </a:r>
                    </a:p>
                  </a:txBody>
                  <a:tcPr marT="0" marB="0"/>
                </a:tc>
                <a:tc>
                  <a:txBody>
                    <a:bodyPr/>
                    <a:lstStyle/>
                    <a:p>
                      <a:pPr algn="r"/>
                      <a:r>
                        <a:rPr lang="en-US" sz="1400" dirty="0"/>
                        <a:t>1</a:t>
                      </a:r>
                    </a:p>
                  </a:txBody>
                  <a:tcPr marT="0" marB="0"/>
                </a:tc>
                <a:tc>
                  <a:txBody>
                    <a:bodyPr/>
                    <a:lstStyle/>
                    <a:p>
                      <a:pPr algn="r"/>
                      <a:r>
                        <a:rPr lang="en-US" sz="1400" dirty="0"/>
                        <a:t>-</a:t>
                      </a:r>
                    </a:p>
                  </a:txBody>
                  <a:tcPr marT="0" marB="0"/>
                </a:tc>
                <a:extLst>
                  <a:ext uri="{0D108BD9-81ED-4DB2-BD59-A6C34878D82A}">
                    <a16:rowId xmlns:a16="http://schemas.microsoft.com/office/drawing/2014/main" val="10003"/>
                  </a:ext>
                </a:extLst>
              </a:tr>
              <a:tr h="332431">
                <a:tc>
                  <a:txBody>
                    <a:bodyPr/>
                    <a:lstStyle/>
                    <a:p>
                      <a:r>
                        <a:rPr lang="en-US" sz="1400" dirty="0"/>
                        <a:t>Module</a:t>
                      </a:r>
                    </a:p>
                  </a:txBody>
                  <a:tcPr marT="0" marB="0"/>
                </a:tc>
                <a:tc>
                  <a:txBody>
                    <a:bodyPr/>
                    <a:lstStyle/>
                    <a:p>
                      <a:pPr algn="r"/>
                      <a:r>
                        <a:rPr lang="en-US" sz="1400" dirty="0"/>
                        <a:t>65.2M</a:t>
                      </a:r>
                    </a:p>
                  </a:txBody>
                  <a:tcPr marT="0" marB="0"/>
                </a:tc>
                <a:tc>
                  <a:txBody>
                    <a:bodyPr/>
                    <a:lstStyle/>
                    <a:p>
                      <a:pPr algn="r"/>
                      <a:r>
                        <a:rPr lang="en-US" sz="1400" dirty="0"/>
                        <a:t>5,952</a:t>
                      </a:r>
                    </a:p>
                  </a:txBody>
                  <a:tcPr marT="0" marB="0"/>
                </a:tc>
                <a:tc>
                  <a:txBody>
                    <a:bodyPr/>
                    <a:lstStyle/>
                    <a:p>
                      <a:pPr algn="r"/>
                      <a:r>
                        <a:rPr lang="en-US" sz="1400" dirty="0"/>
                        <a:t>1,488</a:t>
                      </a:r>
                    </a:p>
                  </a:txBody>
                  <a:tcPr marT="0" marB="0"/>
                </a:tc>
                <a:tc>
                  <a:txBody>
                    <a:bodyPr/>
                    <a:lstStyle/>
                    <a:p>
                      <a:pPr algn="r"/>
                      <a:r>
                        <a:rPr lang="en-US" sz="1400" dirty="0"/>
                        <a:t>4</a:t>
                      </a:r>
                    </a:p>
                  </a:txBody>
                  <a:tcPr marT="0" marB="0"/>
                </a:tc>
                <a:tc>
                  <a:txBody>
                    <a:bodyPr/>
                    <a:lstStyle/>
                    <a:p>
                      <a:pPr algn="r"/>
                      <a:r>
                        <a:rPr lang="en-US" sz="1400" dirty="0"/>
                        <a:t>1</a:t>
                      </a:r>
                    </a:p>
                  </a:txBody>
                  <a:tcPr marT="0" marB="0"/>
                </a:tc>
                <a:extLst>
                  <a:ext uri="{0D108BD9-81ED-4DB2-BD59-A6C34878D82A}">
                    <a16:rowId xmlns:a16="http://schemas.microsoft.com/office/drawing/2014/main" val="10004"/>
                  </a:ext>
                </a:extLst>
              </a:tr>
              <a:tr h="332431">
                <a:tc>
                  <a:txBody>
                    <a:bodyPr/>
                    <a:lstStyle/>
                    <a:p>
                      <a:r>
                        <a:rPr lang="en-US" sz="1400" dirty="0"/>
                        <a:t>Rack</a:t>
                      </a:r>
                    </a:p>
                  </a:txBody>
                  <a:tcPr marT="0" marB="0"/>
                </a:tc>
                <a:tc>
                  <a:txBody>
                    <a:bodyPr/>
                    <a:lstStyle/>
                    <a:p>
                      <a:pPr algn="r"/>
                      <a:r>
                        <a:rPr lang="en-US" sz="1400" dirty="0"/>
                        <a:t>2.74G</a:t>
                      </a:r>
                    </a:p>
                  </a:txBody>
                  <a:tcPr marT="0" marB="0"/>
                </a:tc>
                <a:tc>
                  <a:txBody>
                    <a:bodyPr/>
                    <a:lstStyle/>
                    <a:p>
                      <a:pPr algn="r"/>
                      <a:r>
                        <a:rPr lang="en-US" sz="1400" dirty="0"/>
                        <a:t>250K</a:t>
                      </a:r>
                    </a:p>
                  </a:txBody>
                  <a:tcPr marT="0" marB="0"/>
                </a:tc>
                <a:tc>
                  <a:txBody>
                    <a:bodyPr/>
                    <a:lstStyle/>
                    <a:p>
                      <a:pPr algn="r"/>
                      <a:r>
                        <a:rPr lang="en-US" sz="1400" dirty="0"/>
                        <a:t>62.5K</a:t>
                      </a:r>
                    </a:p>
                  </a:txBody>
                  <a:tcPr marT="0" marB="0"/>
                </a:tc>
                <a:tc>
                  <a:txBody>
                    <a:bodyPr/>
                    <a:lstStyle/>
                    <a:p>
                      <a:pPr algn="r"/>
                      <a:r>
                        <a:rPr lang="en-US" sz="1400" dirty="0"/>
                        <a:t>168</a:t>
                      </a:r>
                    </a:p>
                  </a:txBody>
                  <a:tcPr marT="0" marB="0"/>
                </a:tc>
                <a:tc>
                  <a:txBody>
                    <a:bodyPr/>
                    <a:lstStyle/>
                    <a:p>
                      <a:pPr algn="r"/>
                      <a:r>
                        <a:rPr lang="en-US" sz="1400" dirty="0"/>
                        <a:t>42</a:t>
                      </a:r>
                    </a:p>
                  </a:txBody>
                  <a:tcPr marT="0" marB="0"/>
                </a:tc>
                <a:extLst>
                  <a:ext uri="{0D108BD9-81ED-4DB2-BD59-A6C34878D82A}">
                    <a16:rowId xmlns:a16="http://schemas.microsoft.com/office/drawing/2014/main" val="10005"/>
                  </a:ext>
                </a:extLst>
              </a:tr>
              <a:tr h="332431">
                <a:tc>
                  <a:txBody>
                    <a:bodyPr/>
                    <a:lstStyle/>
                    <a:p>
                      <a:r>
                        <a:rPr lang="en-US" sz="1400" dirty="0"/>
                        <a:t>System</a:t>
                      </a:r>
                    </a:p>
                  </a:txBody>
                  <a:tcPr marT="0" marB="0"/>
                </a:tc>
                <a:tc>
                  <a:txBody>
                    <a:bodyPr/>
                    <a:lstStyle/>
                    <a:p>
                      <a:pPr algn="r"/>
                      <a:r>
                        <a:rPr lang="en-US" sz="1400" dirty="0"/>
                        <a:t>65.7G</a:t>
                      </a:r>
                    </a:p>
                  </a:txBody>
                  <a:tcPr marT="0" marB="0"/>
                </a:tc>
                <a:tc>
                  <a:txBody>
                    <a:bodyPr/>
                    <a:lstStyle/>
                    <a:p>
                      <a:pPr algn="r"/>
                      <a:r>
                        <a:rPr lang="en-US" sz="1400" dirty="0"/>
                        <a:t>6M</a:t>
                      </a:r>
                    </a:p>
                  </a:txBody>
                  <a:tcPr marT="0" marB="0"/>
                </a:tc>
                <a:tc>
                  <a:txBody>
                    <a:bodyPr/>
                    <a:lstStyle/>
                    <a:p>
                      <a:pPr algn="r"/>
                      <a:r>
                        <a:rPr lang="en-US" sz="1400" dirty="0"/>
                        <a:t>1.5M</a:t>
                      </a:r>
                    </a:p>
                  </a:txBody>
                  <a:tcPr marT="0" marB="0"/>
                </a:tc>
                <a:tc>
                  <a:txBody>
                    <a:bodyPr/>
                    <a:lstStyle/>
                    <a:p>
                      <a:pPr algn="r"/>
                      <a:r>
                        <a:rPr lang="en-US" sz="1400" dirty="0"/>
                        <a:t>4,032</a:t>
                      </a:r>
                    </a:p>
                  </a:txBody>
                  <a:tcPr marT="0" marB="0"/>
                </a:tc>
                <a:tc>
                  <a:txBody>
                    <a:bodyPr/>
                    <a:lstStyle/>
                    <a:p>
                      <a:pPr algn="r"/>
                      <a:r>
                        <a:rPr lang="en-US" sz="1400" dirty="0"/>
                        <a:t>1,008</a:t>
                      </a:r>
                    </a:p>
                  </a:txBody>
                  <a:tcPr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17463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584" y="3492145"/>
            <a:ext cx="4389120" cy="264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Power Requirements: Chip</a:t>
            </a:r>
          </a:p>
        </p:txBody>
      </p:sp>
      <p:sp>
        <p:nvSpPr>
          <p:cNvPr id="4" name="Slide Number Placeholder 3"/>
          <p:cNvSpPr>
            <a:spLocks noGrp="1"/>
          </p:cNvSpPr>
          <p:nvPr>
            <p:ph type="sldNum" sz="quarter" idx="4"/>
          </p:nvPr>
        </p:nvSpPr>
        <p:spPr/>
        <p:txBody>
          <a:bodyPr/>
          <a:lstStyle/>
          <a:p>
            <a:fld id="{0828DBCD-A15A-2E48-B727-4C14F8028A3B}" type="slidenum">
              <a:rPr lang="en-US" smtClean="0"/>
              <a:t>25</a:t>
            </a:fld>
            <a:endParaRPr lang="en-US" dirty="0"/>
          </a:p>
        </p:txBody>
      </p:sp>
      <p:graphicFrame>
        <p:nvGraphicFramePr>
          <p:cNvPr id="5" name="Table 4"/>
          <p:cNvGraphicFramePr>
            <a:graphicFrameLocks noGrp="1"/>
          </p:cNvGraphicFramePr>
          <p:nvPr>
            <p:extLst/>
          </p:nvPr>
        </p:nvGraphicFramePr>
        <p:xfrm>
          <a:off x="1524000" y="1029254"/>
          <a:ext cx="6096000" cy="2243562"/>
        </p:xfrm>
        <a:graphic>
          <a:graphicData uri="http://schemas.openxmlformats.org/drawingml/2006/table">
            <a:tbl>
              <a:tblPr firstRow="1" bandRow="1">
                <a:tableStyleId>{5C22544A-7EE6-4342-B048-85BDC9FD1C3A}</a:tableStyleId>
              </a:tblPr>
              <a:tblGrid>
                <a:gridCol w="1969698">
                  <a:extLst>
                    <a:ext uri="{9D8B030D-6E8A-4147-A177-3AD203B41FA5}">
                      <a16:colId xmlns:a16="http://schemas.microsoft.com/office/drawing/2014/main" val="20000"/>
                    </a:ext>
                  </a:extLst>
                </a:gridCol>
                <a:gridCol w="1966823">
                  <a:extLst>
                    <a:ext uri="{9D8B030D-6E8A-4147-A177-3AD203B41FA5}">
                      <a16:colId xmlns:a16="http://schemas.microsoft.com/office/drawing/2014/main" val="20001"/>
                    </a:ext>
                  </a:extLst>
                </a:gridCol>
                <a:gridCol w="2159479">
                  <a:extLst>
                    <a:ext uri="{9D8B030D-6E8A-4147-A177-3AD203B41FA5}">
                      <a16:colId xmlns:a16="http://schemas.microsoft.com/office/drawing/2014/main" val="20002"/>
                    </a:ext>
                  </a:extLst>
                </a:gridCol>
              </a:tblGrid>
              <a:tr h="318047">
                <a:tc>
                  <a:txBody>
                    <a:bodyPr/>
                    <a:lstStyle/>
                    <a:p>
                      <a:r>
                        <a:rPr lang="en-US" sz="1400" dirty="0"/>
                        <a:t>Component</a:t>
                      </a:r>
                    </a:p>
                  </a:txBody>
                  <a:tcPr/>
                </a:tc>
                <a:tc>
                  <a:txBody>
                    <a:bodyPr/>
                    <a:lstStyle/>
                    <a:p>
                      <a:r>
                        <a:rPr lang="en-US" sz="1400" dirty="0"/>
                        <a:t>Peak power [W]</a:t>
                      </a:r>
                    </a:p>
                  </a:txBody>
                  <a:tcPr/>
                </a:tc>
                <a:tc>
                  <a:txBody>
                    <a:bodyPr/>
                    <a:lstStyle/>
                    <a:p>
                      <a:r>
                        <a:rPr lang="en-US" sz="1400" dirty="0"/>
                        <a:t>Average power [W]</a:t>
                      </a:r>
                    </a:p>
                  </a:txBody>
                  <a:tcPr/>
                </a:tc>
                <a:extLst>
                  <a:ext uri="{0D108BD9-81ED-4DB2-BD59-A6C34878D82A}">
                    <a16:rowId xmlns:a16="http://schemas.microsoft.com/office/drawing/2014/main" val="10000"/>
                  </a:ext>
                </a:extLst>
              </a:tr>
              <a:tr h="318047">
                <a:tc>
                  <a:txBody>
                    <a:bodyPr/>
                    <a:lstStyle/>
                    <a:p>
                      <a:r>
                        <a:rPr lang="en-US" sz="1400" dirty="0"/>
                        <a:t>Logic</a:t>
                      </a:r>
                    </a:p>
                  </a:txBody>
                  <a:tcPr/>
                </a:tc>
                <a:tc>
                  <a:txBody>
                    <a:bodyPr/>
                    <a:lstStyle/>
                    <a:p>
                      <a:pPr algn="r"/>
                      <a:r>
                        <a:rPr lang="en-US" sz="1400" dirty="0"/>
                        <a:t>7.7</a:t>
                      </a:r>
                    </a:p>
                  </a:txBody>
                  <a:tcPr/>
                </a:tc>
                <a:tc>
                  <a:txBody>
                    <a:bodyPr/>
                    <a:lstStyle/>
                    <a:p>
                      <a:pPr algn="r"/>
                      <a:r>
                        <a:rPr lang="en-US" sz="1400" dirty="0"/>
                        <a:t>0.21</a:t>
                      </a:r>
                    </a:p>
                  </a:txBody>
                  <a:tcPr/>
                </a:tc>
                <a:extLst>
                  <a:ext uri="{0D108BD9-81ED-4DB2-BD59-A6C34878D82A}">
                    <a16:rowId xmlns:a16="http://schemas.microsoft.com/office/drawing/2014/main" val="10001"/>
                  </a:ext>
                </a:extLst>
              </a:tr>
              <a:tr h="318047">
                <a:tc>
                  <a:txBody>
                    <a:bodyPr/>
                    <a:lstStyle/>
                    <a:p>
                      <a:r>
                        <a:rPr lang="en-US" sz="1400" dirty="0"/>
                        <a:t>Memory bus</a:t>
                      </a:r>
                    </a:p>
                  </a:txBody>
                  <a:tcPr/>
                </a:tc>
                <a:tc>
                  <a:txBody>
                    <a:bodyPr/>
                    <a:lstStyle/>
                    <a:p>
                      <a:pPr algn="r"/>
                      <a:r>
                        <a:rPr lang="en-US" sz="1400" dirty="0"/>
                        <a:t>0.52</a:t>
                      </a:r>
                    </a:p>
                  </a:txBody>
                  <a:tcPr/>
                </a:tc>
                <a:tc>
                  <a:txBody>
                    <a:bodyPr/>
                    <a:lstStyle/>
                    <a:p>
                      <a:pPr algn="r"/>
                      <a:r>
                        <a:rPr lang="en-US" sz="1400" dirty="0"/>
                        <a:t>0.21</a:t>
                      </a:r>
                    </a:p>
                  </a:txBody>
                  <a:tcPr/>
                </a:tc>
                <a:extLst>
                  <a:ext uri="{0D108BD9-81ED-4DB2-BD59-A6C34878D82A}">
                    <a16:rowId xmlns:a16="http://schemas.microsoft.com/office/drawing/2014/main" val="10002"/>
                  </a:ext>
                </a:extLst>
              </a:tr>
              <a:tr h="318047">
                <a:tc>
                  <a:txBody>
                    <a:bodyPr/>
                    <a:lstStyle/>
                    <a:p>
                      <a:r>
                        <a:rPr lang="en-US" sz="1400" dirty="0"/>
                        <a:t>NN interface</a:t>
                      </a:r>
                    </a:p>
                  </a:txBody>
                  <a:tcPr/>
                </a:tc>
                <a:tc>
                  <a:txBody>
                    <a:bodyPr/>
                    <a:lstStyle/>
                    <a:p>
                      <a:pPr algn="r"/>
                      <a:r>
                        <a:rPr lang="en-US" sz="1400" dirty="0"/>
                        <a:t>5.2</a:t>
                      </a:r>
                    </a:p>
                  </a:txBody>
                  <a:tcPr/>
                </a:tc>
                <a:tc>
                  <a:txBody>
                    <a:bodyPr/>
                    <a:lstStyle/>
                    <a:p>
                      <a:pPr algn="r"/>
                      <a:r>
                        <a:rPr lang="en-US" sz="1400" dirty="0"/>
                        <a:t>0.29</a:t>
                      </a:r>
                    </a:p>
                  </a:txBody>
                  <a:tcPr/>
                </a:tc>
                <a:extLst>
                  <a:ext uri="{0D108BD9-81ED-4DB2-BD59-A6C34878D82A}">
                    <a16:rowId xmlns:a16="http://schemas.microsoft.com/office/drawing/2014/main" val="10003"/>
                  </a:ext>
                </a:extLst>
              </a:tr>
              <a:tr h="318047">
                <a:tc>
                  <a:txBody>
                    <a:bodyPr/>
                    <a:lstStyle/>
                    <a:p>
                      <a:r>
                        <a:rPr lang="en-US" sz="1400" dirty="0"/>
                        <a:t>On-chip network</a:t>
                      </a:r>
                    </a:p>
                  </a:txBody>
                  <a:tcPr/>
                </a:tc>
                <a:tc>
                  <a:txBody>
                    <a:bodyPr/>
                    <a:lstStyle/>
                    <a:p>
                      <a:pPr algn="r"/>
                      <a:r>
                        <a:rPr lang="en-US" sz="1400" dirty="0"/>
                        <a:t>6.5</a:t>
                      </a:r>
                    </a:p>
                  </a:txBody>
                  <a:tcPr/>
                </a:tc>
                <a:tc>
                  <a:txBody>
                    <a:bodyPr/>
                    <a:lstStyle/>
                    <a:p>
                      <a:pPr algn="r"/>
                      <a:r>
                        <a:rPr lang="en-US" sz="1400" dirty="0"/>
                        <a:t>0.2</a:t>
                      </a:r>
                    </a:p>
                  </a:txBody>
                  <a:tcPr/>
                </a:tc>
                <a:extLst>
                  <a:ext uri="{0D108BD9-81ED-4DB2-BD59-A6C34878D82A}">
                    <a16:rowId xmlns:a16="http://schemas.microsoft.com/office/drawing/2014/main" val="10004"/>
                  </a:ext>
                </a:extLst>
              </a:tr>
              <a:tr h="318047">
                <a:tc>
                  <a:txBody>
                    <a:bodyPr/>
                    <a:lstStyle/>
                    <a:p>
                      <a:r>
                        <a:rPr lang="en-US" sz="1400" dirty="0"/>
                        <a:t>Leakage</a:t>
                      </a:r>
                    </a:p>
                  </a:txBody>
                  <a:tcPr/>
                </a:tc>
                <a:tc gridSpan="2">
                  <a:txBody>
                    <a:bodyPr/>
                    <a:lstStyle/>
                    <a:p>
                      <a:pPr algn="ctr"/>
                      <a:r>
                        <a:rPr lang="en-US" sz="1400" dirty="0"/>
                        <a:t>0.23</a:t>
                      </a:r>
                    </a:p>
                  </a:txBody>
                  <a:tcPr/>
                </a:tc>
                <a:tc hMerge="1">
                  <a:txBody>
                    <a:bodyPr/>
                    <a:lstStyle/>
                    <a:p>
                      <a:endParaRPr lang="en-US"/>
                    </a:p>
                  </a:txBody>
                  <a:tcPr/>
                </a:tc>
                <a:extLst>
                  <a:ext uri="{0D108BD9-81ED-4DB2-BD59-A6C34878D82A}">
                    <a16:rowId xmlns:a16="http://schemas.microsoft.com/office/drawing/2014/main" val="10005"/>
                  </a:ext>
                </a:extLst>
              </a:tr>
              <a:tr h="323252">
                <a:tc>
                  <a:txBody>
                    <a:bodyPr/>
                    <a:lstStyle/>
                    <a:p>
                      <a:r>
                        <a:rPr lang="en-US" sz="1400" dirty="0"/>
                        <a:t>Total</a:t>
                      </a:r>
                    </a:p>
                  </a:txBody>
                  <a:tcPr/>
                </a:tc>
                <a:tc>
                  <a:txBody>
                    <a:bodyPr/>
                    <a:lstStyle/>
                    <a:p>
                      <a:pPr algn="r"/>
                      <a:r>
                        <a:rPr lang="en-US" sz="1400" dirty="0"/>
                        <a:t>20</a:t>
                      </a:r>
                    </a:p>
                  </a:txBody>
                  <a:tcPr/>
                </a:tc>
                <a:tc>
                  <a:txBody>
                    <a:bodyPr/>
                    <a:lstStyle/>
                    <a:p>
                      <a:pPr algn="r"/>
                      <a:r>
                        <a:rPr lang="en-US" sz="1600" dirty="0"/>
                        <a:t>1.14</a:t>
                      </a:r>
                    </a:p>
                  </a:txBody>
                  <a:tcPr/>
                </a:tc>
                <a:extLst>
                  <a:ext uri="{0D108BD9-81ED-4DB2-BD59-A6C34878D82A}">
                    <a16:rowId xmlns:a16="http://schemas.microsoft.com/office/drawing/2014/main" val="10006"/>
                  </a:ext>
                </a:extLst>
              </a:tr>
            </a:tbl>
          </a:graphicData>
        </a:graphic>
      </p:graphicFrame>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42" y="3493697"/>
            <a:ext cx="4392626" cy="264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442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Exaflops CCA System</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955" y="1010832"/>
            <a:ext cx="8465255" cy="4761707"/>
          </a:xfrm>
        </p:spPr>
      </p:pic>
      <p:sp>
        <p:nvSpPr>
          <p:cNvPr id="4" name="Slide Number Placeholder 3"/>
          <p:cNvSpPr>
            <a:spLocks noGrp="1"/>
          </p:cNvSpPr>
          <p:nvPr>
            <p:ph type="sldNum" sz="quarter" idx="4"/>
          </p:nvPr>
        </p:nvSpPr>
        <p:spPr/>
        <p:txBody>
          <a:bodyPr/>
          <a:lstStyle/>
          <a:p>
            <a:fld id="{0828DBCD-A15A-2E48-B727-4C14F8028A3B}" type="slidenum">
              <a:rPr lang="en-US" smtClean="0"/>
              <a:t>26</a:t>
            </a:fld>
            <a:endParaRPr lang="en-US" dirty="0"/>
          </a:p>
        </p:txBody>
      </p:sp>
      <p:sp>
        <p:nvSpPr>
          <p:cNvPr id="3" name="TextBox 2"/>
          <p:cNvSpPr txBox="1"/>
          <p:nvPr/>
        </p:nvSpPr>
        <p:spPr>
          <a:xfrm>
            <a:off x="2364284" y="6001859"/>
            <a:ext cx="4915769" cy="369332"/>
          </a:xfrm>
          <a:prstGeom prst="rect">
            <a:avLst/>
          </a:prstGeom>
          <a:noFill/>
        </p:spPr>
        <p:txBody>
          <a:bodyPr wrap="none" rtlCol="0">
            <a:spAutoFit/>
          </a:bodyPr>
          <a:lstStyle/>
          <a:p>
            <a:r>
              <a:rPr lang="en-US" dirty="0"/>
              <a:t>Footprint: 36.9 m</a:t>
            </a:r>
            <a:r>
              <a:rPr lang="en-US" baseline="30000" dirty="0"/>
              <a:t>2</a:t>
            </a:r>
            <a:r>
              <a:rPr lang="en-US" dirty="0"/>
              <a:t> (396 ft</a:t>
            </a:r>
            <a:r>
              <a:rPr lang="en-US" baseline="30000" dirty="0"/>
              <a:t>2</a:t>
            </a:r>
            <a:r>
              <a:rPr lang="en-US" dirty="0"/>
              <a:t>), Weight: 30,120 Kg</a:t>
            </a:r>
            <a:endParaRPr lang="en-US" baseline="30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22" y="904661"/>
            <a:ext cx="8961120" cy="5040630"/>
          </a:xfrm>
          <a:prstGeom prst="rect">
            <a:avLst/>
          </a:prstGeom>
        </p:spPr>
      </p:pic>
    </p:spTree>
    <p:extLst>
      <p:ext uri="{BB962C8B-B14F-4D97-AF65-F5344CB8AC3E}">
        <p14:creationId xmlns:p14="http://schemas.microsoft.com/office/powerpoint/2010/main" val="303532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Requirements: Major Components</a:t>
            </a:r>
          </a:p>
        </p:txBody>
      </p:sp>
      <p:sp>
        <p:nvSpPr>
          <p:cNvPr id="4" name="Slide Number Placeholder 3"/>
          <p:cNvSpPr>
            <a:spLocks noGrp="1"/>
          </p:cNvSpPr>
          <p:nvPr>
            <p:ph type="sldNum" sz="quarter" idx="4"/>
          </p:nvPr>
        </p:nvSpPr>
        <p:spPr/>
        <p:txBody>
          <a:bodyPr/>
          <a:lstStyle/>
          <a:p>
            <a:fld id="{0828DBCD-A15A-2E48-B727-4C14F8028A3B}" type="slidenum">
              <a:rPr lang="en-US" smtClean="0"/>
              <a:t>27</a:t>
            </a:fld>
            <a:endParaRPr lang="en-US" dirty="0"/>
          </a:p>
        </p:txBody>
      </p:sp>
      <p:graphicFrame>
        <p:nvGraphicFramePr>
          <p:cNvPr id="7" name="Table 6"/>
          <p:cNvGraphicFramePr>
            <a:graphicFrameLocks noGrp="1"/>
          </p:cNvGraphicFramePr>
          <p:nvPr>
            <p:extLst/>
          </p:nvPr>
        </p:nvGraphicFramePr>
        <p:xfrm>
          <a:off x="715021" y="1227366"/>
          <a:ext cx="7741461" cy="1752600"/>
        </p:xfrm>
        <a:graphic>
          <a:graphicData uri="http://schemas.openxmlformats.org/drawingml/2006/table">
            <a:tbl>
              <a:tblPr firstRow="1" bandRow="1">
                <a:tableStyleId>{5C22544A-7EE6-4342-B048-85BDC9FD1C3A}</a:tableStyleId>
              </a:tblPr>
              <a:tblGrid>
                <a:gridCol w="1739177">
                  <a:extLst>
                    <a:ext uri="{9D8B030D-6E8A-4147-A177-3AD203B41FA5}">
                      <a16:colId xmlns:a16="http://schemas.microsoft.com/office/drawing/2014/main" val="4031583746"/>
                    </a:ext>
                  </a:extLst>
                </a:gridCol>
                <a:gridCol w="1952799">
                  <a:extLst>
                    <a:ext uri="{9D8B030D-6E8A-4147-A177-3AD203B41FA5}">
                      <a16:colId xmlns:a16="http://schemas.microsoft.com/office/drawing/2014/main" val="614877869"/>
                    </a:ext>
                  </a:extLst>
                </a:gridCol>
                <a:gridCol w="2310064">
                  <a:extLst>
                    <a:ext uri="{9D8B030D-6E8A-4147-A177-3AD203B41FA5}">
                      <a16:colId xmlns:a16="http://schemas.microsoft.com/office/drawing/2014/main" val="2513022030"/>
                    </a:ext>
                  </a:extLst>
                </a:gridCol>
                <a:gridCol w="1739421">
                  <a:extLst>
                    <a:ext uri="{9D8B030D-6E8A-4147-A177-3AD203B41FA5}">
                      <a16:colId xmlns:a16="http://schemas.microsoft.com/office/drawing/2014/main" val="744208422"/>
                    </a:ext>
                  </a:extLst>
                </a:gridCol>
              </a:tblGrid>
              <a:tr h="370840">
                <a:tc>
                  <a:txBody>
                    <a:bodyPr/>
                    <a:lstStyle/>
                    <a:p>
                      <a:r>
                        <a:rPr lang="en-US" dirty="0"/>
                        <a:t>Component</a:t>
                      </a:r>
                    </a:p>
                  </a:txBody>
                  <a:tcPr/>
                </a:tc>
                <a:tc>
                  <a:txBody>
                    <a:bodyPr/>
                    <a:lstStyle/>
                    <a:p>
                      <a:r>
                        <a:rPr lang="en-US" dirty="0"/>
                        <a:t>Peak power [W]</a:t>
                      </a:r>
                    </a:p>
                  </a:txBody>
                  <a:tcPr/>
                </a:tc>
                <a:tc>
                  <a:txBody>
                    <a:bodyPr/>
                    <a:lstStyle/>
                    <a:p>
                      <a:r>
                        <a:rPr lang="en-US" dirty="0"/>
                        <a:t>Average power [W]</a:t>
                      </a:r>
                    </a:p>
                  </a:txBody>
                  <a:tcPr/>
                </a:tc>
                <a:tc>
                  <a:txBody>
                    <a:bodyPr/>
                    <a:lstStyle/>
                    <a:p>
                      <a:r>
                        <a:rPr lang="en-US" dirty="0"/>
                        <a:t>Coolant flow [l/s] (*)</a:t>
                      </a:r>
                    </a:p>
                  </a:txBody>
                  <a:tcPr/>
                </a:tc>
                <a:extLst>
                  <a:ext uri="{0D108BD9-81ED-4DB2-BD59-A6C34878D82A}">
                    <a16:rowId xmlns:a16="http://schemas.microsoft.com/office/drawing/2014/main" val="3442206771"/>
                  </a:ext>
                </a:extLst>
              </a:tr>
              <a:tr h="370840">
                <a:tc>
                  <a:txBody>
                    <a:bodyPr/>
                    <a:lstStyle/>
                    <a:p>
                      <a:r>
                        <a:rPr lang="en-US" dirty="0"/>
                        <a:t>Module</a:t>
                      </a:r>
                    </a:p>
                  </a:txBody>
                  <a:tcPr/>
                </a:tc>
                <a:tc>
                  <a:txBody>
                    <a:bodyPr/>
                    <a:lstStyle/>
                    <a:p>
                      <a:pPr algn="r"/>
                      <a:r>
                        <a:rPr lang="en-US" dirty="0"/>
                        <a:t>121K</a:t>
                      </a:r>
                    </a:p>
                  </a:txBody>
                  <a:tcPr/>
                </a:tc>
                <a:tc>
                  <a:txBody>
                    <a:bodyPr/>
                    <a:lstStyle/>
                    <a:p>
                      <a:pPr algn="r"/>
                      <a:r>
                        <a:rPr lang="en-US" dirty="0"/>
                        <a:t>7.3K</a:t>
                      </a:r>
                    </a:p>
                  </a:txBody>
                  <a:tcPr/>
                </a:tc>
                <a:tc>
                  <a:txBody>
                    <a:bodyPr/>
                    <a:lstStyle/>
                    <a:p>
                      <a:pPr algn="r"/>
                      <a:r>
                        <a:rPr lang="en-US" dirty="0"/>
                        <a:t>0.18</a:t>
                      </a:r>
                    </a:p>
                  </a:txBody>
                  <a:tcPr/>
                </a:tc>
                <a:extLst>
                  <a:ext uri="{0D108BD9-81ED-4DB2-BD59-A6C34878D82A}">
                    <a16:rowId xmlns:a16="http://schemas.microsoft.com/office/drawing/2014/main" val="487263117"/>
                  </a:ext>
                </a:extLst>
              </a:tr>
              <a:tr h="370840">
                <a:tc>
                  <a:txBody>
                    <a:bodyPr/>
                    <a:lstStyle/>
                    <a:p>
                      <a:r>
                        <a:rPr lang="en-US" dirty="0"/>
                        <a:t>Rack</a:t>
                      </a:r>
                    </a:p>
                  </a:txBody>
                  <a:tcPr/>
                </a:tc>
                <a:tc>
                  <a:txBody>
                    <a:bodyPr/>
                    <a:lstStyle/>
                    <a:p>
                      <a:pPr algn="r"/>
                      <a:r>
                        <a:rPr lang="en-US" dirty="0"/>
                        <a:t>5M</a:t>
                      </a:r>
                    </a:p>
                  </a:txBody>
                  <a:tcPr/>
                </a:tc>
                <a:tc>
                  <a:txBody>
                    <a:bodyPr/>
                    <a:lstStyle/>
                    <a:p>
                      <a:pPr algn="r"/>
                      <a:r>
                        <a:rPr lang="en-US" dirty="0"/>
                        <a:t>316K</a:t>
                      </a:r>
                    </a:p>
                  </a:txBody>
                  <a:tcPr/>
                </a:tc>
                <a:tc>
                  <a:txBody>
                    <a:bodyPr/>
                    <a:lstStyle/>
                    <a:p>
                      <a:pPr algn="r"/>
                      <a:r>
                        <a:rPr lang="en-US" dirty="0"/>
                        <a:t>7.6</a:t>
                      </a:r>
                    </a:p>
                  </a:txBody>
                  <a:tcPr/>
                </a:tc>
                <a:extLst>
                  <a:ext uri="{0D108BD9-81ED-4DB2-BD59-A6C34878D82A}">
                    <a16:rowId xmlns:a16="http://schemas.microsoft.com/office/drawing/2014/main" val="1439175952"/>
                  </a:ext>
                </a:extLst>
              </a:tr>
              <a:tr h="370840">
                <a:tc>
                  <a:txBody>
                    <a:bodyPr/>
                    <a:lstStyle/>
                    <a:p>
                      <a:r>
                        <a:rPr lang="en-US" dirty="0"/>
                        <a:t>System</a:t>
                      </a:r>
                    </a:p>
                  </a:txBody>
                  <a:tcPr/>
                </a:tc>
                <a:tc>
                  <a:txBody>
                    <a:bodyPr/>
                    <a:lstStyle/>
                    <a:p>
                      <a:pPr algn="r"/>
                      <a:r>
                        <a:rPr lang="en-US" dirty="0"/>
                        <a:t>122M</a:t>
                      </a:r>
                    </a:p>
                  </a:txBody>
                  <a:tcPr/>
                </a:tc>
                <a:tc>
                  <a:txBody>
                    <a:bodyPr/>
                    <a:lstStyle/>
                    <a:p>
                      <a:pPr algn="r"/>
                      <a:r>
                        <a:rPr lang="en-US" dirty="0"/>
                        <a:t>7.6M</a:t>
                      </a:r>
                    </a:p>
                  </a:txBody>
                  <a:tcPr/>
                </a:tc>
                <a:tc>
                  <a:txBody>
                    <a:bodyPr/>
                    <a:lstStyle/>
                    <a:p>
                      <a:pPr algn="r"/>
                      <a:r>
                        <a:rPr lang="en-US" dirty="0"/>
                        <a:t>181</a:t>
                      </a:r>
                    </a:p>
                  </a:txBody>
                  <a:tcPr/>
                </a:tc>
                <a:extLst>
                  <a:ext uri="{0D108BD9-81ED-4DB2-BD59-A6C34878D82A}">
                    <a16:rowId xmlns:a16="http://schemas.microsoft.com/office/drawing/2014/main" val="1330768807"/>
                  </a:ext>
                </a:extLst>
              </a:tr>
            </a:tbl>
          </a:graphicData>
        </a:graphic>
      </p:graphicFrame>
      <p:sp>
        <p:nvSpPr>
          <p:cNvPr id="10" name="TextBox 9"/>
          <p:cNvSpPr txBox="1"/>
          <p:nvPr/>
        </p:nvSpPr>
        <p:spPr>
          <a:xfrm>
            <a:off x="449180" y="5871368"/>
            <a:ext cx="7638501" cy="338554"/>
          </a:xfrm>
          <a:prstGeom prst="rect">
            <a:avLst/>
          </a:prstGeom>
          <a:noFill/>
        </p:spPr>
        <p:txBody>
          <a:bodyPr wrap="none" rtlCol="0">
            <a:spAutoFit/>
          </a:bodyPr>
          <a:lstStyle/>
          <a:p>
            <a:r>
              <a:rPr lang="en-US" sz="1600" dirty="0"/>
              <a:t>* For water based coolant and </a:t>
            </a:r>
            <a:r>
              <a:rPr lang="el-GR" sz="1600" dirty="0"/>
              <a:t>Δ</a:t>
            </a:r>
            <a:r>
              <a:rPr lang="en-US" sz="1600" dirty="0"/>
              <a:t>T=10K measured between module inlet and outlet</a:t>
            </a:r>
          </a:p>
        </p:txBody>
      </p:sp>
      <p:pic>
        <p:nvPicPr>
          <p:cNvPr id="11" name="Picture 10"/>
          <p:cNvPicPr>
            <a:picLocks noChangeAspect="1"/>
          </p:cNvPicPr>
          <p:nvPr/>
        </p:nvPicPr>
        <p:blipFill>
          <a:blip r:embed="rId2"/>
          <a:stretch>
            <a:fillRect/>
          </a:stretch>
        </p:blipFill>
        <p:spPr>
          <a:xfrm>
            <a:off x="134646" y="3135769"/>
            <a:ext cx="4389120" cy="2638142"/>
          </a:xfrm>
          <a:prstGeom prst="rect">
            <a:avLst/>
          </a:prstGeom>
        </p:spPr>
      </p:pic>
      <p:pic>
        <p:nvPicPr>
          <p:cNvPr id="13" name="Picture 12"/>
          <p:cNvPicPr>
            <a:picLocks noChangeAspect="1"/>
          </p:cNvPicPr>
          <p:nvPr/>
        </p:nvPicPr>
        <p:blipFill>
          <a:blip r:embed="rId3"/>
          <a:stretch>
            <a:fillRect/>
          </a:stretch>
        </p:blipFill>
        <p:spPr>
          <a:xfrm>
            <a:off x="4585751" y="3129600"/>
            <a:ext cx="4389120" cy="2638142"/>
          </a:xfrm>
          <a:prstGeom prst="rect">
            <a:avLst/>
          </a:prstGeom>
        </p:spPr>
      </p:pic>
    </p:spTree>
    <p:extLst>
      <p:ext uri="{BB962C8B-B14F-4D97-AF65-F5344CB8AC3E}">
        <p14:creationId xmlns:p14="http://schemas.microsoft.com/office/powerpoint/2010/main" val="1064169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89DE-0F11-C94A-A067-5B3AAF0B54E0}"/>
              </a:ext>
            </a:extLst>
          </p:cNvPr>
          <p:cNvSpPr>
            <a:spLocks noGrp="1"/>
          </p:cNvSpPr>
          <p:nvPr>
            <p:ph type="title"/>
          </p:nvPr>
        </p:nvSpPr>
        <p:spPr/>
        <p:txBody>
          <a:bodyPr/>
          <a:lstStyle/>
          <a:p>
            <a:r>
              <a:rPr lang="en-US" dirty="0"/>
              <a:t>Graph-500 BFS Benchmark</a:t>
            </a:r>
          </a:p>
        </p:txBody>
      </p:sp>
      <p:sp>
        <p:nvSpPr>
          <p:cNvPr id="3" name="Content Placeholder 2">
            <a:extLst>
              <a:ext uri="{FF2B5EF4-FFF2-40B4-BE49-F238E27FC236}">
                <a16:creationId xmlns:a16="http://schemas.microsoft.com/office/drawing/2014/main" id="{82BEF80E-B9F2-9148-B9C2-0B03E4D748F1}"/>
              </a:ext>
            </a:extLst>
          </p:cNvPr>
          <p:cNvSpPr>
            <a:spLocks noGrp="1"/>
          </p:cNvSpPr>
          <p:nvPr>
            <p:ph idx="1"/>
          </p:nvPr>
        </p:nvSpPr>
        <p:spPr>
          <a:xfrm>
            <a:off x="109331" y="854765"/>
            <a:ext cx="8229600" cy="5506278"/>
          </a:xfrm>
        </p:spPr>
        <p:txBody>
          <a:bodyPr/>
          <a:lstStyle/>
          <a:p>
            <a:r>
              <a:rPr lang="en-US" dirty="0"/>
              <a:t>Japanese K Computer #1 on benchmark</a:t>
            </a:r>
          </a:p>
          <a:p>
            <a:pPr lvl="1"/>
            <a:r>
              <a:rPr lang="en-US" dirty="0"/>
              <a:t>5500 square feet foot-print</a:t>
            </a:r>
          </a:p>
          <a:p>
            <a:pPr lvl="1"/>
            <a:r>
              <a:rPr lang="en-US" dirty="0"/>
              <a:t>12.7 Megawatts power consumption</a:t>
            </a:r>
          </a:p>
          <a:p>
            <a:r>
              <a:rPr lang="en-US" dirty="0"/>
              <a:t>Continuum Computer Architecture-based system</a:t>
            </a:r>
          </a:p>
          <a:p>
            <a:pPr lvl="1"/>
            <a:r>
              <a:rPr lang="en-US" dirty="0"/>
              <a:t>Achieves the same level of performance on the benchmark</a:t>
            </a:r>
          </a:p>
          <a:p>
            <a:pPr lvl="2"/>
            <a:r>
              <a:rPr lang="en-US" dirty="0"/>
              <a:t>According to the Graph-500 rules</a:t>
            </a:r>
          </a:p>
          <a:p>
            <a:pPr lvl="2"/>
            <a:r>
              <a:rPr lang="en-US" dirty="0"/>
              <a:t>Same algorithm including barriers</a:t>
            </a:r>
          </a:p>
          <a:p>
            <a:pPr lvl="1"/>
            <a:r>
              <a:rPr lang="en-US" dirty="0"/>
              <a:t>12 square feet foot-print (single half-height rack)</a:t>
            </a:r>
          </a:p>
          <a:p>
            <a:pPr lvl="1"/>
            <a:r>
              <a:rPr lang="en-US" dirty="0"/>
              <a:t>37 Kilowatts</a:t>
            </a:r>
          </a:p>
          <a:p>
            <a:r>
              <a:rPr lang="en-US" dirty="0"/>
              <a:t>Caveats</a:t>
            </a:r>
          </a:p>
          <a:p>
            <a:pPr lvl="1"/>
            <a:r>
              <a:rPr lang="en-US" dirty="0"/>
              <a:t>Simulated</a:t>
            </a:r>
          </a:p>
          <a:p>
            <a:pPr lvl="1"/>
            <a:r>
              <a:rPr lang="en-US" dirty="0"/>
              <a:t>Different memory capacities (still legal by the rules)</a:t>
            </a:r>
          </a:p>
          <a:p>
            <a:pPr lvl="1"/>
            <a:r>
              <a:rPr lang="en-US" dirty="0"/>
              <a:t>Random access data placement in assumed CCA</a:t>
            </a:r>
          </a:p>
          <a:p>
            <a:pPr lvl="1"/>
            <a:r>
              <a:rPr lang="en-US" dirty="0"/>
              <a:t>Doesn’t exploit CCA asynchronous fine-grain parallel control</a:t>
            </a:r>
          </a:p>
        </p:txBody>
      </p:sp>
      <p:sp>
        <p:nvSpPr>
          <p:cNvPr id="4" name="Slide Number Placeholder 3">
            <a:extLst>
              <a:ext uri="{FF2B5EF4-FFF2-40B4-BE49-F238E27FC236}">
                <a16:creationId xmlns:a16="http://schemas.microsoft.com/office/drawing/2014/main" id="{7941AAD4-8BAF-5049-B9D1-F2DA4F6D2C5B}"/>
              </a:ext>
            </a:extLst>
          </p:cNvPr>
          <p:cNvSpPr>
            <a:spLocks noGrp="1"/>
          </p:cNvSpPr>
          <p:nvPr>
            <p:ph type="sldNum" sz="quarter" idx="4"/>
          </p:nvPr>
        </p:nvSpPr>
        <p:spPr/>
        <p:txBody>
          <a:bodyPr/>
          <a:lstStyle/>
          <a:p>
            <a:fld id="{0828DBCD-A15A-2E48-B727-4C14F8028A3B}" type="slidenum">
              <a:rPr lang="en-US" smtClean="0"/>
              <a:t>28</a:t>
            </a:fld>
            <a:endParaRPr lang="en-US" dirty="0"/>
          </a:p>
        </p:txBody>
      </p:sp>
      <p:pic>
        <p:nvPicPr>
          <p:cNvPr id="5" name="Picture 4" descr="DSCN0284.JPG">
            <a:extLst>
              <a:ext uri="{FF2B5EF4-FFF2-40B4-BE49-F238E27FC236}">
                <a16:creationId xmlns:a16="http://schemas.microsoft.com/office/drawing/2014/main" id="{F3C443F7-433C-D84F-BBD0-A3A3F7B75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809" y="3389044"/>
            <a:ext cx="2345368" cy="1759027"/>
          </a:xfrm>
          <a:prstGeom prst="rect">
            <a:avLst/>
          </a:prstGeom>
        </p:spPr>
      </p:pic>
    </p:spTree>
    <p:extLst>
      <p:ext uri="{BB962C8B-B14F-4D97-AF65-F5344CB8AC3E}">
        <p14:creationId xmlns:p14="http://schemas.microsoft.com/office/powerpoint/2010/main" val="3504617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311" y="23108"/>
            <a:ext cx="8229600" cy="779140"/>
          </a:xfrm>
        </p:spPr>
        <p:txBody>
          <a:bodyPr/>
          <a:lstStyle/>
          <a:p>
            <a:r>
              <a:rPr lang="en-US" dirty="0"/>
              <a:t>System Scaling</a:t>
            </a:r>
          </a:p>
        </p:txBody>
      </p:sp>
      <p:sp>
        <p:nvSpPr>
          <p:cNvPr id="3" name="Content Placeholder 2"/>
          <p:cNvSpPr>
            <a:spLocks noGrp="1"/>
          </p:cNvSpPr>
          <p:nvPr>
            <p:ph idx="1"/>
          </p:nvPr>
        </p:nvSpPr>
        <p:spPr/>
        <p:txBody>
          <a:bodyPr/>
          <a:lstStyle/>
          <a:p>
            <a:r>
              <a:rPr lang="en-US" dirty="0"/>
              <a:t>Chip</a:t>
            </a:r>
          </a:p>
          <a:p>
            <a:r>
              <a:rPr lang="en-US" dirty="0"/>
              <a:t>Socket</a:t>
            </a:r>
          </a:p>
          <a:p>
            <a:pPr lvl="1"/>
            <a:r>
              <a:rPr lang="en-US" dirty="0"/>
              <a:t>Unstacked</a:t>
            </a:r>
          </a:p>
          <a:p>
            <a:pPr lvl="1"/>
            <a:r>
              <a:rPr lang="en-US" dirty="0"/>
              <a:t>Stacked</a:t>
            </a:r>
          </a:p>
          <a:p>
            <a:r>
              <a:rPr lang="en-US" dirty="0"/>
              <a:t>Board</a:t>
            </a:r>
          </a:p>
          <a:p>
            <a:pPr lvl="1"/>
            <a:r>
              <a:rPr lang="en-US" dirty="0"/>
              <a:t>Accelerator I</a:t>
            </a:r>
          </a:p>
          <a:p>
            <a:r>
              <a:rPr lang="en-US" dirty="0"/>
              <a:t>Module</a:t>
            </a:r>
          </a:p>
          <a:p>
            <a:pPr lvl="1"/>
            <a:r>
              <a:rPr lang="en-US" dirty="0"/>
              <a:t>Accelerator II</a:t>
            </a:r>
          </a:p>
          <a:p>
            <a:r>
              <a:rPr lang="en-US" dirty="0"/>
              <a:t>Rack</a:t>
            </a:r>
          </a:p>
          <a:p>
            <a:r>
              <a:rPr lang="en-US" dirty="0"/>
              <a:t>System</a:t>
            </a:r>
          </a:p>
        </p:txBody>
      </p:sp>
      <p:sp>
        <p:nvSpPr>
          <p:cNvPr id="4" name="Slide Number Placeholder 3"/>
          <p:cNvSpPr>
            <a:spLocks noGrp="1"/>
          </p:cNvSpPr>
          <p:nvPr>
            <p:ph type="sldNum" sz="quarter" idx="4"/>
          </p:nvPr>
        </p:nvSpPr>
        <p:spPr/>
        <p:txBody>
          <a:bodyPr/>
          <a:lstStyle/>
          <a:p>
            <a:fld id="{0828DBCD-A15A-2E48-B727-4C14F8028A3B}" type="slidenum">
              <a:rPr lang="en-US" smtClean="0"/>
              <a:t>29</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996" y="3171070"/>
            <a:ext cx="2326350" cy="130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559" y="3072582"/>
            <a:ext cx="2511105" cy="72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664" y="4473826"/>
            <a:ext cx="1141417" cy="186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559" y="4009259"/>
            <a:ext cx="2243500" cy="126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a:stretch>
            <a:fillRect/>
          </a:stretch>
        </p:blipFill>
        <p:spPr>
          <a:xfrm>
            <a:off x="2670163" y="772562"/>
            <a:ext cx="2459454" cy="1232372"/>
          </a:xfrm>
          <a:prstGeom prst="rect">
            <a:avLst/>
          </a:prstGeom>
        </p:spPr>
      </p:pic>
      <p:pic>
        <p:nvPicPr>
          <p:cNvPr id="7" name="Picture 6"/>
          <p:cNvPicPr>
            <a:picLocks noChangeAspect="1"/>
          </p:cNvPicPr>
          <p:nvPr/>
        </p:nvPicPr>
        <p:blipFill>
          <a:blip r:embed="rId7"/>
          <a:stretch>
            <a:fillRect/>
          </a:stretch>
        </p:blipFill>
        <p:spPr>
          <a:xfrm>
            <a:off x="4515117" y="1101954"/>
            <a:ext cx="4581618" cy="1728016"/>
          </a:xfrm>
          <a:prstGeom prst="rect">
            <a:avLst/>
          </a:prstGeom>
        </p:spPr>
      </p:pic>
    </p:spTree>
    <p:extLst>
      <p:ext uri="{BB962C8B-B14F-4D97-AF65-F5344CB8AC3E}">
        <p14:creationId xmlns:p14="http://schemas.microsoft.com/office/powerpoint/2010/main" val="2010669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69151" cy="779140"/>
          </a:xfrm>
        </p:spPr>
        <p:txBody>
          <a:bodyPr/>
          <a:lstStyle/>
          <a:p>
            <a:r>
              <a:rPr lang="en-US" dirty="0"/>
              <a:t>Discovering the Future of Computing</a:t>
            </a:r>
          </a:p>
        </p:txBody>
      </p:sp>
      <p:sp>
        <p:nvSpPr>
          <p:cNvPr id="3" name="Content Placeholder 2"/>
          <p:cNvSpPr>
            <a:spLocks noGrp="1"/>
          </p:cNvSpPr>
          <p:nvPr>
            <p:ph idx="1"/>
          </p:nvPr>
        </p:nvSpPr>
        <p:spPr>
          <a:xfrm>
            <a:off x="457199" y="836342"/>
            <a:ext cx="7114479" cy="5542156"/>
          </a:xfrm>
        </p:spPr>
        <p:txBody>
          <a:bodyPr/>
          <a:lstStyle/>
          <a:p>
            <a:r>
              <a:rPr lang="en-US" sz="2400" dirty="0"/>
              <a:t>Product of punctuated equilibrium era</a:t>
            </a:r>
          </a:p>
          <a:p>
            <a:pPr marL="914400" lvl="1" indent="-457200">
              <a:buFont typeface="+mj-lt"/>
              <a:buAutoNum type="arabicPeriod"/>
            </a:pPr>
            <a:r>
              <a:rPr lang="en-US" sz="1800" dirty="0"/>
              <a:t>Genesis – ENIAC, von Neumann Architecture, EDSAC, UNIVAC 1, AIS, Whirlwind, IBM 704, ERA 1103</a:t>
            </a:r>
          </a:p>
          <a:p>
            <a:pPr marL="914400" lvl="1" indent="-457200">
              <a:buFont typeface="+mj-lt"/>
              <a:buAutoNum type="arabicPeriod"/>
            </a:pPr>
            <a:r>
              <a:rPr lang="en-US" sz="1800" dirty="0"/>
              <a:t>Transistor – IBM 7090, DEC PDP-1, CDC 1604</a:t>
            </a:r>
          </a:p>
          <a:p>
            <a:pPr marL="914400" lvl="1" indent="-457200">
              <a:buFont typeface="+mj-lt"/>
              <a:buAutoNum type="arabicPeriod"/>
            </a:pPr>
            <a:r>
              <a:rPr lang="en-US" sz="1800" dirty="0"/>
              <a:t>Integrated Circuits SSI – IBM 360, DEC PDP-8, CDC 6600 </a:t>
            </a:r>
          </a:p>
          <a:p>
            <a:pPr marL="914400" lvl="1" indent="-457200">
              <a:buFont typeface="+mj-lt"/>
              <a:buAutoNum type="arabicPeriod"/>
            </a:pPr>
            <a:r>
              <a:rPr lang="en-US" sz="1800" dirty="0"/>
              <a:t>MSI – CRAY-1 vector computing</a:t>
            </a:r>
          </a:p>
          <a:p>
            <a:pPr marL="914400" lvl="1" indent="-457200">
              <a:buFont typeface="+mj-lt"/>
              <a:buAutoNum type="arabicPeriod"/>
            </a:pPr>
            <a:r>
              <a:rPr lang="en-US" sz="1800" dirty="0"/>
              <a:t>LSI – TMC CM-2, MASPAR-1, SIMD</a:t>
            </a:r>
          </a:p>
          <a:p>
            <a:pPr marL="914400" lvl="1" indent="-457200">
              <a:buFont typeface="+mj-lt"/>
              <a:buAutoNum type="arabicPeriod"/>
            </a:pPr>
            <a:r>
              <a:rPr lang="en-US" sz="1800" dirty="0"/>
              <a:t>VLSI – MPP, Beowulf, Intel Touchstone Delta, TMC-5, Cray T3E, Red Storm</a:t>
            </a:r>
          </a:p>
          <a:p>
            <a:pPr marL="914400" lvl="1" indent="-457200">
              <a:buFont typeface="+mj-lt"/>
              <a:buAutoNum type="arabicPeriod"/>
            </a:pPr>
            <a:r>
              <a:rPr lang="en-US" sz="1800" dirty="0"/>
              <a:t>Multi-core – IBM Roadrunner, Sunway </a:t>
            </a:r>
            <a:r>
              <a:rPr lang="en-US" sz="1800" dirty="0" err="1"/>
              <a:t>TaihuaLight</a:t>
            </a:r>
            <a:endParaRPr lang="en-US" sz="1800" dirty="0"/>
          </a:p>
          <a:p>
            <a:pPr marL="914400" lvl="1" indent="-457200">
              <a:buFont typeface="+mj-lt"/>
              <a:buAutoNum type="arabicPeriod"/>
            </a:pPr>
            <a:r>
              <a:rPr lang="en-US" sz="1800" dirty="0"/>
              <a:t>GPU – heterogeneous, Cray ORNL Titan</a:t>
            </a:r>
          </a:p>
          <a:p>
            <a:pPr marL="514350" indent="-457200"/>
            <a:r>
              <a:rPr lang="en-US" sz="2400" dirty="0"/>
              <a:t>Product of incremental extensions era</a:t>
            </a:r>
          </a:p>
          <a:p>
            <a:pPr marL="914400" lvl="1" indent="-457200"/>
            <a:r>
              <a:rPr lang="en-US" sz="1800" dirty="0"/>
              <a:t>Gap filling/flat-lining – decided what final solution is; keep the power down; bigger machine </a:t>
            </a:r>
          </a:p>
          <a:p>
            <a:pPr marL="914400" lvl="1" indent="-457200"/>
            <a:r>
              <a:rPr lang="en-US" sz="1800" dirty="0"/>
              <a:t>Curiosity-driven-research an anathema; abrogated by labs and vendors, academia need not apply (except for apps)</a:t>
            </a:r>
          </a:p>
          <a:p>
            <a:pPr marL="914400" lvl="1" indent="-457200"/>
            <a:r>
              <a:rPr lang="en-US" sz="1800" dirty="0"/>
              <a:t>MPI + </a:t>
            </a:r>
            <a:r>
              <a:rPr lang="en-US" sz="1800" dirty="0" err="1"/>
              <a:t>OpenMP</a:t>
            </a:r>
            <a:r>
              <a:rPr lang="en-US" sz="1800" dirty="0"/>
              <a:t> + </a:t>
            </a:r>
            <a:r>
              <a:rPr lang="is-IS" sz="1800" dirty="0"/>
              <a:t>… + </a:t>
            </a:r>
            <a:r>
              <a:rPr lang="en-US" sz="1800" dirty="0"/>
              <a:t> </a:t>
            </a:r>
          </a:p>
        </p:txBody>
      </p:sp>
      <p:sp>
        <p:nvSpPr>
          <p:cNvPr id="4" name="Slide Number Placeholder 3"/>
          <p:cNvSpPr>
            <a:spLocks noGrp="1"/>
          </p:cNvSpPr>
          <p:nvPr>
            <p:ph type="sldNum" sz="quarter" idx="4"/>
          </p:nvPr>
        </p:nvSpPr>
        <p:spPr/>
        <p:txBody>
          <a:bodyPr/>
          <a:lstStyle/>
          <a:p>
            <a:fld id="{0828DBCD-A15A-2E48-B727-4C14F8028A3B}" type="slidenum">
              <a:rPr lang="en-US" smtClean="0"/>
              <a:t>3</a:t>
            </a:fld>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325" y="274638"/>
            <a:ext cx="1445848" cy="11618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620" y="1589453"/>
            <a:ext cx="1445848" cy="10120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868" y="2712672"/>
            <a:ext cx="1347305" cy="1347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7" descr="1986_cmachine"/>
          <p:cNvPicPr>
            <a:picLocks noChangeAspect="1" noChangeArrowheads="1"/>
          </p:cNvPicPr>
          <p:nvPr/>
        </p:nvPicPr>
        <p:blipFill>
          <a:blip r:embed="rId5"/>
          <a:srcRect/>
          <a:stretch>
            <a:fillRect/>
          </a:stretch>
        </p:blipFill>
        <p:spPr bwMode="auto">
          <a:xfrm>
            <a:off x="7627573" y="4178754"/>
            <a:ext cx="1371600" cy="987879"/>
          </a:xfrm>
          <a:prstGeom prst="rect">
            <a:avLst/>
          </a:prstGeom>
          <a:noFill/>
          <a:ln w="9525">
            <a:noFill/>
            <a:miter lim="800000"/>
            <a:headEnd/>
            <a:tailEnd/>
          </a:ln>
        </p:spPr>
      </p:pic>
      <p:pic>
        <p:nvPicPr>
          <p:cNvPr id="9" name="Picture 8" descr="SGI_origin_3800_ntnu"/>
          <p:cNvPicPr>
            <a:picLocks noChangeAspect="1" noChangeArrowheads="1"/>
          </p:cNvPicPr>
          <p:nvPr/>
        </p:nvPicPr>
        <p:blipFill>
          <a:blip r:embed="rId6"/>
          <a:srcRect/>
          <a:stretch>
            <a:fillRect/>
          </a:stretch>
        </p:blipFill>
        <p:spPr>
          <a:xfrm>
            <a:off x="7651868" y="5166633"/>
            <a:ext cx="1339850" cy="1128712"/>
          </a:xfrm>
          <a:prstGeom prst="rect">
            <a:avLst/>
          </a:prstGeom>
        </p:spPr>
      </p:pic>
    </p:spTree>
    <p:extLst>
      <p:ext uri="{BB962C8B-B14F-4D97-AF65-F5344CB8AC3E}">
        <p14:creationId xmlns:p14="http://schemas.microsoft.com/office/powerpoint/2010/main" val="706460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Assumptions</a:t>
            </a:r>
          </a:p>
        </p:txBody>
      </p:sp>
      <p:sp>
        <p:nvSpPr>
          <p:cNvPr id="5" name="Content Placeholder 4"/>
          <p:cNvSpPr>
            <a:spLocks noGrp="1"/>
          </p:cNvSpPr>
          <p:nvPr>
            <p:ph idx="1"/>
          </p:nvPr>
        </p:nvSpPr>
        <p:spPr>
          <a:xfrm>
            <a:off x="457200" y="1219201"/>
            <a:ext cx="8229600" cy="5113866"/>
          </a:xfrm>
        </p:spPr>
        <p:txBody>
          <a:bodyPr/>
          <a:lstStyle/>
          <a:p>
            <a:r>
              <a:rPr lang="en-US" sz="1800" dirty="0"/>
              <a:t>Simplicity of design</a:t>
            </a:r>
          </a:p>
          <a:p>
            <a:pPr lvl="1"/>
            <a:r>
              <a:rPr lang="en-US" sz="1600" dirty="0"/>
              <a:t>RTL definition should not require more than a few EEs</a:t>
            </a:r>
          </a:p>
          <a:p>
            <a:pPr lvl="1"/>
            <a:r>
              <a:rPr lang="en-US" sz="1600" dirty="0"/>
              <a:t>Same for testing (mostly automated)</a:t>
            </a:r>
          </a:p>
          <a:p>
            <a:pPr lvl="1"/>
            <a:r>
              <a:rPr lang="en-US" sz="1600" dirty="0"/>
              <a:t>Initial implementation fits in an FPGA</a:t>
            </a:r>
          </a:p>
          <a:p>
            <a:r>
              <a:rPr lang="en-US" sz="1800" dirty="0"/>
              <a:t>Implementable using existing technology</a:t>
            </a:r>
          </a:p>
          <a:p>
            <a:pPr lvl="1"/>
            <a:r>
              <a:rPr lang="en-US" sz="1600" dirty="0"/>
              <a:t>Fabrication process node</a:t>
            </a:r>
          </a:p>
          <a:p>
            <a:pPr lvl="1"/>
            <a:r>
              <a:rPr lang="en-US" sz="1600" dirty="0"/>
              <a:t>Interconnect networks</a:t>
            </a:r>
          </a:p>
          <a:p>
            <a:pPr lvl="1"/>
            <a:r>
              <a:rPr lang="en-US" sz="1600" dirty="0"/>
              <a:t>Enclosures and cooling</a:t>
            </a:r>
          </a:p>
          <a:p>
            <a:pPr lvl="1"/>
            <a:r>
              <a:rPr lang="en-US" sz="1600" dirty="0"/>
              <a:t>Preference for COTS components for secondary functions</a:t>
            </a:r>
          </a:p>
          <a:p>
            <a:r>
              <a:rPr lang="en-US" sz="1800" dirty="0"/>
              <a:t>Conservative estimate of capabilities and power</a:t>
            </a:r>
          </a:p>
          <a:p>
            <a:r>
              <a:rPr lang="en-US" sz="1800" dirty="0"/>
              <a:t>Development skill-building concurrent with growth of hardware capabilities (affects roadmap)</a:t>
            </a:r>
          </a:p>
          <a:p>
            <a:r>
              <a:rPr lang="en-US" sz="1800" dirty="0"/>
              <a:t>CCA Co-designed with </a:t>
            </a:r>
            <a:r>
              <a:rPr lang="en-US" sz="1800" dirty="0" err="1"/>
              <a:t>ParalleX</a:t>
            </a:r>
            <a:r>
              <a:rPr lang="en-US" sz="1800" dirty="0"/>
              <a:t> guiding execution model</a:t>
            </a:r>
          </a:p>
          <a:p>
            <a:r>
              <a:rPr lang="en-US" sz="1800" dirty="0"/>
              <a:t>It has to make sense at every stage: be responsible and eliminate naïve approaches</a:t>
            </a:r>
          </a:p>
          <a:p>
            <a:r>
              <a:rPr lang="en-US" sz="1800" dirty="0"/>
              <a:t>Its about the Graphs</a:t>
            </a:r>
          </a:p>
          <a:p>
            <a:pPr marL="0" indent="0">
              <a:buNone/>
            </a:pPr>
            <a:endParaRPr lang="en-US" sz="1800" dirty="0"/>
          </a:p>
        </p:txBody>
      </p:sp>
      <p:sp>
        <p:nvSpPr>
          <p:cNvPr id="2" name="Slide Number Placeholder 1"/>
          <p:cNvSpPr>
            <a:spLocks noGrp="1"/>
          </p:cNvSpPr>
          <p:nvPr>
            <p:ph type="sldNum" sz="quarter" idx="4"/>
          </p:nvPr>
        </p:nvSpPr>
        <p:spPr/>
        <p:txBody>
          <a:bodyPr/>
          <a:lstStyle/>
          <a:p>
            <a:fld id="{0828DBCD-A15A-2E48-B727-4C14F8028A3B}" type="slidenum">
              <a:rPr lang="en-US" smtClean="0"/>
              <a:t>30</a:t>
            </a:fld>
            <a:endParaRPr lang="en-US" dirty="0"/>
          </a:p>
        </p:txBody>
      </p:sp>
    </p:spTree>
    <p:extLst>
      <p:ext uri="{BB962C8B-B14F-4D97-AF65-F5344CB8AC3E}">
        <p14:creationId xmlns:p14="http://schemas.microsoft.com/office/powerpoint/2010/main" val="2516058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DEB8-3BEE-B948-BDCB-5B690A1619DE}"/>
              </a:ext>
            </a:extLst>
          </p:cNvPr>
          <p:cNvSpPr>
            <a:spLocks noGrp="1"/>
          </p:cNvSpPr>
          <p:nvPr>
            <p:ph type="title"/>
          </p:nvPr>
        </p:nvSpPr>
        <p:spPr/>
        <p:txBody>
          <a:bodyPr/>
          <a:lstStyle/>
          <a:p>
            <a:r>
              <a:rPr lang="en-US" dirty="0"/>
              <a:t>Factors of Gain Beyond </a:t>
            </a:r>
            <a:r>
              <a:rPr lang="en-US" dirty="0" err="1"/>
              <a:t>Exascale</a:t>
            </a:r>
            <a:endParaRPr lang="en-US" dirty="0"/>
          </a:p>
        </p:txBody>
      </p:sp>
      <p:sp>
        <p:nvSpPr>
          <p:cNvPr id="3" name="Content Placeholder 2">
            <a:extLst>
              <a:ext uri="{FF2B5EF4-FFF2-40B4-BE49-F238E27FC236}">
                <a16:creationId xmlns:a16="http://schemas.microsoft.com/office/drawing/2014/main" id="{A8F84DEB-DD54-0845-BA36-2944219A84C0}"/>
              </a:ext>
            </a:extLst>
          </p:cNvPr>
          <p:cNvSpPr>
            <a:spLocks noGrp="1"/>
          </p:cNvSpPr>
          <p:nvPr>
            <p:ph idx="1"/>
          </p:nvPr>
        </p:nvSpPr>
        <p:spPr>
          <a:xfrm>
            <a:off x="457200" y="1219200"/>
            <a:ext cx="8229600" cy="4833729"/>
          </a:xfrm>
        </p:spPr>
        <p:txBody>
          <a:bodyPr/>
          <a:lstStyle/>
          <a:p>
            <a:r>
              <a:rPr lang="en-US" sz="2400" dirty="0"/>
              <a:t>Foot-print: x2 in width, x2 in height</a:t>
            </a:r>
          </a:p>
          <a:p>
            <a:pPr lvl="1"/>
            <a:r>
              <a:rPr lang="en-US" dirty="0"/>
              <a:t>5 rows of 20 racks</a:t>
            </a:r>
          </a:p>
          <a:p>
            <a:pPr lvl="1"/>
            <a:r>
              <a:rPr lang="en-US" dirty="0"/>
              <a:t>Approx. 1200 square feet</a:t>
            </a:r>
          </a:p>
          <a:p>
            <a:r>
              <a:rPr lang="en-US" sz="2400" dirty="0"/>
              <a:t>Clock rate: to 500 MHz gives x2, x2</a:t>
            </a:r>
          </a:p>
          <a:p>
            <a:r>
              <a:rPr lang="en-US" sz="2400" dirty="0"/>
              <a:t>Multivariate Logic: to base-4 yielding x2</a:t>
            </a:r>
          </a:p>
          <a:p>
            <a:r>
              <a:rPr lang="en-US" sz="2400" dirty="0"/>
              <a:t>Chip density: 16 nm </a:t>
            </a:r>
            <a:r>
              <a:rPr lang="en-US" sz="2400" dirty="0">
                <a:sym typeface="Wingdings" pitchFamily="2" charset="2"/>
              </a:rPr>
              <a:t> 8 nm yielding x2L &amp; x2W</a:t>
            </a:r>
          </a:p>
          <a:p>
            <a:r>
              <a:rPr lang="en-US" sz="2400" dirty="0">
                <a:sym typeface="Wingdings" pitchFamily="2" charset="2"/>
              </a:rPr>
              <a:t>Socket stacking: double dies provides x2</a:t>
            </a:r>
          </a:p>
          <a:p>
            <a:pPr lvl="1"/>
            <a:r>
              <a:rPr lang="en-US" dirty="0">
                <a:sym typeface="Wingdings" pitchFamily="2" charset="2"/>
              </a:rPr>
              <a:t>8 </a:t>
            </a:r>
            <a:r>
              <a:rPr lang="en-US" dirty="0" err="1">
                <a:sym typeface="Wingdings" pitchFamily="2" charset="2"/>
              </a:rPr>
              <a:t>fonton</a:t>
            </a:r>
            <a:r>
              <a:rPr lang="en-US" dirty="0">
                <a:sym typeface="Wingdings" pitchFamily="2" charset="2"/>
              </a:rPr>
              <a:t> dies stacked with DRAM die and communication die</a:t>
            </a:r>
          </a:p>
          <a:p>
            <a:r>
              <a:rPr lang="en-US" sz="2400" dirty="0">
                <a:sym typeface="Wingdings" pitchFamily="2" charset="2"/>
              </a:rPr>
              <a:t>Double chip linear size: x1.5</a:t>
            </a:r>
          </a:p>
          <a:p>
            <a:pPr lvl="1"/>
            <a:r>
              <a:rPr lang="en-US" dirty="0">
                <a:sym typeface="Wingdings" pitchFamily="2" charset="2"/>
              </a:rPr>
              <a:t>2 cm x 2 cm</a:t>
            </a:r>
          </a:p>
          <a:p>
            <a:r>
              <a:rPr lang="en-US" sz="2400" dirty="0">
                <a:sym typeface="Wingdings" pitchFamily="2" charset="2"/>
              </a:rPr>
              <a:t>4-way ILP: x2, x2</a:t>
            </a:r>
          </a:p>
          <a:p>
            <a:r>
              <a:rPr lang="en-US" sz="2400" dirty="0">
                <a:sym typeface="Wingdings" pitchFamily="2" charset="2"/>
              </a:rPr>
              <a:t>Result: </a:t>
            </a:r>
            <a:r>
              <a:rPr lang="en-US" sz="2400" dirty="0" err="1">
                <a:sym typeface="Wingdings" pitchFamily="2" charset="2"/>
              </a:rPr>
              <a:t>Zetaflops</a:t>
            </a:r>
            <a:r>
              <a:rPr lang="en-US" sz="2400" dirty="0">
                <a:sym typeface="Wingdings" pitchFamily="2" charset="2"/>
              </a:rPr>
              <a:t> peak performance</a:t>
            </a:r>
          </a:p>
          <a:p>
            <a:endParaRPr lang="en-US" dirty="0"/>
          </a:p>
        </p:txBody>
      </p:sp>
      <p:sp>
        <p:nvSpPr>
          <p:cNvPr id="4" name="Slide Number Placeholder 3">
            <a:extLst>
              <a:ext uri="{FF2B5EF4-FFF2-40B4-BE49-F238E27FC236}">
                <a16:creationId xmlns:a16="http://schemas.microsoft.com/office/drawing/2014/main" id="{B10FFBCF-CF72-9D4E-82A6-3CBC551868E3}"/>
              </a:ext>
            </a:extLst>
          </p:cNvPr>
          <p:cNvSpPr>
            <a:spLocks noGrp="1"/>
          </p:cNvSpPr>
          <p:nvPr>
            <p:ph type="sldNum" sz="quarter" idx="4"/>
          </p:nvPr>
        </p:nvSpPr>
        <p:spPr/>
        <p:txBody>
          <a:bodyPr/>
          <a:lstStyle/>
          <a:p>
            <a:fld id="{0828DBCD-A15A-2E48-B727-4C14F8028A3B}" type="slidenum">
              <a:rPr lang="en-US" smtClean="0"/>
              <a:t>31</a:t>
            </a:fld>
            <a:endParaRPr lang="en-US" dirty="0"/>
          </a:p>
        </p:txBody>
      </p:sp>
    </p:spTree>
    <p:extLst>
      <p:ext uri="{BB962C8B-B14F-4D97-AF65-F5344CB8AC3E}">
        <p14:creationId xmlns:p14="http://schemas.microsoft.com/office/powerpoint/2010/main" val="896168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Accelerator</a:t>
            </a:r>
          </a:p>
        </p:txBody>
      </p:sp>
      <p:sp>
        <p:nvSpPr>
          <p:cNvPr id="3" name="Content Placeholder 2"/>
          <p:cNvSpPr>
            <a:spLocks noGrp="1"/>
          </p:cNvSpPr>
          <p:nvPr>
            <p:ph idx="1"/>
          </p:nvPr>
        </p:nvSpPr>
        <p:spPr>
          <a:xfrm>
            <a:off x="132093" y="1219201"/>
            <a:ext cx="3772910" cy="4380684"/>
          </a:xfrm>
        </p:spPr>
        <p:txBody>
          <a:bodyPr/>
          <a:lstStyle/>
          <a:p>
            <a:r>
              <a:rPr lang="en-US" sz="2000" dirty="0"/>
              <a:t>GPU form factor</a:t>
            </a:r>
          </a:p>
          <a:p>
            <a:pPr lvl="1"/>
            <a:r>
              <a:rPr lang="en-US" sz="1800" dirty="0"/>
              <a:t>&gt;100 Tops peak</a:t>
            </a:r>
          </a:p>
          <a:p>
            <a:pPr lvl="1"/>
            <a:r>
              <a:rPr lang="en-US" sz="1800" dirty="0" err="1"/>
              <a:t>PCIe</a:t>
            </a:r>
            <a:r>
              <a:rPr lang="en-US" sz="1800" dirty="0"/>
              <a:t> connectivity</a:t>
            </a:r>
          </a:p>
          <a:p>
            <a:pPr lvl="1"/>
            <a:r>
              <a:rPr lang="en-US" sz="1800" dirty="0"/>
              <a:t>Unstacked chips</a:t>
            </a:r>
          </a:p>
          <a:p>
            <a:pPr lvl="1"/>
            <a:r>
              <a:rPr lang="en-US" sz="1800" dirty="0"/>
              <a:t>Discrete DRAM</a:t>
            </a:r>
          </a:p>
          <a:p>
            <a:pPr lvl="1"/>
            <a:r>
              <a:rPr lang="en-US" sz="1800" dirty="0"/>
              <a:t>Air-cooled</a:t>
            </a:r>
          </a:p>
          <a:p>
            <a:pPr marL="0" indent="0">
              <a:buNone/>
            </a:pPr>
            <a:endParaRPr lang="en-US" sz="2000" dirty="0"/>
          </a:p>
          <a:p>
            <a:r>
              <a:rPr lang="en-US" sz="2000" dirty="0"/>
              <a:t>Standalone module</a:t>
            </a:r>
          </a:p>
          <a:p>
            <a:pPr lvl="1"/>
            <a:r>
              <a:rPr lang="en-US" sz="1800" dirty="0"/>
              <a:t>1 Petaflops peak</a:t>
            </a:r>
          </a:p>
          <a:p>
            <a:pPr lvl="1"/>
            <a:r>
              <a:rPr lang="en-US" sz="1800" dirty="0"/>
              <a:t>1U rackmount</a:t>
            </a:r>
          </a:p>
          <a:p>
            <a:pPr lvl="1"/>
            <a:r>
              <a:rPr lang="en-US" sz="1800" dirty="0"/>
              <a:t>Stacked chips</a:t>
            </a:r>
          </a:p>
          <a:p>
            <a:pPr lvl="1"/>
            <a:r>
              <a:rPr lang="en-US" sz="1800" dirty="0"/>
              <a:t>Active liquid cooling</a:t>
            </a:r>
          </a:p>
        </p:txBody>
      </p:sp>
      <p:sp>
        <p:nvSpPr>
          <p:cNvPr id="4" name="Slide Number Placeholder 3"/>
          <p:cNvSpPr>
            <a:spLocks noGrp="1"/>
          </p:cNvSpPr>
          <p:nvPr>
            <p:ph type="sldNum" sz="quarter" idx="4"/>
          </p:nvPr>
        </p:nvSpPr>
        <p:spPr/>
        <p:txBody>
          <a:bodyPr/>
          <a:lstStyle/>
          <a:p>
            <a:fld id="{0828DBCD-A15A-2E48-B727-4C14F8028A3B}" type="slidenum">
              <a:rPr lang="en-US" smtClean="0"/>
              <a:t>32</a:t>
            </a:fld>
            <a:endParaRPr lang="en-US" dirty="0"/>
          </a:p>
        </p:txBody>
      </p:sp>
      <p:pic>
        <p:nvPicPr>
          <p:cNvPr id="7" name="Picture 6"/>
          <p:cNvPicPr>
            <a:picLocks noChangeAspect="1"/>
          </p:cNvPicPr>
          <p:nvPr/>
        </p:nvPicPr>
        <p:blipFill>
          <a:blip r:embed="rId2"/>
          <a:stretch>
            <a:fillRect/>
          </a:stretch>
        </p:blipFill>
        <p:spPr>
          <a:xfrm>
            <a:off x="4230110" y="1371129"/>
            <a:ext cx="4029805" cy="1700931"/>
          </a:xfrm>
          <a:prstGeom prst="rect">
            <a:avLst/>
          </a:prstGeom>
        </p:spPr>
      </p:pic>
      <p:pic>
        <p:nvPicPr>
          <p:cNvPr id="9" name="Picture 8"/>
          <p:cNvPicPr>
            <a:picLocks noChangeAspect="1"/>
          </p:cNvPicPr>
          <p:nvPr/>
        </p:nvPicPr>
        <p:blipFill>
          <a:blip r:embed="rId3"/>
          <a:stretch>
            <a:fillRect/>
          </a:stretch>
        </p:blipFill>
        <p:spPr>
          <a:xfrm>
            <a:off x="3007360" y="3211550"/>
            <a:ext cx="6020152" cy="2705686"/>
          </a:xfrm>
          <a:prstGeom prst="rect">
            <a:avLst/>
          </a:prstGeom>
        </p:spPr>
      </p:pic>
    </p:spTree>
    <p:extLst>
      <p:ext uri="{BB962C8B-B14F-4D97-AF65-F5344CB8AC3E}">
        <p14:creationId xmlns:p14="http://schemas.microsoft.com/office/powerpoint/2010/main" val="397663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812" y="267582"/>
            <a:ext cx="2206876" cy="165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a:t>Technology Roadmap</a:t>
            </a:r>
          </a:p>
        </p:txBody>
      </p:sp>
      <p:sp>
        <p:nvSpPr>
          <p:cNvPr id="5" name="Content Placeholder 4"/>
          <p:cNvSpPr>
            <a:spLocks noGrp="1"/>
          </p:cNvSpPr>
          <p:nvPr>
            <p:ph idx="1"/>
          </p:nvPr>
        </p:nvSpPr>
        <p:spPr/>
        <p:txBody>
          <a:bodyPr/>
          <a:lstStyle/>
          <a:p>
            <a:r>
              <a:rPr lang="en-US" sz="2000" dirty="0"/>
              <a:t>Software simulator</a:t>
            </a:r>
          </a:p>
          <a:p>
            <a:r>
              <a:rPr lang="en-US" sz="2000" dirty="0"/>
              <a:t>Early prototype in FPGA</a:t>
            </a:r>
          </a:p>
          <a:p>
            <a:r>
              <a:rPr lang="en-US" sz="2000" dirty="0"/>
              <a:t>Proof-of-concept silicon via MOSIS Educational Program</a:t>
            </a:r>
          </a:p>
          <a:p>
            <a:r>
              <a:rPr lang="en-US" sz="2000" dirty="0"/>
              <a:t>Package options exploration for both jig and testbed</a:t>
            </a:r>
          </a:p>
          <a:p>
            <a:r>
              <a:rPr lang="en-US" sz="2000" dirty="0"/>
              <a:t>Test jig PCB design, fabrication, and population</a:t>
            </a:r>
          </a:p>
          <a:p>
            <a:r>
              <a:rPr lang="en-US" sz="2000" dirty="0"/>
              <a:t>Testbed chips via MOSIS Multi-Project Wafer</a:t>
            </a:r>
          </a:p>
          <a:p>
            <a:r>
              <a:rPr lang="en-US" sz="2000" dirty="0"/>
              <a:t>Testbed PCB design, fabrication, and population</a:t>
            </a:r>
          </a:p>
          <a:p>
            <a:r>
              <a:rPr lang="en-US" sz="2000" dirty="0"/>
              <a:t>Stacked chips for high-performance capability</a:t>
            </a:r>
          </a:p>
          <a:p>
            <a:r>
              <a:rPr lang="en-US" sz="2000" dirty="0"/>
              <a:t>Accelerator boards design, fabrication, and population</a:t>
            </a:r>
          </a:p>
          <a:p>
            <a:r>
              <a:rPr lang="en-US" sz="2000" dirty="0"/>
              <a:t>Module design, fabrication, and assembly for accelerator</a:t>
            </a:r>
          </a:p>
          <a:p>
            <a:r>
              <a:rPr lang="en-US" sz="2000" dirty="0"/>
              <a:t>Multi-module systems and interconnect</a:t>
            </a:r>
          </a:p>
        </p:txBody>
      </p:sp>
      <p:sp>
        <p:nvSpPr>
          <p:cNvPr id="2" name="Slide Number Placeholder 1"/>
          <p:cNvSpPr>
            <a:spLocks noGrp="1"/>
          </p:cNvSpPr>
          <p:nvPr>
            <p:ph type="sldNum" sz="quarter" idx="4"/>
          </p:nvPr>
        </p:nvSpPr>
        <p:spPr/>
        <p:txBody>
          <a:bodyPr/>
          <a:lstStyle/>
          <a:p>
            <a:fld id="{0828DBCD-A15A-2E48-B727-4C14F8028A3B}" type="slidenum">
              <a:rPr lang="en-US" smtClean="0"/>
              <a:t>33</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134" y="2842890"/>
            <a:ext cx="848152" cy="1094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8608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ctr"/>
            <a:r>
              <a:rPr lang="en-US" dirty="0"/>
              <a:t>CCA SYSTEM ROADMAP</a:t>
            </a:r>
          </a:p>
        </p:txBody>
      </p:sp>
      <p:sp>
        <p:nvSpPr>
          <p:cNvPr id="10" name="Slide Number Placeholder 9"/>
          <p:cNvSpPr>
            <a:spLocks noGrp="1"/>
          </p:cNvSpPr>
          <p:nvPr>
            <p:ph type="sldNum" sz="quarter" idx="4"/>
          </p:nvPr>
        </p:nvSpPr>
        <p:spPr/>
        <p:txBody>
          <a:bodyPr/>
          <a:lstStyle/>
          <a:p>
            <a:fld id="{0828DBCD-A15A-2E48-B727-4C14F8028A3B}" type="slidenum">
              <a:rPr lang="en-US" smtClean="0"/>
              <a:t>34</a:t>
            </a:fld>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5935531"/>
              </p:ext>
            </p:extLst>
          </p:nvPr>
        </p:nvGraphicFramePr>
        <p:xfrm>
          <a:off x="457200" y="1814671"/>
          <a:ext cx="8229601" cy="3188971"/>
        </p:xfrm>
        <a:graphic>
          <a:graphicData uri="http://schemas.openxmlformats.org/drawingml/2006/table">
            <a:tbl>
              <a:tblPr>
                <a:tableStyleId>{5C22544A-7EE6-4342-B048-85BDC9FD1C3A}</a:tableStyleId>
              </a:tblPr>
              <a:tblGrid>
                <a:gridCol w="1004047">
                  <a:extLst>
                    <a:ext uri="{9D8B030D-6E8A-4147-A177-3AD203B41FA5}">
                      <a16:colId xmlns:a16="http://schemas.microsoft.com/office/drawing/2014/main" val="20000"/>
                    </a:ext>
                  </a:extLst>
                </a:gridCol>
                <a:gridCol w="3065929">
                  <a:extLst>
                    <a:ext uri="{9D8B030D-6E8A-4147-A177-3AD203B41FA5}">
                      <a16:colId xmlns:a16="http://schemas.microsoft.com/office/drawing/2014/main" val="20001"/>
                    </a:ext>
                  </a:extLst>
                </a:gridCol>
                <a:gridCol w="1187824">
                  <a:extLst>
                    <a:ext uri="{9D8B030D-6E8A-4147-A177-3AD203B41FA5}">
                      <a16:colId xmlns:a16="http://schemas.microsoft.com/office/drawing/2014/main" val="20002"/>
                    </a:ext>
                  </a:extLst>
                </a:gridCol>
                <a:gridCol w="842963">
                  <a:extLst>
                    <a:ext uri="{9D8B030D-6E8A-4147-A177-3AD203B41FA5}">
                      <a16:colId xmlns:a16="http://schemas.microsoft.com/office/drawing/2014/main" val="20003"/>
                    </a:ext>
                  </a:extLst>
                </a:gridCol>
                <a:gridCol w="2128838">
                  <a:extLst>
                    <a:ext uri="{9D8B030D-6E8A-4147-A177-3AD203B41FA5}">
                      <a16:colId xmlns:a16="http://schemas.microsoft.com/office/drawing/2014/main" val="20004"/>
                    </a:ext>
                  </a:extLst>
                </a:gridCol>
              </a:tblGrid>
              <a:tr h="358849">
                <a:tc>
                  <a:txBody>
                    <a:bodyPr/>
                    <a:lstStyle/>
                    <a:p>
                      <a:pPr algn="ctr" fontAlgn="ctr"/>
                      <a:r>
                        <a:rPr lang="en-US" sz="1100" u="none" strike="noStrike">
                          <a:effectLst/>
                        </a:rPr>
                        <a:t>DELIVERY</a:t>
                      </a:r>
                      <a:endParaRPr lang="en-US" sz="1100" b="1" i="1"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MILESTONE</a:t>
                      </a:r>
                      <a:endParaRPr lang="en-US" sz="1100" b="1" i="1"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PEAK PERFORMANCE</a:t>
                      </a:r>
                      <a:endParaRPr lang="en-US" sz="1100" b="1" i="1"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FOOTPRINT</a:t>
                      </a:r>
                      <a:br>
                        <a:rPr lang="en-US" sz="1100" u="none" strike="noStrike">
                          <a:effectLst/>
                        </a:rPr>
                      </a:br>
                      <a:r>
                        <a:rPr lang="en-US" sz="1100" u="none" strike="noStrike">
                          <a:effectLst/>
                        </a:rPr>
                        <a:t>AREA</a:t>
                      </a:r>
                      <a:endParaRPr lang="en-US" sz="1100" b="1" i="1"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SYSTEM FORM</a:t>
                      </a:r>
                      <a:endParaRPr lang="en-US" sz="1100" b="1" i="1" u="none" strike="noStrike">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0"/>
                  </a:ext>
                </a:extLst>
              </a:tr>
              <a:tr h="382772">
                <a:tc>
                  <a:txBody>
                    <a:bodyPr/>
                    <a:lstStyle/>
                    <a:p>
                      <a:pPr algn="ctr" fontAlgn="ctr"/>
                      <a:r>
                        <a:rPr lang="fi-FI" sz="1100" u="none" strike="noStrike">
                          <a:effectLst/>
                        </a:rPr>
                        <a:t>Jan-18</a:t>
                      </a:r>
                      <a:endParaRPr lang="fi-FI"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Start</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1" i="1"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1" i="1"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HPX+ and CCA concept co-design planning</a:t>
                      </a:r>
                      <a:endParaRPr lang="en-US" sz="1100" b="0" i="0" u="none" strike="noStrike">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1"/>
                  </a:ext>
                </a:extLst>
              </a:tr>
              <a:tr h="184209">
                <a:tc>
                  <a:txBody>
                    <a:bodyPr/>
                    <a:lstStyle/>
                    <a:p>
                      <a:pPr algn="ctr" fontAlgn="ctr"/>
                      <a:r>
                        <a:rPr lang="en-US" sz="1100" u="none" strike="noStrike">
                          <a:effectLst/>
                        </a:rPr>
                        <a:t>Feb-18</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dirty="0">
                          <a:effectLst/>
                        </a:rPr>
                        <a:t>Initial computing cell architecture</a:t>
                      </a:r>
                      <a:endParaRPr lang="en-US" sz="1100" b="0" i="0" u="none" strike="noStrike" dirty="0">
                        <a:solidFill>
                          <a:srgbClr val="000000"/>
                        </a:solidFill>
                        <a:effectLst/>
                        <a:latin typeface="Calibri" charset="0"/>
                      </a:endParaRPr>
                    </a:p>
                  </a:txBody>
                  <a:tcPr marL="11962" marR="11962" marT="11962" marB="0" anchor="ctr"/>
                </a:tc>
                <a:tc>
                  <a:txBody>
                    <a:bodyPr/>
                    <a:lstStyle/>
                    <a:p>
                      <a:pPr algn="ctr" fontAlgn="b"/>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b"/>
                </a:tc>
                <a:tc>
                  <a:txBody>
                    <a:bodyPr/>
                    <a:lstStyle/>
                    <a:p>
                      <a:pPr algn="ctr" fontAlgn="b"/>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b"/>
                </a:tc>
                <a:tc>
                  <a:txBody>
                    <a:bodyPr/>
                    <a:lstStyle/>
                    <a:p>
                      <a:pPr algn="ctr" fontAlgn="b"/>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b"/>
                </a:tc>
                <a:extLst>
                  <a:ext uri="{0D108BD9-81ED-4DB2-BD59-A6C34878D82A}">
                    <a16:rowId xmlns:a16="http://schemas.microsoft.com/office/drawing/2014/main" val="10002"/>
                  </a:ext>
                </a:extLst>
              </a:tr>
              <a:tr h="203348">
                <a:tc>
                  <a:txBody>
                    <a:bodyPr/>
                    <a:lstStyle/>
                    <a:p>
                      <a:pPr algn="ctr" fontAlgn="ctr"/>
                      <a:r>
                        <a:rPr lang="en-US" sz="1100" u="none" strike="noStrike">
                          <a:effectLst/>
                        </a:rPr>
                        <a:t>Dec-18</a:t>
                      </a:r>
                      <a:endParaRPr lang="en-US" sz="1100" b="0" i="0" u="none" strike="noStrike">
                        <a:solidFill>
                          <a:srgbClr val="000000"/>
                        </a:solidFill>
                        <a:effectLst/>
                        <a:latin typeface="Calibri" charset="0"/>
                      </a:endParaRPr>
                    </a:p>
                  </a:txBody>
                  <a:tcPr marL="11962" marR="11962" marT="11962" marB="0" anchor="ctr"/>
                </a:tc>
                <a:tc>
                  <a:txBody>
                    <a:bodyPr/>
                    <a:lstStyle/>
                    <a:p>
                      <a:pPr algn="ctr" fontAlgn="b"/>
                      <a:r>
                        <a:rPr lang="en-US" sz="1100" u="none" strike="noStrike">
                          <a:effectLst/>
                        </a:rPr>
                        <a:t>V1.0 Architecture/FPGA implemenetation</a:t>
                      </a:r>
                      <a:endParaRPr lang="en-US" sz="1100" b="0" i="0" u="none" strike="noStrike">
                        <a:solidFill>
                          <a:srgbClr val="000000"/>
                        </a:solidFill>
                        <a:effectLst/>
                        <a:latin typeface="Calibri" charset="0"/>
                      </a:endParaRPr>
                    </a:p>
                  </a:txBody>
                  <a:tcPr marL="11962" marR="11962" marT="11962" marB="0" anchor="b"/>
                </a:tc>
                <a:tc>
                  <a:txBody>
                    <a:bodyPr/>
                    <a:lstStyle/>
                    <a:p>
                      <a:pPr algn="ctr" fontAlgn="ctr"/>
                      <a:r>
                        <a:rPr lang="en-US" sz="1100" u="none" strike="noStrike">
                          <a:effectLst/>
                        </a:rPr>
                        <a:t>16 Megaflops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b"/>
                      <a:r>
                        <a:rPr lang="en-US" sz="1100" u="none" strike="noStrike" dirty="0">
                          <a:effectLst/>
                        </a:rPr>
                        <a:t>C-Cells on FPGA</a:t>
                      </a:r>
                      <a:endParaRPr lang="en-US" sz="1100" b="0" i="0" u="none" strike="noStrike" dirty="0">
                        <a:solidFill>
                          <a:srgbClr val="000000"/>
                        </a:solidFill>
                        <a:effectLst/>
                        <a:latin typeface="Calibri" charset="0"/>
                      </a:endParaRPr>
                    </a:p>
                  </a:txBody>
                  <a:tcPr marL="11962" marR="11962" marT="11962" marB="0" anchor="b"/>
                </a:tc>
                <a:extLst>
                  <a:ext uri="{0D108BD9-81ED-4DB2-BD59-A6C34878D82A}">
                    <a16:rowId xmlns:a16="http://schemas.microsoft.com/office/drawing/2014/main" val="10003"/>
                  </a:ext>
                </a:extLst>
              </a:tr>
              <a:tr h="406695">
                <a:tc>
                  <a:txBody>
                    <a:bodyPr/>
                    <a:lstStyle/>
                    <a:p>
                      <a:pPr algn="ctr" fontAlgn="ctr"/>
                      <a:r>
                        <a:rPr lang="en-US" sz="1100" u="none" strike="noStrike">
                          <a:effectLst/>
                        </a:rPr>
                        <a:t>Sep-19</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dirty="0">
                          <a:effectLst/>
                        </a:rPr>
                        <a:t>Computing Cell</a:t>
                      </a:r>
                      <a:br>
                        <a:rPr lang="en-US" sz="1100" u="none" strike="noStrike" dirty="0">
                          <a:effectLst/>
                        </a:rPr>
                      </a:br>
                      <a:r>
                        <a:rPr lang="en-US" sz="1100" u="none" strike="noStrike" dirty="0">
                          <a:effectLst/>
                        </a:rPr>
                        <a:t>MOSIS test die and jig</a:t>
                      </a:r>
                      <a:endParaRPr lang="en-US" sz="1100" b="0" i="0" u="none" strike="noStrike" dirty="0">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2 Gigaflops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dirty="0">
                          <a:effectLst/>
                        </a:rPr>
                        <a:t>100 C-Cells on chip</a:t>
                      </a:r>
                      <a:endParaRPr lang="en-US" sz="1100" b="0" i="0" u="none" strike="noStrike" dirty="0">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4"/>
                  </a:ext>
                </a:extLst>
              </a:tr>
              <a:tr h="227271">
                <a:tc>
                  <a:txBody>
                    <a:bodyPr/>
                    <a:lstStyle/>
                    <a:p>
                      <a:pPr algn="ctr" fontAlgn="ctr"/>
                      <a:r>
                        <a:rPr lang="en-US" sz="1100" u="none" strike="noStrike">
                          <a:effectLst/>
                        </a:rPr>
                        <a:t>May-20</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Test die</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128 Gigaflops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b"/>
                      <a:r>
                        <a:rPr lang="en-US" sz="1100" u="none" strike="noStrike">
                          <a:effectLst/>
                        </a:rPr>
                        <a:t>Chip on PC-jig</a:t>
                      </a:r>
                      <a:endParaRPr lang="en-US" sz="1100" b="0" i="0" u="none" strike="noStrike">
                        <a:solidFill>
                          <a:srgbClr val="000000"/>
                        </a:solidFill>
                        <a:effectLst/>
                        <a:latin typeface="Calibri" charset="0"/>
                      </a:endParaRPr>
                    </a:p>
                  </a:txBody>
                  <a:tcPr marL="11962" marR="11962" marT="11962" marB="0" anchor="b"/>
                </a:tc>
                <a:extLst>
                  <a:ext uri="{0D108BD9-81ED-4DB2-BD59-A6C34878D82A}">
                    <a16:rowId xmlns:a16="http://schemas.microsoft.com/office/drawing/2014/main" val="10005"/>
                  </a:ext>
                </a:extLst>
              </a:tr>
              <a:tr h="356457">
                <a:tc>
                  <a:txBody>
                    <a:bodyPr/>
                    <a:lstStyle/>
                    <a:p>
                      <a:pPr algn="ctr" fontAlgn="ctr"/>
                      <a:r>
                        <a:rPr lang="en-US" sz="1100" u="none" strike="noStrike">
                          <a:effectLst/>
                        </a:rPr>
                        <a:t>Oct-20</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Testbed</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104 Teraflops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2 boards x</a:t>
                      </a:r>
                      <a:br>
                        <a:rPr lang="en-US" sz="1100" u="none" strike="noStrike">
                          <a:effectLst/>
                        </a:rPr>
                      </a:br>
                      <a:r>
                        <a:rPr lang="en-US" sz="1100" u="none" strike="noStrike">
                          <a:effectLst/>
                        </a:rPr>
                        <a:t>416 chips on PC-board</a:t>
                      </a:r>
                      <a:endParaRPr lang="en-US" sz="1100" b="0" i="0" u="none" strike="noStrike">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6"/>
                  </a:ext>
                </a:extLst>
              </a:tr>
              <a:tr h="184209">
                <a:tc rowSpan="2">
                  <a:txBody>
                    <a:bodyPr/>
                    <a:lstStyle/>
                    <a:p>
                      <a:pPr algn="ctr" fontAlgn="ctr"/>
                      <a:r>
                        <a:rPr lang="en-US" sz="1100" u="none" strike="noStrike">
                          <a:effectLst/>
                        </a:rPr>
                        <a:t>Sep-21</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Pluggable/Embedded accelerator</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32 Teraflops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PCIe installed</a:t>
                      </a:r>
                      <a:endParaRPr lang="en-US" sz="1100" b="0" i="0" u="none" strike="noStrike">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7"/>
                  </a:ext>
                </a:extLst>
              </a:tr>
              <a:tr h="356457">
                <a:tc vMerge="1">
                  <a:txBody>
                    <a:bodyPr/>
                    <a:lstStyle/>
                    <a:p>
                      <a:endParaRPr lang="en-US"/>
                    </a:p>
                  </a:txBody>
                  <a:tcPr/>
                </a:tc>
                <a:tc>
                  <a:txBody>
                    <a:bodyPr/>
                    <a:lstStyle/>
                    <a:p>
                      <a:pPr algn="ctr" fontAlgn="ctr"/>
                      <a:r>
                        <a:rPr lang="en-US" sz="1100" u="none" strike="noStrike">
                          <a:effectLst/>
                        </a:rPr>
                        <a:t>Module/Stacked chips and liquid cooling/External accelerator</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cs-CZ" sz="1100" u="none" strike="noStrike">
                          <a:effectLst/>
                        </a:rPr>
                        <a:t>1 Petaflops</a:t>
                      </a:r>
                      <a:br>
                        <a:rPr lang="cs-CZ" sz="1100" u="none" strike="noStrike">
                          <a:effectLst/>
                        </a:rPr>
                      </a:br>
                      <a:r>
                        <a:rPr lang="cs-CZ" sz="1100" u="none" strike="noStrike">
                          <a:effectLst/>
                        </a:rPr>
                        <a:t>(2 </a:t>
                      </a:r>
                      <a:r>
                        <a:rPr lang="cs-CZ" sz="1100" u="none" strike="noStrike" baseline="30000">
                          <a:effectLst/>
                        </a:rPr>
                        <a:t>50</a:t>
                      </a:r>
                      <a:r>
                        <a:rPr lang="cs-CZ" sz="1100" u="none" strike="noStrike">
                          <a:effectLst/>
                        </a:rPr>
                        <a:t>)</a:t>
                      </a:r>
                      <a:endParaRPr lang="cs-CZ"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Full Simultac module</a:t>
                      </a:r>
                      <a:br>
                        <a:rPr lang="en-US" sz="1100" u="none" strike="noStrike">
                          <a:effectLst/>
                        </a:rPr>
                      </a:br>
                      <a:r>
                        <a:rPr lang="en-US" sz="1100" u="none" strike="noStrike">
                          <a:effectLst/>
                        </a:rPr>
                        <a:t>4 boards, stacked dies, 160 MHz</a:t>
                      </a:r>
                      <a:endParaRPr lang="en-US" sz="1100" b="0" i="0" u="none" strike="noStrike">
                        <a:solidFill>
                          <a:srgbClr val="000000"/>
                        </a:solidFill>
                        <a:effectLst/>
                        <a:latin typeface="Calibri" charset="0"/>
                      </a:endParaRPr>
                    </a:p>
                  </a:txBody>
                  <a:tcPr marL="11962" marR="11962" marT="11962" marB="0" anchor="ctr"/>
                </a:tc>
                <a:extLst>
                  <a:ext uri="{0D108BD9-81ED-4DB2-BD59-A6C34878D82A}">
                    <a16:rowId xmlns:a16="http://schemas.microsoft.com/office/drawing/2014/main" val="10008"/>
                  </a:ext>
                </a:extLst>
              </a:tr>
              <a:tr h="528704">
                <a:tc>
                  <a:txBody>
                    <a:bodyPr/>
                    <a:lstStyle/>
                    <a:p>
                      <a:pPr algn="ctr" fontAlgn="ctr"/>
                      <a:r>
                        <a:rPr lang="is-IS" sz="1100" u="none" strike="noStrike">
                          <a:effectLst/>
                        </a:rPr>
                        <a:t>Sep-22</a:t>
                      </a:r>
                      <a:endParaRPr lang="is-I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1 Exaflops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en-US" sz="1100" u="none" strike="noStrike">
                          <a:effectLst/>
                        </a:rPr>
                        <a:t>1 Exaflops</a:t>
                      </a:r>
                      <a:endParaRPr lang="en-US" sz="1100" b="0" i="0" u="none" strike="noStrike">
                        <a:solidFill>
                          <a:srgbClr val="000000"/>
                        </a:solidFill>
                        <a:effectLst/>
                        <a:latin typeface="Calibri" charset="0"/>
                      </a:endParaRPr>
                    </a:p>
                  </a:txBody>
                  <a:tcPr marL="11962" marR="11962" marT="11962" marB="0" anchor="ctr"/>
                </a:tc>
                <a:tc>
                  <a:txBody>
                    <a:bodyPr/>
                    <a:lstStyle/>
                    <a:p>
                      <a:pPr algn="ctr" fontAlgn="ctr"/>
                      <a:r>
                        <a:rPr lang="sk-SK" sz="1100" u="none" strike="noStrike">
                          <a:effectLst/>
                        </a:rPr>
                        <a:t> </a:t>
                      </a:r>
                      <a:endParaRPr lang="sk-SK" sz="1100" b="0" i="0" u="none" strike="noStrike">
                        <a:solidFill>
                          <a:srgbClr val="000000"/>
                        </a:solidFill>
                        <a:effectLst/>
                        <a:latin typeface="Calibri" charset="0"/>
                      </a:endParaRPr>
                    </a:p>
                  </a:txBody>
                  <a:tcPr marL="11962" marR="11962" marT="11962" marB="0" anchor="ctr"/>
                </a:tc>
                <a:tc>
                  <a:txBody>
                    <a:bodyPr/>
                    <a:lstStyle/>
                    <a:p>
                      <a:pPr algn="ctr" fontAlgn="b"/>
                      <a:r>
                        <a:rPr lang="en-US" sz="1100" u="none" strike="noStrike" dirty="0">
                          <a:effectLst/>
                        </a:rPr>
                        <a:t>32 modules x 24 racks</a:t>
                      </a:r>
                      <a:br>
                        <a:rPr lang="en-US" sz="1100" u="none" strike="noStrike" dirty="0">
                          <a:effectLst/>
                        </a:rPr>
                      </a:br>
                      <a:r>
                        <a:rPr lang="en-US" sz="1100" u="none" strike="noStrike" dirty="0">
                          <a:effectLst/>
                        </a:rPr>
                        <a:t>cylinder configuration, </a:t>
                      </a:r>
                      <a:r>
                        <a:rPr lang="en-US" sz="1100" u="none" strike="noStrike" dirty="0" err="1">
                          <a:effectLst/>
                        </a:rPr>
                        <a:t>Kautz</a:t>
                      </a:r>
                      <a:r>
                        <a:rPr lang="en-US" sz="1100" u="none" strike="noStrike" dirty="0">
                          <a:effectLst/>
                        </a:rPr>
                        <a:t> global network</a:t>
                      </a:r>
                      <a:endParaRPr lang="en-US" sz="1100" b="0" i="0" u="none" strike="noStrike" dirty="0">
                        <a:solidFill>
                          <a:srgbClr val="000000"/>
                        </a:solidFill>
                        <a:effectLst/>
                        <a:latin typeface="Calibri" charset="0"/>
                      </a:endParaRPr>
                    </a:p>
                  </a:txBody>
                  <a:tcPr marL="11962" marR="11962" marT="11962"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4266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9D638-09E3-4B44-A69C-E9D9EF633C2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AD5A7C4-DA8E-7842-B8FC-039A83BC2CF9}"/>
              </a:ext>
            </a:extLst>
          </p:cNvPr>
          <p:cNvSpPr>
            <a:spLocks noGrp="1"/>
          </p:cNvSpPr>
          <p:nvPr>
            <p:ph idx="1"/>
          </p:nvPr>
        </p:nvSpPr>
        <p:spPr>
          <a:xfrm>
            <a:off x="457200" y="1219201"/>
            <a:ext cx="8527774" cy="4380684"/>
          </a:xfrm>
        </p:spPr>
        <p:txBody>
          <a:bodyPr/>
          <a:lstStyle/>
          <a:p>
            <a:r>
              <a:rPr lang="en-US" sz="2400" dirty="0"/>
              <a:t>The race for </a:t>
            </a:r>
            <a:r>
              <a:rPr lang="en-US" sz="2400" dirty="0" err="1"/>
              <a:t>exascale</a:t>
            </a:r>
            <a:r>
              <a:rPr lang="en-US" sz="2400" dirty="0"/>
              <a:t> has blinded us to potential opportunities across the trans-</a:t>
            </a:r>
            <a:r>
              <a:rPr lang="en-US" sz="2400" dirty="0" err="1"/>
              <a:t>exaflops</a:t>
            </a:r>
            <a:r>
              <a:rPr lang="en-US" sz="2400" dirty="0"/>
              <a:t> performance regime and more</a:t>
            </a:r>
          </a:p>
          <a:p>
            <a:r>
              <a:rPr lang="en-US" sz="2400" dirty="0"/>
              <a:t>The frontiers of supercomputing expand by x10</a:t>
            </a:r>
            <a:r>
              <a:rPr lang="en-US" sz="2400" baseline="30000" dirty="0"/>
              <a:t>6</a:t>
            </a:r>
            <a:r>
              <a:rPr lang="en-US" sz="2400" dirty="0"/>
              <a:t> in14 years </a:t>
            </a:r>
          </a:p>
          <a:p>
            <a:r>
              <a:rPr lang="en-US" sz="2400" dirty="0"/>
              <a:t>von Neumann architecture assumptions barriers to progress</a:t>
            </a:r>
          </a:p>
          <a:p>
            <a:r>
              <a:rPr lang="en-US" sz="2400" dirty="0"/>
              <a:t>Continuum Computer Architecture is fine-grained structure</a:t>
            </a:r>
          </a:p>
          <a:p>
            <a:r>
              <a:rPr lang="en-US" sz="2400" dirty="0" err="1"/>
              <a:t>ParalleX</a:t>
            </a:r>
            <a:r>
              <a:rPr lang="en-US" sz="2400" dirty="0"/>
              <a:t> execution model abstractions for programming and global parallel control</a:t>
            </a:r>
          </a:p>
          <a:p>
            <a:r>
              <a:rPr lang="en-US" sz="2400" dirty="0"/>
              <a:t>Looking forward: a revolution in HPC better than the past</a:t>
            </a:r>
          </a:p>
          <a:p>
            <a:pPr marL="0" indent="0">
              <a:buNone/>
            </a:pPr>
            <a:endParaRPr lang="en-US" sz="2400" baseline="30000" dirty="0"/>
          </a:p>
          <a:p>
            <a:endParaRPr lang="en-US" sz="2400" dirty="0"/>
          </a:p>
        </p:txBody>
      </p:sp>
      <p:sp>
        <p:nvSpPr>
          <p:cNvPr id="4" name="Slide Number Placeholder 3">
            <a:extLst>
              <a:ext uri="{FF2B5EF4-FFF2-40B4-BE49-F238E27FC236}">
                <a16:creationId xmlns:a16="http://schemas.microsoft.com/office/drawing/2014/main" id="{2FF05522-1635-5546-B211-CDEFF06C9159}"/>
              </a:ext>
            </a:extLst>
          </p:cNvPr>
          <p:cNvSpPr>
            <a:spLocks noGrp="1"/>
          </p:cNvSpPr>
          <p:nvPr>
            <p:ph type="sldNum" sz="quarter" idx="4"/>
          </p:nvPr>
        </p:nvSpPr>
        <p:spPr/>
        <p:txBody>
          <a:bodyPr/>
          <a:lstStyle/>
          <a:p>
            <a:fld id="{0828DBCD-A15A-2E48-B727-4C14F8028A3B}" type="slidenum">
              <a:rPr lang="en-US" smtClean="0"/>
              <a:t>35</a:t>
            </a:fld>
            <a:endParaRPr lang="en-US" dirty="0"/>
          </a:p>
        </p:txBody>
      </p:sp>
    </p:spTree>
    <p:extLst>
      <p:ext uri="{BB962C8B-B14F-4D97-AF65-F5344CB8AC3E}">
        <p14:creationId xmlns:p14="http://schemas.microsoft.com/office/powerpoint/2010/main" val="344875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8B3147-938C-0444-B3D0-75410C0A3C16}"/>
              </a:ext>
            </a:extLst>
          </p:cNvPr>
          <p:cNvSpPr>
            <a:spLocks noGrp="1"/>
          </p:cNvSpPr>
          <p:nvPr>
            <p:ph sz="half" idx="1"/>
          </p:nvPr>
        </p:nvSpPr>
        <p:spPr>
          <a:xfrm>
            <a:off x="457200" y="795130"/>
            <a:ext cx="4038600" cy="5555974"/>
          </a:xfrm>
        </p:spPr>
        <p:txBody>
          <a:bodyPr/>
          <a:lstStyle/>
          <a:p>
            <a:r>
              <a:rPr lang="en-US" dirty="0"/>
              <a:t>Cryogenic </a:t>
            </a:r>
            <a:r>
              <a:rPr lang="en-US" dirty="0" err="1"/>
              <a:t>Nb</a:t>
            </a:r>
            <a:r>
              <a:rPr lang="en-US" dirty="0"/>
              <a:t> logic</a:t>
            </a:r>
          </a:p>
          <a:p>
            <a:pPr lvl="1"/>
            <a:r>
              <a:rPr lang="en-US" dirty="0"/>
              <a:t>Based on squid component</a:t>
            </a:r>
          </a:p>
          <a:p>
            <a:pPr lvl="1"/>
            <a:r>
              <a:rPr lang="en-US" dirty="0"/>
              <a:t>2 Josephson-Junctions (JJ)</a:t>
            </a:r>
          </a:p>
          <a:p>
            <a:pPr lvl="1"/>
            <a:r>
              <a:rPr lang="en-US" dirty="0"/>
              <a:t>Explored by HTMT project</a:t>
            </a:r>
          </a:p>
          <a:p>
            <a:pPr lvl="1"/>
            <a:r>
              <a:rPr lang="en-US" dirty="0"/>
              <a:t>Cooled to 4 K, liquid helium</a:t>
            </a:r>
          </a:p>
          <a:p>
            <a:pPr lvl="2"/>
            <a:r>
              <a:rPr lang="en-US" dirty="0"/>
              <a:t>X100 efficiency</a:t>
            </a:r>
          </a:p>
          <a:p>
            <a:r>
              <a:rPr lang="en-US" dirty="0"/>
              <a:t>Clock rate: 200 Giga-Hertz</a:t>
            </a:r>
          </a:p>
          <a:p>
            <a:pPr lvl="1"/>
            <a:r>
              <a:rPr lang="en-US" dirty="0"/>
              <a:t>Best achieved: 740 GHz</a:t>
            </a:r>
          </a:p>
          <a:p>
            <a:r>
              <a:rPr lang="en-US" dirty="0"/>
              <a:t>Intrinsic multivariate capability</a:t>
            </a:r>
          </a:p>
          <a:p>
            <a:pPr lvl="1"/>
            <a:r>
              <a:rPr lang="en-US" dirty="0"/>
              <a:t>Quantum effect</a:t>
            </a:r>
          </a:p>
          <a:p>
            <a:r>
              <a:rPr lang="en-US" dirty="0"/>
              <a:t>Propagation delay ~mm/cycle</a:t>
            </a:r>
          </a:p>
          <a:p>
            <a:pPr lvl="1"/>
            <a:r>
              <a:rPr lang="en-US" dirty="0"/>
              <a:t>Favors </a:t>
            </a:r>
          </a:p>
          <a:p>
            <a:r>
              <a:rPr lang="en-US" dirty="0"/>
              <a:t>Need x2.5 optimizations (ILP?)</a:t>
            </a:r>
          </a:p>
          <a:p>
            <a:r>
              <a:rPr lang="en-US" dirty="0" err="1"/>
              <a:t>Cryo</a:t>
            </a:r>
            <a:r>
              <a:rPr lang="en-US" dirty="0"/>
              <a:t>-memory required</a:t>
            </a:r>
          </a:p>
          <a:p>
            <a:r>
              <a:rPr lang="en-US" dirty="0"/>
              <a:t>Nanoscale feature size needed</a:t>
            </a:r>
          </a:p>
          <a:p>
            <a:r>
              <a:rPr lang="en-US" dirty="0"/>
              <a:t>Result: ~ 1 </a:t>
            </a:r>
            <a:r>
              <a:rPr lang="en-US" dirty="0" err="1"/>
              <a:t>Yottaflops</a:t>
            </a:r>
            <a:r>
              <a:rPr lang="en-US" dirty="0"/>
              <a:t> peak</a:t>
            </a:r>
          </a:p>
          <a:p>
            <a:endParaRPr lang="en-US" dirty="0"/>
          </a:p>
        </p:txBody>
      </p:sp>
      <p:sp>
        <p:nvSpPr>
          <p:cNvPr id="4" name="Title 3">
            <a:extLst>
              <a:ext uri="{FF2B5EF4-FFF2-40B4-BE49-F238E27FC236}">
                <a16:creationId xmlns:a16="http://schemas.microsoft.com/office/drawing/2014/main" id="{E3F8D29D-021F-C041-B3C9-EF3C4A385E73}"/>
              </a:ext>
            </a:extLst>
          </p:cNvPr>
          <p:cNvSpPr>
            <a:spLocks noGrp="1"/>
          </p:cNvSpPr>
          <p:nvPr>
            <p:ph type="title"/>
          </p:nvPr>
        </p:nvSpPr>
        <p:spPr>
          <a:xfrm>
            <a:off x="457200" y="212866"/>
            <a:ext cx="8229600" cy="582264"/>
          </a:xfrm>
        </p:spPr>
        <p:txBody>
          <a:bodyPr/>
          <a:lstStyle/>
          <a:p>
            <a:r>
              <a:rPr lang="en-US" dirty="0"/>
              <a:t>Epilog – Yotta-flops Superconducting CCA</a:t>
            </a:r>
          </a:p>
        </p:txBody>
      </p:sp>
      <p:sp>
        <p:nvSpPr>
          <p:cNvPr id="5" name="Slide Number Placeholder 4">
            <a:extLst>
              <a:ext uri="{FF2B5EF4-FFF2-40B4-BE49-F238E27FC236}">
                <a16:creationId xmlns:a16="http://schemas.microsoft.com/office/drawing/2014/main" id="{0E82A053-1246-B74A-BFBA-5B81074FDFF3}"/>
              </a:ext>
            </a:extLst>
          </p:cNvPr>
          <p:cNvSpPr>
            <a:spLocks noGrp="1"/>
          </p:cNvSpPr>
          <p:nvPr>
            <p:ph type="sldNum" sz="quarter" idx="4"/>
          </p:nvPr>
        </p:nvSpPr>
        <p:spPr/>
        <p:txBody>
          <a:bodyPr/>
          <a:lstStyle/>
          <a:p>
            <a:fld id="{0828DBCD-A15A-2E48-B727-4C14F8028A3B}" type="slidenum">
              <a:rPr lang="en-US" smtClean="0"/>
              <a:t>36</a:t>
            </a:fld>
            <a:endParaRPr lang="en-US" dirty="0"/>
          </a:p>
        </p:txBody>
      </p:sp>
      <p:pic>
        <p:nvPicPr>
          <p:cNvPr id="6" name="Picture 4" descr="VIEW2">
            <a:extLst>
              <a:ext uri="{FF2B5EF4-FFF2-40B4-BE49-F238E27FC236}">
                <a16:creationId xmlns:a16="http://schemas.microsoft.com/office/drawing/2014/main" id="{FF86F55B-A8C3-5849-A706-B4B18EFDB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314" y="1752600"/>
            <a:ext cx="4452730" cy="333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80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48200" y="3352800"/>
            <a:ext cx="4048125" cy="2590800"/>
          </a:xfrm>
          <a:prstGeom prst="rect">
            <a:avLst/>
          </a:prstGeom>
        </p:spPr>
      </p:pic>
      <p:pic>
        <p:nvPicPr>
          <p:cNvPr id="3" name="Picture 2"/>
          <p:cNvPicPr>
            <a:picLocks noChangeAspect="1"/>
          </p:cNvPicPr>
          <p:nvPr/>
        </p:nvPicPr>
        <p:blipFill>
          <a:blip r:embed="rId4"/>
          <a:stretch>
            <a:fillRect/>
          </a:stretch>
        </p:blipFill>
        <p:spPr>
          <a:xfrm>
            <a:off x="1828800" y="1066800"/>
            <a:ext cx="2474464" cy="3568700"/>
          </a:xfrm>
          <a:prstGeom prst="rect">
            <a:avLst/>
          </a:prstGeom>
        </p:spPr>
      </p:pic>
      <p:pic>
        <p:nvPicPr>
          <p:cNvPr id="4" name="Picture 3"/>
          <p:cNvPicPr>
            <a:picLocks noChangeAspect="1"/>
          </p:cNvPicPr>
          <p:nvPr/>
        </p:nvPicPr>
        <p:blipFill>
          <a:blip r:embed="rId5"/>
          <a:stretch>
            <a:fillRect/>
          </a:stretch>
        </p:blipFill>
        <p:spPr>
          <a:xfrm>
            <a:off x="4648200" y="381000"/>
            <a:ext cx="3356868" cy="2514600"/>
          </a:xfrm>
          <a:prstGeom prst="rect">
            <a:avLst/>
          </a:prstGeom>
        </p:spPr>
      </p:pic>
      <p:pic>
        <p:nvPicPr>
          <p:cNvPr id="5" name="Picture 4"/>
          <p:cNvPicPr>
            <a:picLocks noChangeAspect="1"/>
          </p:cNvPicPr>
          <p:nvPr/>
        </p:nvPicPr>
        <p:blipFill>
          <a:blip r:embed="rId6"/>
          <a:stretch>
            <a:fillRect/>
          </a:stretch>
        </p:blipFill>
        <p:spPr>
          <a:xfrm>
            <a:off x="609600" y="4724400"/>
            <a:ext cx="3733800" cy="1241489"/>
          </a:xfrm>
          <a:prstGeom prst="rect">
            <a:avLst/>
          </a:prstGeom>
        </p:spPr>
      </p:pic>
      <p:pic>
        <p:nvPicPr>
          <p:cNvPr id="6" name="Picture 5"/>
          <p:cNvPicPr>
            <a:picLocks noChangeAspect="1"/>
          </p:cNvPicPr>
          <p:nvPr/>
        </p:nvPicPr>
        <p:blipFill>
          <a:blip r:embed="rId7"/>
          <a:stretch>
            <a:fillRect/>
          </a:stretch>
        </p:blipFill>
        <p:spPr>
          <a:xfrm>
            <a:off x="381000" y="381000"/>
            <a:ext cx="1206500" cy="3619500"/>
          </a:xfrm>
          <a:prstGeom prst="rect">
            <a:avLst/>
          </a:prstGeom>
        </p:spPr>
      </p:pic>
      <p:pic>
        <p:nvPicPr>
          <p:cNvPr id="7" name="Picture 6"/>
          <p:cNvPicPr>
            <a:picLocks noChangeAspect="1"/>
          </p:cNvPicPr>
          <p:nvPr/>
        </p:nvPicPr>
        <p:blipFill>
          <a:blip r:embed="rId8"/>
          <a:stretch>
            <a:fillRect/>
          </a:stretch>
        </p:blipFill>
        <p:spPr>
          <a:xfrm>
            <a:off x="3429000" y="2590800"/>
            <a:ext cx="2895600" cy="1930400"/>
          </a:xfrm>
          <a:prstGeom prst="rect">
            <a:avLst/>
          </a:prstGeom>
        </p:spPr>
      </p:pic>
    </p:spTree>
    <p:extLst>
      <p:ext uri="{BB962C8B-B14F-4D97-AF65-F5344CB8AC3E}">
        <p14:creationId xmlns:p14="http://schemas.microsoft.com/office/powerpoint/2010/main" val="1559080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Projected Performance Development</a:t>
            </a:r>
          </a:p>
        </p:txBody>
      </p:sp>
      <p:graphicFrame>
        <p:nvGraphicFramePr>
          <p:cNvPr id="7" name="Chart 6"/>
          <p:cNvGraphicFramePr/>
          <p:nvPr>
            <p:extLst/>
          </p:nvPr>
        </p:nvGraphicFramePr>
        <p:xfrm>
          <a:off x="418177" y="1749971"/>
          <a:ext cx="8434273" cy="3891534"/>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9"/>
          <p:cNvSpPr txBox="1">
            <a:spLocks noChangeArrowheads="1"/>
          </p:cNvSpPr>
          <p:nvPr/>
        </p:nvSpPr>
        <p:spPr bwMode="auto">
          <a:xfrm>
            <a:off x="4506475" y="2775910"/>
            <a:ext cx="533400" cy="228601"/>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rgbClr val="333399"/>
                </a:solidFill>
                <a:latin typeface="Calibri"/>
                <a:ea typeface="Calibri"/>
                <a:cs typeface="Calibri"/>
              </a:rPr>
              <a:t>SUM</a:t>
            </a:r>
          </a:p>
        </p:txBody>
      </p:sp>
      <p:sp>
        <p:nvSpPr>
          <p:cNvPr id="25" name="Rectangle 10"/>
          <p:cNvSpPr txBox="1">
            <a:spLocks noChangeArrowheads="1"/>
          </p:cNvSpPr>
          <p:nvPr/>
        </p:nvSpPr>
        <p:spPr bwMode="auto">
          <a:xfrm>
            <a:off x="4572000" y="3279144"/>
            <a:ext cx="533400" cy="228602"/>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rgbClr val="993366"/>
                </a:solidFill>
                <a:latin typeface="Calibri"/>
                <a:ea typeface="Calibri"/>
                <a:cs typeface="Calibri"/>
              </a:rPr>
              <a:t>N=1</a:t>
            </a:r>
          </a:p>
        </p:txBody>
      </p:sp>
      <p:sp>
        <p:nvSpPr>
          <p:cNvPr id="26" name="Rectangle 11"/>
          <p:cNvSpPr txBox="1">
            <a:spLocks noChangeArrowheads="1"/>
          </p:cNvSpPr>
          <p:nvPr/>
        </p:nvSpPr>
        <p:spPr bwMode="auto">
          <a:xfrm>
            <a:off x="4506925" y="3833047"/>
            <a:ext cx="663550" cy="182073"/>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rgbClr val="969696"/>
                </a:solidFill>
                <a:latin typeface="Calibri"/>
                <a:ea typeface="Calibri"/>
                <a:cs typeface="Calibri"/>
              </a:rPr>
              <a:t>N=500</a:t>
            </a:r>
          </a:p>
        </p:txBody>
      </p:sp>
      <p:cxnSp>
        <p:nvCxnSpPr>
          <p:cNvPr id="4" name="Straight Connector 3"/>
          <p:cNvCxnSpPr/>
          <p:nvPr/>
        </p:nvCxnSpPr>
        <p:spPr>
          <a:xfrm flipV="1">
            <a:off x="6591189" y="2284777"/>
            <a:ext cx="2475172" cy="416204"/>
          </a:xfrm>
          <a:prstGeom prst="line">
            <a:avLst/>
          </a:prstGeom>
          <a:ln>
            <a:solidFill>
              <a:srgbClr val="D80015"/>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340816" y="1780643"/>
            <a:ext cx="1057629" cy="3396172"/>
            <a:chOff x="340815" y="923393"/>
            <a:chExt cx="1057629" cy="3396172"/>
          </a:xfrm>
        </p:grpSpPr>
        <p:sp>
          <p:nvSpPr>
            <p:cNvPr id="21" name="Text Box 24"/>
            <p:cNvSpPr txBox="1">
              <a:spLocks noChangeArrowheads="1"/>
            </p:cNvSpPr>
            <p:nvPr/>
          </p:nvSpPr>
          <p:spPr bwMode="auto">
            <a:xfrm>
              <a:off x="516492" y="3778661"/>
              <a:ext cx="881952" cy="274182"/>
            </a:xfrm>
            <a:prstGeom prst="rect">
              <a:avLst/>
            </a:prstGeom>
            <a:noFill/>
            <a:ln w="1">
              <a:noFill/>
              <a:miter lim="800000"/>
              <a:headEnd/>
              <a:tailEnd/>
            </a:ln>
            <a:effectLst/>
          </p:spPr>
          <p:txBody>
            <a:bodyPr wrap="square" lIns="27432"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Gflop</a:t>
              </a:r>
              <a:r>
                <a:rPr lang="en-US" sz="1600" b="1" dirty="0">
                  <a:solidFill>
                    <a:srgbClr val="000000"/>
                  </a:solidFill>
                  <a:latin typeface="Trebuchet MS"/>
                  <a:ea typeface="Trebuchet MS"/>
                  <a:cs typeface="Trebuchet MS"/>
                </a:rPr>
                <a:t>/s</a:t>
              </a:r>
            </a:p>
          </p:txBody>
        </p:sp>
        <p:sp>
          <p:nvSpPr>
            <p:cNvPr id="22" name="Text Box 25"/>
            <p:cNvSpPr txBox="1">
              <a:spLocks noChangeArrowheads="1"/>
            </p:cNvSpPr>
            <p:nvPr/>
          </p:nvSpPr>
          <p:spPr bwMode="auto">
            <a:xfrm>
              <a:off x="541511" y="2915814"/>
              <a:ext cx="856933" cy="274182"/>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Tflop</a:t>
              </a:r>
              <a:r>
                <a:rPr lang="en-US" sz="1600" b="1" dirty="0">
                  <a:solidFill>
                    <a:srgbClr val="000000"/>
                  </a:solidFill>
                  <a:latin typeface="Trebuchet MS"/>
                  <a:ea typeface="Trebuchet MS"/>
                  <a:cs typeface="Trebuchet MS"/>
                </a:rPr>
                <a:t>/s</a:t>
              </a:r>
            </a:p>
          </p:txBody>
        </p:sp>
        <p:sp>
          <p:nvSpPr>
            <p:cNvPr id="23" name="Text Box 26"/>
            <p:cNvSpPr txBox="1">
              <a:spLocks noChangeArrowheads="1"/>
            </p:cNvSpPr>
            <p:nvPr/>
          </p:nvSpPr>
          <p:spPr bwMode="auto">
            <a:xfrm>
              <a:off x="340815" y="4108053"/>
              <a:ext cx="1057629" cy="211512"/>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Mflop</a:t>
              </a:r>
              <a:r>
                <a:rPr lang="en-US" sz="1200" dirty="0">
                  <a:solidFill>
                    <a:srgbClr val="000000"/>
                  </a:solidFill>
                  <a:latin typeface="Trebuchet MS"/>
                  <a:ea typeface="Trebuchet MS"/>
                  <a:cs typeface="Trebuchet MS"/>
                </a:rPr>
                <a:t>/s</a:t>
              </a:r>
            </a:p>
          </p:txBody>
        </p:sp>
        <p:sp>
          <p:nvSpPr>
            <p:cNvPr id="27" name="Text Box 27"/>
            <p:cNvSpPr txBox="1">
              <a:spLocks noChangeArrowheads="1"/>
            </p:cNvSpPr>
            <p:nvPr/>
          </p:nvSpPr>
          <p:spPr bwMode="auto">
            <a:xfrm>
              <a:off x="400786" y="3245209"/>
              <a:ext cx="997658"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Gflop/s</a:t>
              </a:r>
              <a:endParaRPr lang="en-US" sz="1200" dirty="0">
                <a:solidFill>
                  <a:srgbClr val="000000"/>
                </a:solidFill>
                <a:latin typeface="Trebuchet MS"/>
                <a:ea typeface="Trebuchet MS"/>
                <a:cs typeface="Trebuchet MS"/>
              </a:endParaRPr>
            </a:p>
          </p:txBody>
        </p:sp>
        <p:sp>
          <p:nvSpPr>
            <p:cNvPr id="28" name="Text Box 28"/>
            <p:cNvSpPr txBox="1">
              <a:spLocks noChangeArrowheads="1"/>
            </p:cNvSpPr>
            <p:nvPr/>
          </p:nvSpPr>
          <p:spPr bwMode="auto">
            <a:xfrm>
              <a:off x="449090" y="2382362"/>
              <a:ext cx="949354"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Tflop/s</a:t>
              </a:r>
              <a:endParaRPr lang="en-US" sz="1200" dirty="0">
                <a:solidFill>
                  <a:srgbClr val="000000"/>
                </a:solidFill>
                <a:latin typeface="Trebuchet MS"/>
                <a:ea typeface="Trebuchet MS"/>
                <a:cs typeface="Trebuchet MS"/>
              </a:endParaRPr>
            </a:p>
          </p:txBody>
        </p:sp>
        <p:sp>
          <p:nvSpPr>
            <p:cNvPr id="29" name="Text Box 29"/>
            <p:cNvSpPr txBox="1">
              <a:spLocks noChangeArrowheads="1"/>
            </p:cNvSpPr>
            <p:nvPr/>
          </p:nvSpPr>
          <p:spPr bwMode="auto">
            <a:xfrm>
              <a:off x="390060" y="3511935"/>
              <a:ext cx="1008384"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Gflop</a:t>
              </a:r>
              <a:r>
                <a:rPr lang="en-US" sz="1200" dirty="0">
                  <a:solidFill>
                    <a:srgbClr val="000000"/>
                  </a:solidFill>
                  <a:latin typeface="Trebuchet MS"/>
                  <a:ea typeface="Trebuchet MS"/>
                  <a:cs typeface="Trebuchet MS"/>
                </a:rPr>
                <a:t>/s</a:t>
              </a:r>
            </a:p>
          </p:txBody>
        </p:sp>
        <p:sp>
          <p:nvSpPr>
            <p:cNvPr id="30" name="Text Box 30"/>
            <p:cNvSpPr txBox="1">
              <a:spLocks noChangeArrowheads="1"/>
            </p:cNvSpPr>
            <p:nvPr/>
          </p:nvSpPr>
          <p:spPr bwMode="auto">
            <a:xfrm>
              <a:off x="402899" y="2649088"/>
              <a:ext cx="995545"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Tflop</a:t>
              </a:r>
              <a:r>
                <a:rPr lang="en-US" sz="1200" dirty="0">
                  <a:solidFill>
                    <a:srgbClr val="000000"/>
                  </a:solidFill>
                  <a:latin typeface="Trebuchet MS"/>
                  <a:ea typeface="Trebuchet MS"/>
                  <a:cs typeface="Trebuchet MS"/>
                </a:rPr>
                <a:t>/s</a:t>
              </a:r>
            </a:p>
          </p:txBody>
        </p:sp>
        <p:sp>
          <p:nvSpPr>
            <p:cNvPr id="31" name="Text Box 31"/>
            <p:cNvSpPr txBox="1">
              <a:spLocks noChangeArrowheads="1"/>
            </p:cNvSpPr>
            <p:nvPr/>
          </p:nvSpPr>
          <p:spPr bwMode="auto">
            <a:xfrm>
              <a:off x="499813" y="2052967"/>
              <a:ext cx="898631" cy="274182"/>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Pflop</a:t>
              </a:r>
              <a:r>
                <a:rPr lang="en-US" sz="1600" b="1" dirty="0">
                  <a:solidFill>
                    <a:srgbClr val="000000"/>
                  </a:solidFill>
                  <a:latin typeface="Trebuchet MS"/>
                  <a:ea typeface="Trebuchet MS"/>
                  <a:cs typeface="Trebuchet MS"/>
                </a:rPr>
                <a:t>/s</a:t>
              </a:r>
            </a:p>
          </p:txBody>
        </p:sp>
        <p:sp>
          <p:nvSpPr>
            <p:cNvPr id="32" name="Text Box 39"/>
            <p:cNvSpPr txBox="1">
              <a:spLocks noChangeArrowheads="1"/>
            </p:cNvSpPr>
            <p:nvPr/>
          </p:nvSpPr>
          <p:spPr bwMode="auto">
            <a:xfrm>
              <a:off x="524832" y="1519515"/>
              <a:ext cx="873612"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Pflop/s</a:t>
              </a:r>
              <a:endParaRPr lang="en-US" sz="1200" dirty="0">
                <a:solidFill>
                  <a:srgbClr val="000000"/>
                </a:solidFill>
                <a:latin typeface="Trebuchet MS"/>
                <a:ea typeface="Trebuchet MS"/>
                <a:cs typeface="Trebuchet MS"/>
              </a:endParaRPr>
            </a:p>
          </p:txBody>
        </p:sp>
        <p:sp>
          <p:nvSpPr>
            <p:cNvPr id="33" name="Text Box 40"/>
            <p:cNvSpPr txBox="1">
              <a:spLocks noChangeArrowheads="1"/>
            </p:cNvSpPr>
            <p:nvPr/>
          </p:nvSpPr>
          <p:spPr bwMode="auto">
            <a:xfrm>
              <a:off x="516492" y="1786241"/>
              <a:ext cx="881952"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Pflop</a:t>
              </a:r>
              <a:r>
                <a:rPr lang="en-US" sz="1200" dirty="0">
                  <a:solidFill>
                    <a:srgbClr val="000000"/>
                  </a:solidFill>
                  <a:latin typeface="Trebuchet MS"/>
                  <a:ea typeface="Trebuchet MS"/>
                  <a:cs typeface="Trebuchet MS"/>
                </a:rPr>
                <a:t>/s</a:t>
              </a:r>
            </a:p>
          </p:txBody>
        </p:sp>
        <p:sp>
          <p:nvSpPr>
            <p:cNvPr id="34" name="Text Box 39"/>
            <p:cNvSpPr txBox="1">
              <a:spLocks noChangeArrowheads="1"/>
            </p:cNvSpPr>
            <p:nvPr/>
          </p:nvSpPr>
          <p:spPr bwMode="auto">
            <a:xfrm>
              <a:off x="516492" y="1190119"/>
              <a:ext cx="881952" cy="27418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Eflop/s</a:t>
              </a:r>
              <a:endParaRPr lang="en-US" sz="1600" b="1" dirty="0">
                <a:solidFill>
                  <a:srgbClr val="000000"/>
                </a:solidFill>
                <a:latin typeface="Trebuchet MS"/>
                <a:ea typeface="Trebuchet MS"/>
                <a:cs typeface="Trebuchet MS"/>
              </a:endParaRPr>
            </a:p>
          </p:txBody>
        </p:sp>
        <p:sp>
          <p:nvSpPr>
            <p:cNvPr id="35" name="Text Box 40"/>
            <p:cNvSpPr txBox="1">
              <a:spLocks noChangeArrowheads="1"/>
            </p:cNvSpPr>
            <p:nvPr/>
          </p:nvSpPr>
          <p:spPr bwMode="auto">
            <a:xfrm>
              <a:off x="516492" y="923393"/>
              <a:ext cx="881952" cy="211513"/>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Eflop</a:t>
              </a:r>
              <a:r>
                <a:rPr lang="en-US" sz="1200" dirty="0">
                  <a:solidFill>
                    <a:srgbClr val="000000"/>
                  </a:solidFill>
                  <a:latin typeface="Trebuchet MS"/>
                  <a:ea typeface="Trebuchet MS"/>
                  <a:cs typeface="Trebuchet MS"/>
                </a:rPr>
                <a:t>/s</a:t>
              </a:r>
            </a:p>
          </p:txBody>
        </p:sp>
      </p:grpSp>
      <p:sp>
        <p:nvSpPr>
          <p:cNvPr id="3" name="TextBox 2">
            <a:extLst>
              <a:ext uri="{FF2B5EF4-FFF2-40B4-BE49-F238E27FC236}">
                <a16:creationId xmlns:a16="http://schemas.microsoft.com/office/drawing/2014/main" id="{83846E35-E0D8-AD4C-BFAE-216BDB3A194D}"/>
              </a:ext>
            </a:extLst>
          </p:cNvPr>
          <p:cNvSpPr txBox="1"/>
          <p:nvPr/>
        </p:nvSpPr>
        <p:spPr>
          <a:xfrm flipH="1">
            <a:off x="6711351" y="6091477"/>
            <a:ext cx="2355010" cy="246221"/>
          </a:xfrm>
          <a:prstGeom prst="rect">
            <a:avLst/>
          </a:prstGeom>
          <a:noFill/>
        </p:spPr>
        <p:txBody>
          <a:bodyPr wrap="square" rtlCol="0">
            <a:spAutoFit/>
          </a:bodyPr>
          <a:lstStyle/>
          <a:p>
            <a:pPr algn="r"/>
            <a:r>
              <a:rPr lang="en-US" sz="1000" dirty="0">
                <a:latin typeface="Lucida Calligraphy" panose="03010101010101010101" pitchFamily="66" charset="77"/>
              </a:rPr>
              <a:t>Courtesy of Erich </a:t>
            </a:r>
            <a:r>
              <a:rPr lang="en-US" sz="1000" dirty="0" err="1">
                <a:latin typeface="Lucida Calligraphy" panose="03010101010101010101" pitchFamily="66" charset="77"/>
              </a:rPr>
              <a:t>Strohmaier</a:t>
            </a:r>
            <a:endParaRPr lang="en-US" sz="1000" dirty="0">
              <a:latin typeface="Lucida Calligraphy" panose="03010101010101010101" pitchFamily="66" charset="77"/>
            </a:endParaRPr>
          </a:p>
        </p:txBody>
      </p:sp>
    </p:spTree>
    <p:extLst>
      <p:ext uri="{BB962C8B-B14F-4D97-AF65-F5344CB8AC3E}">
        <p14:creationId xmlns:p14="http://schemas.microsoft.com/office/powerpoint/2010/main" val="3921739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933FA6-BE41-6940-8AEC-6BCF6A4F943A}"/>
              </a:ext>
            </a:extLst>
          </p:cNvPr>
          <p:cNvSpPr>
            <a:spLocks noGrp="1"/>
          </p:cNvSpPr>
          <p:nvPr>
            <p:ph type="sldNum" sz="quarter" idx="4"/>
          </p:nvPr>
        </p:nvSpPr>
        <p:spPr/>
        <p:txBody>
          <a:bodyPr/>
          <a:lstStyle/>
          <a:p>
            <a:fld id="{0828DBCD-A15A-2E48-B727-4C14F8028A3B}" type="slidenum">
              <a:rPr lang="en-US" smtClean="0"/>
              <a:t>5</a:t>
            </a:fld>
            <a:endParaRPr lang="en-US" dirty="0"/>
          </a:p>
        </p:txBody>
      </p:sp>
      <p:pic>
        <p:nvPicPr>
          <p:cNvPr id="3" name="Picture 2">
            <a:extLst>
              <a:ext uri="{FF2B5EF4-FFF2-40B4-BE49-F238E27FC236}">
                <a16:creationId xmlns:a16="http://schemas.microsoft.com/office/drawing/2014/main" id="{0461EBA7-C5EA-B045-9E29-631C1B1FA58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646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p4374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457200"/>
            <a:ext cx="5999163"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3815288"/>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5"/>
          <p:cNvSpPr>
            <a:spLocks noGrp="1"/>
          </p:cNvSpPr>
          <p:nvPr>
            <p:ph type="title"/>
          </p:nvPr>
        </p:nvSpPr>
        <p:spPr/>
        <p:txBody>
          <a:bodyPr/>
          <a:lstStyle/>
          <a:p>
            <a:pPr eaLnBrk="1" hangingPunct="1"/>
            <a:r>
              <a:rPr lang="en-US" sz="2800" dirty="0"/>
              <a:t>Top 500 System Architectures – But there’s more!</a:t>
            </a:r>
          </a:p>
        </p:txBody>
      </p:sp>
      <p:sp>
        <p:nvSpPr>
          <p:cNvPr id="36867" name="Slide Number Placeholder 3"/>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EE748E5-858B-4FBE-B2AE-2CD45FA94DC8}" type="slidenum">
              <a:rPr lang="en-US" sz="1400" smtClean="0"/>
              <a:pPr/>
              <a:t>7</a:t>
            </a:fld>
            <a:endParaRPr lang="en-US" sz="1400"/>
          </a:p>
        </p:txBody>
      </p:sp>
      <p:pic>
        <p:nvPicPr>
          <p:cNvPr id="36868" name="Picture 5"/>
          <p:cNvPicPr>
            <a:picLocks noChangeAspect="1"/>
          </p:cNvPicPr>
          <p:nvPr/>
        </p:nvPicPr>
        <p:blipFill>
          <a:blip r:embed="rId3">
            <a:extLst>
              <a:ext uri="{28A0092B-C50C-407E-A947-70E740481C1C}">
                <a14:useLocalDpi xmlns:a14="http://schemas.microsoft.com/office/drawing/2010/main" val="0"/>
              </a:ext>
            </a:extLst>
          </a:blip>
          <a:srcRect r="21342"/>
          <a:stretch>
            <a:fillRect/>
          </a:stretch>
        </p:blipFill>
        <p:spPr bwMode="auto">
          <a:xfrm>
            <a:off x="788988" y="917575"/>
            <a:ext cx="7516812" cy="517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1736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4"/>
          <p:cNvSpPr>
            <a:spLocks noGrp="1"/>
          </p:cNvSpPr>
          <p:nvPr>
            <p:ph type="dt" sz="quarter" idx="4294967295"/>
          </p:nvPr>
        </p:nvSpPr>
        <p:spPr bwMode="auto">
          <a:xfrm>
            <a:off x="990600" y="6324600"/>
            <a:ext cx="67056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a:solidFill>
                  <a:schemeClr val="tx2"/>
                </a:solidFill>
                <a:latin typeface="Arial Black" charset="0"/>
              </a:rPr>
              <a:t>June 27, 2003</a:t>
            </a:r>
          </a:p>
        </p:txBody>
      </p:sp>
      <p:sp>
        <p:nvSpPr>
          <p:cNvPr id="20483" name="Footer Placeholder 5"/>
          <p:cNvSpPr>
            <a:spLocks noGrp="1"/>
          </p:cNvSpPr>
          <p:nvPr>
            <p:ph type="ftr" sz="quarter" idx="4294967295"/>
          </p:nvPr>
        </p:nvSpPr>
        <p:spPr>
          <a:xfrm>
            <a:off x="8001000" y="6477000"/>
            <a:ext cx="1066800" cy="30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a:solidFill>
                  <a:srgbClr val="80729D"/>
                </a:solidFill>
              </a:rPr>
              <a:t>Thomas Sterling - Caltech &amp; JPL</a:t>
            </a:r>
          </a:p>
        </p:txBody>
      </p:sp>
      <p:sp>
        <p:nvSpPr>
          <p:cNvPr id="20484" name="Slide Number Placeholder 6"/>
          <p:cNvSpPr>
            <a:spLocks noGrp="1"/>
          </p:cNvSpPr>
          <p:nvPr>
            <p:ph type="sldNum" sz="quarter" idx="4294967295"/>
          </p:nvPr>
        </p:nvSpPr>
        <p:spPr>
          <a:xfrm>
            <a:off x="6589713" y="6376988"/>
            <a:ext cx="2193925"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9A48D-5BE1-D646-A3CF-91C846BC501D}" type="slidenum">
              <a:rPr lang="en-US" sz="1600">
                <a:solidFill>
                  <a:srgbClr val="80729D"/>
                </a:solidFill>
              </a:rPr>
              <a:pPr/>
              <a:t>8</a:t>
            </a:fld>
            <a:endParaRPr lang="en-US" sz="1600">
              <a:solidFill>
                <a:srgbClr val="80729D"/>
              </a:solidFill>
            </a:endParaRPr>
          </a:p>
        </p:txBody>
      </p:sp>
      <p:sp>
        <p:nvSpPr>
          <p:cNvPr id="20485" name="Rectangle 2"/>
          <p:cNvSpPr>
            <a:spLocks noGrp="1" noChangeArrowheads="1"/>
          </p:cNvSpPr>
          <p:nvPr>
            <p:ph type="title"/>
          </p:nvPr>
        </p:nvSpPr>
        <p:spPr/>
        <p:txBody>
          <a:bodyPr/>
          <a:lstStyle/>
          <a:p>
            <a:r>
              <a:rPr lang="en-US">
                <a:latin typeface="Arial" charset="0"/>
                <a:ea typeface="ＭＳ Ｐゴシック" charset="0"/>
                <a:cs typeface="ＭＳ Ｐゴシック" charset="0"/>
              </a:rPr>
              <a:t>NASA Beowulf Project</a:t>
            </a:r>
          </a:p>
        </p:txBody>
      </p:sp>
      <p:pic>
        <p:nvPicPr>
          <p:cNvPr id="20486" name="Picture 3" descr="C:\WINNT\Profiles\sarah\Desktop\beowulf\wigl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1408113"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7" name="Rectangle 4"/>
          <p:cNvSpPr>
            <a:spLocks noChangeArrowheads="1"/>
          </p:cNvSpPr>
          <p:nvPr/>
        </p:nvSpPr>
        <p:spPr bwMode="auto">
          <a:xfrm>
            <a:off x="0" y="3505200"/>
            <a:ext cx="3124200" cy="29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chemeClr val="accent2"/>
              </a:buClr>
              <a:buFont typeface="Wingdings" charset="0"/>
              <a:buChar char="w"/>
            </a:pPr>
            <a:r>
              <a:rPr lang="en-US" sz="1800"/>
              <a:t>Wiglaf - 1994</a:t>
            </a:r>
          </a:p>
          <a:p>
            <a:pPr marL="342900" indent="-342900" eaLnBrk="0" hangingPunct="0">
              <a:spcBef>
                <a:spcPct val="20000"/>
              </a:spcBef>
              <a:buClr>
                <a:schemeClr val="accent2"/>
              </a:buClr>
              <a:buFont typeface="Wingdings" charset="0"/>
              <a:buChar char="w"/>
            </a:pPr>
            <a:r>
              <a:rPr lang="en-US" sz="1800"/>
              <a:t>16 Intel 80486 100 MHz</a:t>
            </a:r>
          </a:p>
          <a:p>
            <a:pPr marL="342900" indent="-342900" eaLnBrk="0" hangingPunct="0">
              <a:spcBef>
                <a:spcPct val="20000"/>
              </a:spcBef>
              <a:buClr>
                <a:schemeClr val="accent2"/>
              </a:buClr>
              <a:buFont typeface="Wingdings" charset="0"/>
              <a:buChar char="w"/>
            </a:pPr>
            <a:r>
              <a:rPr lang="en-US" sz="1800"/>
              <a:t>VESA Local bus</a:t>
            </a:r>
          </a:p>
          <a:p>
            <a:pPr marL="342900" indent="-342900" eaLnBrk="0" hangingPunct="0">
              <a:spcBef>
                <a:spcPct val="20000"/>
              </a:spcBef>
              <a:buClr>
                <a:schemeClr val="accent2"/>
              </a:buClr>
              <a:buFont typeface="Wingdings" charset="0"/>
              <a:buChar char="w"/>
            </a:pPr>
            <a:r>
              <a:rPr lang="en-US" sz="1800"/>
              <a:t>256 Mbytes memory</a:t>
            </a:r>
          </a:p>
          <a:p>
            <a:pPr marL="342900" indent="-342900" eaLnBrk="0" hangingPunct="0">
              <a:spcBef>
                <a:spcPct val="20000"/>
              </a:spcBef>
              <a:buClr>
                <a:schemeClr val="accent2"/>
              </a:buClr>
              <a:buFont typeface="Wingdings" charset="0"/>
              <a:buChar char="w"/>
            </a:pPr>
            <a:r>
              <a:rPr lang="en-US" sz="1800"/>
              <a:t>6.4 Gbytes of disk</a:t>
            </a:r>
          </a:p>
          <a:p>
            <a:pPr marL="342900" indent="-342900" eaLnBrk="0" hangingPunct="0">
              <a:spcBef>
                <a:spcPct val="20000"/>
              </a:spcBef>
              <a:buClr>
                <a:schemeClr val="accent2"/>
              </a:buClr>
              <a:buFont typeface="Wingdings" charset="0"/>
              <a:buChar char="w"/>
            </a:pPr>
            <a:r>
              <a:rPr lang="en-US" sz="1800"/>
              <a:t>Dual 10 base-T Ethernet</a:t>
            </a:r>
          </a:p>
          <a:p>
            <a:pPr marL="342900" indent="-342900" eaLnBrk="0" hangingPunct="0">
              <a:spcBef>
                <a:spcPct val="20000"/>
              </a:spcBef>
              <a:buClr>
                <a:schemeClr val="accent2"/>
              </a:buClr>
              <a:buFont typeface="Wingdings" charset="0"/>
              <a:buChar char="w"/>
            </a:pPr>
            <a:r>
              <a:rPr lang="en-US" sz="1800"/>
              <a:t>72 Mflops sustained</a:t>
            </a:r>
          </a:p>
          <a:p>
            <a:pPr marL="342900" indent="-342900" eaLnBrk="0" hangingPunct="0">
              <a:spcBef>
                <a:spcPct val="20000"/>
              </a:spcBef>
              <a:buClr>
                <a:schemeClr val="accent2"/>
              </a:buClr>
              <a:buFont typeface="Wingdings" charset="0"/>
              <a:buChar char="w"/>
            </a:pPr>
            <a:r>
              <a:rPr lang="en-US" sz="1800"/>
              <a:t>$40K</a:t>
            </a:r>
          </a:p>
        </p:txBody>
      </p:sp>
      <p:pic>
        <p:nvPicPr>
          <p:cNvPr id="20488" name="Picture 5" descr="C:\WINNT\Profiles\sarah\Desktop\beowulf\hrothg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95400"/>
            <a:ext cx="3200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Rectangle 6"/>
          <p:cNvSpPr>
            <a:spLocks noChangeArrowheads="1"/>
          </p:cNvSpPr>
          <p:nvPr/>
        </p:nvSpPr>
        <p:spPr bwMode="auto">
          <a:xfrm>
            <a:off x="2971800" y="3505200"/>
            <a:ext cx="3124200" cy="29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chemeClr val="accent2"/>
              </a:buClr>
              <a:buFont typeface="Wingdings" charset="0"/>
              <a:buChar char="w"/>
            </a:pPr>
            <a:r>
              <a:rPr lang="en-US" sz="1800"/>
              <a:t>Hrothgar - 1995</a:t>
            </a:r>
          </a:p>
          <a:p>
            <a:pPr marL="342900" indent="-342900" eaLnBrk="0" hangingPunct="0">
              <a:spcBef>
                <a:spcPct val="20000"/>
              </a:spcBef>
              <a:buClr>
                <a:schemeClr val="accent2"/>
              </a:buClr>
              <a:buFont typeface="Wingdings" charset="0"/>
              <a:buChar char="w"/>
            </a:pPr>
            <a:r>
              <a:rPr lang="en-US" sz="1800"/>
              <a:t>16 Intel Pentium100 MHz</a:t>
            </a:r>
          </a:p>
          <a:p>
            <a:pPr marL="342900" indent="-342900" eaLnBrk="0" hangingPunct="0">
              <a:spcBef>
                <a:spcPct val="20000"/>
              </a:spcBef>
              <a:buClr>
                <a:schemeClr val="accent2"/>
              </a:buClr>
              <a:buFont typeface="Wingdings" charset="0"/>
              <a:buChar char="w"/>
            </a:pPr>
            <a:r>
              <a:rPr lang="en-US" sz="1800"/>
              <a:t>PCI</a:t>
            </a:r>
          </a:p>
          <a:p>
            <a:pPr marL="342900" indent="-342900" eaLnBrk="0" hangingPunct="0">
              <a:spcBef>
                <a:spcPct val="20000"/>
              </a:spcBef>
              <a:buClr>
                <a:schemeClr val="accent2"/>
              </a:buClr>
              <a:buFont typeface="Wingdings" charset="0"/>
              <a:buChar char="w"/>
            </a:pPr>
            <a:r>
              <a:rPr lang="en-US" sz="1800"/>
              <a:t>1 Gbyte memory</a:t>
            </a:r>
          </a:p>
          <a:p>
            <a:pPr marL="342900" indent="-342900" eaLnBrk="0" hangingPunct="0">
              <a:spcBef>
                <a:spcPct val="20000"/>
              </a:spcBef>
              <a:buClr>
                <a:schemeClr val="accent2"/>
              </a:buClr>
              <a:buFont typeface="Wingdings" charset="0"/>
              <a:buChar char="w"/>
            </a:pPr>
            <a:r>
              <a:rPr lang="en-US" sz="1800"/>
              <a:t>6.4 Gbytes of disk</a:t>
            </a:r>
          </a:p>
          <a:p>
            <a:pPr marL="342900" indent="-342900" eaLnBrk="0" hangingPunct="0">
              <a:spcBef>
                <a:spcPct val="20000"/>
              </a:spcBef>
              <a:buClr>
                <a:schemeClr val="accent2"/>
              </a:buClr>
              <a:buFont typeface="Wingdings" charset="0"/>
              <a:buChar char="w"/>
            </a:pPr>
            <a:r>
              <a:rPr lang="en-US" sz="1800"/>
              <a:t>100 base-T Fast Ethernet (hub)</a:t>
            </a:r>
          </a:p>
          <a:p>
            <a:pPr marL="342900" indent="-342900" eaLnBrk="0" hangingPunct="0">
              <a:spcBef>
                <a:spcPct val="20000"/>
              </a:spcBef>
              <a:buClr>
                <a:schemeClr val="accent2"/>
              </a:buClr>
              <a:buFont typeface="Wingdings" charset="0"/>
              <a:buChar char="w"/>
            </a:pPr>
            <a:r>
              <a:rPr lang="en-US" sz="1800"/>
              <a:t>240 Mflops sustained</a:t>
            </a:r>
          </a:p>
          <a:p>
            <a:pPr marL="342900" indent="-342900" eaLnBrk="0" hangingPunct="0">
              <a:spcBef>
                <a:spcPct val="20000"/>
              </a:spcBef>
              <a:buClr>
                <a:schemeClr val="accent2"/>
              </a:buClr>
              <a:buFont typeface="Wingdings" charset="0"/>
              <a:buChar char="w"/>
            </a:pPr>
            <a:r>
              <a:rPr lang="en-US" sz="1800"/>
              <a:t>$46K</a:t>
            </a:r>
          </a:p>
        </p:txBody>
      </p:sp>
      <p:pic>
        <p:nvPicPr>
          <p:cNvPr id="20490"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295400"/>
            <a:ext cx="2743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91" name="Rectangle 8"/>
          <p:cNvSpPr>
            <a:spLocks noChangeArrowheads="1"/>
          </p:cNvSpPr>
          <p:nvPr/>
        </p:nvSpPr>
        <p:spPr bwMode="auto">
          <a:xfrm>
            <a:off x="6019800" y="3505200"/>
            <a:ext cx="3124200" cy="296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Clr>
                <a:schemeClr val="accent2"/>
              </a:buClr>
              <a:buFont typeface="Wingdings" charset="0"/>
              <a:buChar char="w"/>
            </a:pPr>
            <a:r>
              <a:rPr lang="en-US" sz="1800"/>
              <a:t>Hyglac-1996 (Caltech)</a:t>
            </a:r>
          </a:p>
          <a:p>
            <a:pPr marL="342900" indent="-342900" eaLnBrk="0" hangingPunct="0">
              <a:spcBef>
                <a:spcPct val="20000"/>
              </a:spcBef>
              <a:buClr>
                <a:schemeClr val="accent2"/>
              </a:buClr>
              <a:buFont typeface="Wingdings" charset="0"/>
              <a:buChar char="w"/>
            </a:pPr>
            <a:r>
              <a:rPr lang="en-US" sz="1800"/>
              <a:t>16 Pentium Pro 200 MHz</a:t>
            </a:r>
          </a:p>
          <a:p>
            <a:pPr marL="342900" indent="-342900" eaLnBrk="0" hangingPunct="0">
              <a:spcBef>
                <a:spcPct val="20000"/>
              </a:spcBef>
              <a:buClr>
                <a:schemeClr val="accent2"/>
              </a:buClr>
              <a:buFont typeface="Wingdings" charset="0"/>
              <a:buChar char="w"/>
            </a:pPr>
            <a:r>
              <a:rPr lang="en-US" sz="1800"/>
              <a:t>PCI</a:t>
            </a:r>
          </a:p>
          <a:p>
            <a:pPr marL="342900" indent="-342900" eaLnBrk="0" hangingPunct="0">
              <a:spcBef>
                <a:spcPct val="20000"/>
              </a:spcBef>
              <a:buClr>
                <a:schemeClr val="accent2"/>
              </a:buClr>
              <a:buFont typeface="Wingdings" charset="0"/>
              <a:buChar char="w"/>
            </a:pPr>
            <a:r>
              <a:rPr lang="en-US" sz="1800"/>
              <a:t>2 Gbytes memory</a:t>
            </a:r>
          </a:p>
          <a:p>
            <a:pPr marL="342900" indent="-342900" eaLnBrk="0" hangingPunct="0">
              <a:spcBef>
                <a:spcPct val="20000"/>
              </a:spcBef>
              <a:buClr>
                <a:schemeClr val="accent2"/>
              </a:buClr>
              <a:buFont typeface="Wingdings" charset="0"/>
              <a:buChar char="w"/>
            </a:pPr>
            <a:r>
              <a:rPr lang="en-US" sz="1800"/>
              <a:t>49.6 Gbytes of disk</a:t>
            </a:r>
          </a:p>
          <a:p>
            <a:pPr marL="342900" indent="-342900" eaLnBrk="0" hangingPunct="0">
              <a:spcBef>
                <a:spcPct val="20000"/>
              </a:spcBef>
              <a:buClr>
                <a:schemeClr val="accent2"/>
              </a:buClr>
              <a:buFont typeface="Wingdings" charset="0"/>
              <a:buChar char="w"/>
            </a:pPr>
            <a:r>
              <a:rPr lang="en-US" sz="1800"/>
              <a:t>100 base-T Fast Ethernet (switch)</a:t>
            </a:r>
          </a:p>
          <a:p>
            <a:pPr marL="342900" indent="-342900" eaLnBrk="0" hangingPunct="0">
              <a:spcBef>
                <a:spcPct val="20000"/>
              </a:spcBef>
              <a:buClr>
                <a:schemeClr val="accent2"/>
              </a:buClr>
              <a:buFont typeface="Wingdings" charset="0"/>
              <a:buChar char="w"/>
            </a:pPr>
            <a:r>
              <a:rPr lang="en-US" sz="1800"/>
              <a:t>1.25 Gflops sustained</a:t>
            </a:r>
          </a:p>
          <a:p>
            <a:pPr marL="342900" indent="-342900" eaLnBrk="0" hangingPunct="0">
              <a:spcBef>
                <a:spcPct val="20000"/>
              </a:spcBef>
              <a:buClr>
                <a:schemeClr val="accent2"/>
              </a:buClr>
              <a:buFont typeface="Wingdings" charset="0"/>
              <a:buChar char="w"/>
            </a:pPr>
            <a:r>
              <a:rPr lang="en-US" sz="1800"/>
              <a:t>$50K</a:t>
            </a:r>
          </a:p>
        </p:txBody>
      </p:sp>
    </p:spTree>
    <p:extLst>
      <p:ext uri="{BB962C8B-B14F-4D97-AF65-F5344CB8AC3E}">
        <p14:creationId xmlns:p14="http://schemas.microsoft.com/office/powerpoint/2010/main" val="375142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a:extLst>
              <a:ext uri="{FF2B5EF4-FFF2-40B4-BE49-F238E27FC236}">
                <a16:creationId xmlns:a16="http://schemas.microsoft.com/office/drawing/2014/main" id="{B416ED99-E911-FC44-BFF8-1F1917893E7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56C253-F00A-FE4F-B3FC-DFE8714EE86E}" type="slidenum">
              <a:rPr lang="en-US" altLang="en-US">
                <a:solidFill>
                  <a:srgbClr val="898989"/>
                </a:solidFill>
              </a:rPr>
              <a:pPr eaLnBrk="1" hangingPunct="1"/>
              <a:t>9</a:t>
            </a:fld>
            <a:endParaRPr lang="en-US" altLang="en-US">
              <a:solidFill>
                <a:srgbClr val="898989"/>
              </a:solidFill>
            </a:endParaRPr>
          </a:p>
        </p:txBody>
      </p:sp>
      <p:pic>
        <p:nvPicPr>
          <p:cNvPr id="40963" name="Picture 2" descr="tron">
            <a:extLst>
              <a:ext uri="{FF2B5EF4-FFF2-40B4-BE49-F238E27FC236}">
                <a16:creationId xmlns:a16="http://schemas.microsoft.com/office/drawing/2014/main" id="{A229061F-A149-5445-B9C3-D9EEC96E6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87307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7D110C"/>
      </a:hlink>
      <a:folHlink>
        <a:srgbClr val="6D6E7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24834</TotalTime>
  <Words>4641</Words>
  <Application>Microsoft Macintosh PowerPoint</Application>
  <PresentationFormat>On-screen Show (4:3)</PresentationFormat>
  <Paragraphs>731</Paragraphs>
  <Slides>37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Calibri</vt:lpstr>
      <vt:lpstr>Lucida Calligraphy</vt:lpstr>
      <vt:lpstr>ＭＳ Ｐゴシック</vt:lpstr>
      <vt:lpstr>Trebuchet MS</vt:lpstr>
      <vt:lpstr>Wingdings</vt:lpstr>
      <vt:lpstr>Office Theme</vt:lpstr>
      <vt:lpstr>A Paradigm Shifts in Supercomputing Past, Present, and Future</vt:lpstr>
      <vt:lpstr>Summit – at the peak of TOP-500</vt:lpstr>
      <vt:lpstr>Discovering the Future of Computing</vt:lpstr>
      <vt:lpstr>Projected Performance Development</vt:lpstr>
      <vt:lpstr>PowerPoint Presentation</vt:lpstr>
      <vt:lpstr>PowerPoint Presentation</vt:lpstr>
      <vt:lpstr>Top 500 System Architectures – But there’s more!</vt:lpstr>
      <vt:lpstr>NASA Beowulf Project</vt:lpstr>
      <vt:lpstr>PowerPoint Presentation</vt:lpstr>
      <vt:lpstr>Beowulf Accomplishments</vt:lpstr>
      <vt:lpstr>Three Worlds of Supercomputing</vt:lpstr>
      <vt:lpstr>Sources of Asynchrony for Exascale</vt:lpstr>
      <vt:lpstr>Beyond Exascale</vt:lpstr>
      <vt:lpstr>Beyond Moore’s Law – Neo Digital Age</vt:lpstr>
      <vt:lpstr> Performance Factors - SLOWER</vt:lpstr>
      <vt:lpstr>Challenges to HPC – beyond Moore’s Law</vt:lpstr>
      <vt:lpstr>Strategic Pivot Point – A Neo Digital Age</vt:lpstr>
      <vt:lpstr>Goals of a New Execution Model for Exascale</vt:lpstr>
      <vt:lpstr> ParalleX Execution Model</vt:lpstr>
      <vt:lpstr>Hierarchical Structure – ParalleX Components</vt:lpstr>
      <vt:lpstr>Reversing Von Neumann Architecture Heritage </vt:lpstr>
      <vt:lpstr>Fundamental System Components</vt:lpstr>
      <vt:lpstr>Computing Cell Transistor Budget</vt:lpstr>
      <vt:lpstr>System Capacities and Capabilities</vt:lpstr>
      <vt:lpstr>Power Requirements: Chip</vt:lpstr>
      <vt:lpstr>Exaflops CCA System</vt:lpstr>
      <vt:lpstr>Power Requirements: Major Components</vt:lpstr>
      <vt:lpstr>Graph-500 BFS Benchmark</vt:lpstr>
      <vt:lpstr>System Scaling</vt:lpstr>
      <vt:lpstr>Assumptions</vt:lpstr>
      <vt:lpstr>Factors of Gain Beyond Exascale</vt:lpstr>
      <vt:lpstr>Memory Accelerator</vt:lpstr>
      <vt:lpstr>Technology Roadmap</vt:lpstr>
      <vt:lpstr>CCA SYSTEM ROADMAP</vt:lpstr>
      <vt:lpstr>Conclusions</vt:lpstr>
      <vt:lpstr>Epilog – Yotta-flops Superconducting CCA</vt:lpstr>
      <vt:lpstr>PowerPoint Presentation</vt:lpstr>
    </vt:vector>
  </TitlesOfParts>
  <Company>Indiana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Morris</dc:creator>
  <cp:lastModifiedBy>Thomas Sterling</cp:lastModifiedBy>
  <cp:revision>429</cp:revision>
  <dcterms:created xsi:type="dcterms:W3CDTF">2012-02-24T16:39:40Z</dcterms:created>
  <dcterms:modified xsi:type="dcterms:W3CDTF">2019-01-30T15:45:39Z</dcterms:modified>
</cp:coreProperties>
</file>