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doc" ContentType="application/msword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9" r:id="rId2"/>
    <p:sldId id="260" r:id="rId3"/>
    <p:sldId id="257" r:id="rId4"/>
    <p:sldId id="261" r:id="rId5"/>
    <p:sldId id="325" r:id="rId6"/>
    <p:sldId id="326" r:id="rId7"/>
    <p:sldId id="269" r:id="rId8"/>
    <p:sldId id="271" r:id="rId9"/>
    <p:sldId id="307" r:id="rId10"/>
    <p:sldId id="308" r:id="rId11"/>
    <p:sldId id="327" r:id="rId12"/>
    <p:sldId id="324" r:id="rId13"/>
    <p:sldId id="315" r:id="rId14"/>
    <p:sldId id="328" r:id="rId15"/>
    <p:sldId id="332" r:id="rId16"/>
    <p:sldId id="329" r:id="rId17"/>
    <p:sldId id="330" r:id="rId18"/>
    <p:sldId id="331" r:id="rId19"/>
    <p:sldId id="275" r:id="rId20"/>
    <p:sldId id="267" r:id="rId21"/>
    <p:sldId id="306" r:id="rId22"/>
    <p:sldId id="278" r:id="rId23"/>
    <p:sldId id="317" r:id="rId24"/>
    <p:sldId id="273" r:id="rId25"/>
    <p:sldId id="322" r:id="rId26"/>
    <p:sldId id="323" r:id="rId27"/>
    <p:sldId id="343" r:id="rId28"/>
    <p:sldId id="344" r:id="rId29"/>
    <p:sldId id="364" r:id="rId30"/>
    <p:sldId id="345" r:id="rId31"/>
    <p:sldId id="346" r:id="rId32"/>
    <p:sldId id="347" r:id="rId33"/>
    <p:sldId id="348" r:id="rId34"/>
    <p:sldId id="349" r:id="rId35"/>
    <p:sldId id="360" r:id="rId36"/>
    <p:sldId id="350" r:id="rId37"/>
    <p:sldId id="361" r:id="rId38"/>
    <p:sldId id="362" r:id="rId39"/>
    <p:sldId id="354" r:id="rId40"/>
    <p:sldId id="355" r:id="rId41"/>
    <p:sldId id="358" r:id="rId42"/>
    <p:sldId id="357" r:id="rId43"/>
    <p:sldId id="359" r:id="rId44"/>
    <p:sldId id="363" r:id="rId45"/>
    <p:sldId id="365" r:id="rId46"/>
    <p:sldId id="366" r:id="rId47"/>
    <p:sldId id="367" r:id="rId48"/>
    <p:sldId id="368" r:id="rId49"/>
    <p:sldId id="319" r:id="rId50"/>
    <p:sldId id="320" r:id="rId51"/>
    <p:sldId id="279" r:id="rId52"/>
    <p:sldId id="340" r:id="rId53"/>
    <p:sldId id="334" r:id="rId54"/>
    <p:sldId id="34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F6FF"/>
    <a:srgbClr val="CCE0E3"/>
    <a:srgbClr val="2FA9BB"/>
    <a:srgbClr val="009EB8"/>
    <a:srgbClr val="B2D2D5"/>
    <a:srgbClr val="9DB9BB"/>
    <a:srgbClr val="79BAE2"/>
    <a:srgbClr val="008000"/>
    <a:srgbClr val="CEFCE7"/>
    <a:srgbClr val="00009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1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48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E0076-B506-0745-BBBF-0C23B6BD7062}" type="datetime1">
              <a:rPr lang="en-US" smtClean="0"/>
              <a:pPr/>
              <a:t>9/26/12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3D564-6681-4849-B3CF-93DDB58C4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9406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67BE-377B-B343-9347-F44498AC3B29}" type="datetime1">
              <a:rPr lang="en-US" smtClean="0"/>
              <a:pPr/>
              <a:t>9/25/12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8058-B177-DF43-AAEC-8C9750298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2383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E5C894-9BA0-F249-961F-8C116D44BC49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Users: </a:t>
            </a:r>
          </a:p>
          <a:p>
            <a:pPr>
              <a:buFont typeface="Arial"/>
              <a:buChar char="•"/>
            </a:pPr>
            <a:r>
              <a:rPr lang="en-US" dirty="0" smtClean="0"/>
              <a:t>  single sign-on</a:t>
            </a:r>
            <a:r>
              <a:rPr lang="en-US" baseline="0" dirty="0" smtClean="0"/>
              <a:t> to reach data distributed among many sites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 no unix accounts required to access distributed data (the data grid manages its users’ authorization)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 charset="0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50EB3-823F-4203-B58B-36142841F19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first mention of microservices… defined in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8997" y="1383891"/>
            <a:ext cx="3050660" cy="2066732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8997" y="3450624"/>
            <a:ext cx="3050660" cy="108344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165391"/>
            <a:ext cx="8675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3450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2267" y="6508489"/>
            <a:ext cx="4097867" cy="34951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CCE0E3"/>
                </a:solidFill>
                <a:latin typeface="Britannic Bold"/>
                <a:cs typeface="Britannic Bold"/>
              </a:defRPr>
            </a:lvl1pPr>
          </a:lstStyle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307" y="6220627"/>
            <a:ext cx="418453" cy="365125"/>
          </a:xfrm>
        </p:spPr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80" y="1535115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28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00058" y="6200589"/>
            <a:ext cx="2895600" cy="611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2" y="12994"/>
            <a:ext cx="842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076" y="1319993"/>
            <a:ext cx="8420520" cy="434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658" y="6447355"/>
            <a:ext cx="425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creen shot 2011-08-28 at 4.11.09 PM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5FB8E1"/>
              </a:clrFrom>
              <a:clrTo>
                <a:srgbClr val="5FB8E1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71730" y="6468019"/>
            <a:ext cx="592681" cy="361394"/>
          </a:xfrm>
          <a:prstGeom prst="rect">
            <a:avLst/>
          </a:prstGeom>
        </p:spPr>
      </p:pic>
      <p:pic>
        <p:nvPicPr>
          <p:cNvPr id="7" name="Picture 6" descr="Picture 9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14399" y="6480719"/>
            <a:ext cx="575734" cy="3275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2FA9BB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FA9BB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1.doc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ren-web.renci.org:8080/idrop-web" TargetMode="External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renci.org/gf/project/irodsidrop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ren-web.renci.org:8080/Scotty/faces/login.xhtml" TargetMode="External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rods.org/index.php/Release_Notes_3.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dp/1466469129" TargetMode="External"/><Relationship Id="rId3" Type="http://schemas.openxmlformats.org/officeDocument/2006/relationships/hyperlink" Target="http://www.amazon.com/dp/1608453332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-irods.or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8933" y="880533"/>
            <a:ext cx="4385737" cy="3860793"/>
          </a:xfrm>
        </p:spPr>
        <p:txBody>
          <a:bodyPr>
            <a:normAutofit/>
          </a:bodyPr>
          <a:lstStyle/>
          <a:p>
            <a:pPr algn="ctr">
              <a:spcAft>
                <a:spcPts val="12000"/>
              </a:spcAft>
            </a:pPr>
            <a:r>
              <a:rPr lang="en-US" sz="3111" b="0" dirty="0" smtClean="0">
                <a:latin typeface="Century Gothic"/>
                <a:cs typeface="Century Gothic"/>
              </a:rPr>
              <a:t>Introduction to iRODS </a:t>
            </a:r>
            <a:r>
              <a:rPr lang="en-US" sz="800" b="0" dirty="0" smtClean="0">
                <a:latin typeface="Century Gothic"/>
                <a:cs typeface="Century Gothic"/>
              </a:rPr>
              <a:t/>
            </a:r>
            <a:br>
              <a:rPr lang="en-US" sz="800" b="0" dirty="0" smtClean="0">
                <a:latin typeface="Century Gothic"/>
                <a:cs typeface="Century Gothic"/>
              </a:rPr>
            </a:br>
            <a:r>
              <a:rPr lang="en-US" sz="800" b="0" dirty="0" smtClean="0">
                <a:latin typeface="Century Gothic"/>
                <a:cs typeface="Century Gothic"/>
              </a:rPr>
              <a:t> </a:t>
            </a:r>
            <a:r>
              <a:rPr lang="en-US" sz="2222" b="0" i="1" dirty="0" smtClean="0">
                <a:latin typeface="Century Gothic"/>
                <a:cs typeface="Century Gothic"/>
              </a:rPr>
              <a:t/>
            </a:r>
            <a:br>
              <a:rPr lang="en-US" sz="2222" b="0" i="1" dirty="0" smtClean="0">
                <a:latin typeface="Century Gothic"/>
                <a:cs typeface="Century Gothic"/>
              </a:rPr>
            </a:br>
            <a:r>
              <a:rPr lang="en-US" sz="2222" b="0" i="1" dirty="0" smtClean="0">
                <a:latin typeface="Century Gothic"/>
                <a:cs typeface="Century Gothic"/>
              </a:rPr>
              <a:t> Data Grids </a:t>
            </a:r>
            <a:br>
              <a:rPr lang="en-US" sz="2222" b="0" i="1" dirty="0" smtClean="0">
                <a:latin typeface="Century Gothic"/>
                <a:cs typeface="Century Gothic"/>
              </a:rPr>
            </a:br>
            <a:r>
              <a:rPr lang="en-US" sz="2222" b="0" i="1" dirty="0" smtClean="0">
                <a:latin typeface="Century Gothic"/>
                <a:cs typeface="Century Gothic"/>
              </a:rPr>
              <a:t>and</a:t>
            </a:r>
            <a:br>
              <a:rPr lang="en-US" sz="2222" b="0" i="1" dirty="0" smtClean="0">
                <a:latin typeface="Century Gothic"/>
                <a:cs typeface="Century Gothic"/>
              </a:rPr>
            </a:br>
            <a:r>
              <a:rPr lang="en-US" sz="2222" b="0" i="1" dirty="0" smtClean="0">
                <a:latin typeface="Century Gothic"/>
                <a:cs typeface="Century Gothic"/>
              </a:rPr>
              <a:t>Policy-Driven </a:t>
            </a:r>
            <a:br>
              <a:rPr lang="en-US" sz="2222" b="0" i="1" dirty="0" smtClean="0">
                <a:latin typeface="Century Gothic"/>
                <a:cs typeface="Century Gothic"/>
              </a:rPr>
            </a:br>
            <a:r>
              <a:rPr lang="en-US" sz="2222" b="0" i="1" dirty="0" smtClean="0">
                <a:latin typeface="Century Gothic"/>
                <a:cs typeface="Century Gothic"/>
              </a:rPr>
              <a:t>Data Management</a:t>
            </a:r>
            <a:br>
              <a:rPr lang="en-US" sz="2222" b="0" i="1" dirty="0" smtClean="0">
                <a:latin typeface="Century Gothic"/>
                <a:cs typeface="Century Gothic"/>
              </a:rPr>
            </a:br>
            <a:r>
              <a:rPr lang="en-US" sz="2222" b="0" i="1" dirty="0" smtClean="0">
                <a:latin typeface="Century Gothic"/>
                <a:cs typeface="Century Gothic"/>
              </a:rPr>
              <a:t>with</a:t>
            </a:r>
            <a:br>
              <a:rPr lang="en-US" sz="2222" b="0" i="1" dirty="0" smtClean="0">
                <a:latin typeface="Century Gothic"/>
                <a:cs typeface="Century Gothic"/>
              </a:rPr>
            </a:br>
            <a:r>
              <a:rPr lang="en-US" sz="2222" b="0" i="1" dirty="0" smtClean="0">
                <a:latin typeface="Century Gothic"/>
                <a:cs typeface="Century Gothic"/>
              </a:rPr>
              <a:t>iRODS</a:t>
            </a:r>
            <a:endParaRPr lang="en-US" sz="2222" b="0" i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7528" y="6383870"/>
            <a:ext cx="3118392" cy="406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68997" y="4771399"/>
            <a:ext cx="3050660" cy="748858"/>
          </a:xfrm>
        </p:spPr>
        <p:txBody>
          <a:bodyPr>
            <a:normAutofit/>
          </a:bodyPr>
          <a:lstStyle/>
          <a:p>
            <a:r>
              <a:rPr lang="en-US" sz="1400" dirty="0" smtClean="0"/>
              <a:t> Leesa Brieger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Baskerville Old Face" charset="0"/>
              </a:rPr>
              <a:t> </a:t>
            </a: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flipH="1">
            <a:off x="801688" y="1305974"/>
            <a:ext cx="7505700" cy="463338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charset="0"/>
              <a:ea typeface="+mn-ea"/>
              <a:cs typeface="+mn-cs"/>
            </a:endParaRPr>
          </a:p>
        </p:txBody>
      </p:sp>
      <p:sp>
        <p:nvSpPr>
          <p:cNvPr id="14341" name="AutoShape 1041"/>
          <p:cNvSpPr>
            <a:spLocks noChangeArrowheads="1"/>
          </p:cNvSpPr>
          <p:nvPr/>
        </p:nvSpPr>
        <p:spPr bwMode="auto">
          <a:xfrm>
            <a:off x="1562100" y="1690688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4344" name="AutoShape 1041"/>
          <p:cNvSpPr>
            <a:spLocks noChangeArrowheads="1"/>
          </p:cNvSpPr>
          <p:nvPr/>
        </p:nvSpPr>
        <p:spPr bwMode="auto">
          <a:xfrm>
            <a:off x="5200648" y="1878013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4345" name="AutoShape 1041"/>
          <p:cNvSpPr>
            <a:spLocks noChangeArrowheads="1"/>
          </p:cNvSpPr>
          <p:nvPr/>
        </p:nvSpPr>
        <p:spPr bwMode="auto">
          <a:xfrm>
            <a:off x="6046786" y="1878013"/>
            <a:ext cx="830262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4346" name="AutoShape 1041"/>
          <p:cNvSpPr>
            <a:spLocks noChangeArrowheads="1"/>
          </p:cNvSpPr>
          <p:nvPr/>
        </p:nvSpPr>
        <p:spPr bwMode="auto">
          <a:xfrm>
            <a:off x="5426073" y="2016125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4353" name="AutoShape 1042"/>
          <p:cNvSpPr>
            <a:spLocks noChangeArrowheads="1"/>
          </p:cNvSpPr>
          <p:nvPr/>
        </p:nvSpPr>
        <p:spPr bwMode="auto">
          <a:xfrm>
            <a:off x="3048000" y="1995488"/>
            <a:ext cx="609600" cy="519112"/>
          </a:xfrm>
          <a:prstGeom prst="flowChartMagneticTap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107547" y="3271838"/>
            <a:ext cx="702945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5400" y="2943225"/>
            <a:ext cx="2763838" cy="1588"/>
          </a:xfrm>
          <a:prstGeom prst="line">
            <a:avLst/>
          </a:prstGeom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29238" y="2943225"/>
            <a:ext cx="2559050" cy="1588"/>
          </a:xfrm>
          <a:prstGeom prst="line">
            <a:avLst/>
          </a:prstGeom>
          <a:ln w="3175" cap="flat" cmpd="sng" algn="ctr">
            <a:solidFill>
              <a:srgbClr val="008DA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005806" y="2778919"/>
            <a:ext cx="282575" cy="1588"/>
          </a:xfrm>
          <a:prstGeom prst="line">
            <a:avLst/>
          </a:prstGeom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130550" y="2805113"/>
            <a:ext cx="277813" cy="1587"/>
          </a:xfrm>
          <a:prstGeom prst="line">
            <a:avLst/>
          </a:prstGeom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346" idx="3"/>
          </p:cNvCxnSpPr>
          <p:nvPr/>
        </p:nvCxnSpPr>
        <p:spPr>
          <a:xfrm rot="5400000">
            <a:off x="5745955" y="2848769"/>
            <a:ext cx="196850" cy="1587"/>
          </a:xfrm>
          <a:prstGeom prst="line">
            <a:avLst/>
          </a:prstGeom>
          <a:ln w="3175" cap="flat" cmpd="sng" algn="ctr">
            <a:solidFill>
              <a:srgbClr val="008DA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46925" y="2859088"/>
            <a:ext cx="169863" cy="1587"/>
          </a:xfrm>
          <a:prstGeom prst="line">
            <a:avLst/>
          </a:prstGeom>
          <a:ln w="3175" cap="flat" cmpd="sng" algn="ctr">
            <a:solidFill>
              <a:srgbClr val="008DA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528100" y="3107531"/>
            <a:ext cx="330200" cy="1588"/>
          </a:xfrm>
          <a:prstGeom prst="line">
            <a:avLst/>
          </a:prstGeom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6080919" y="3107531"/>
            <a:ext cx="330200" cy="1588"/>
          </a:xfrm>
          <a:prstGeom prst="line">
            <a:avLst/>
          </a:prstGeom>
          <a:ln w="3175" cap="flat" cmpd="sng" algn="ctr">
            <a:solidFill>
              <a:srgbClr val="008DA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77"/>
          <p:cNvGrpSpPr/>
          <p:nvPr/>
        </p:nvGrpSpPr>
        <p:grpSpPr>
          <a:xfrm>
            <a:off x="2150529" y="3273426"/>
            <a:ext cx="2362200" cy="1498599"/>
            <a:chOff x="1930400" y="3273426"/>
            <a:chExt cx="2362200" cy="1498599"/>
          </a:xfrm>
        </p:grpSpPr>
        <p:sp>
          <p:nvSpPr>
            <p:cNvPr id="14350" name="AutoShape 1041"/>
            <p:cNvSpPr>
              <a:spLocks noChangeArrowheads="1"/>
            </p:cNvSpPr>
            <p:nvPr/>
          </p:nvSpPr>
          <p:spPr bwMode="auto">
            <a:xfrm>
              <a:off x="1930400" y="4038600"/>
              <a:ext cx="838200" cy="733425"/>
            </a:xfrm>
            <a:prstGeom prst="flowChartMagneticDisk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Calibri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930400" y="3621089"/>
              <a:ext cx="2362200" cy="1587"/>
            </a:xfrm>
            <a:prstGeom prst="line">
              <a:avLst/>
            </a:prstGeom>
            <a:ln w="31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387600" y="3849689"/>
              <a:ext cx="457200" cy="1"/>
            </a:xfrm>
            <a:prstGeom prst="line">
              <a:avLst/>
            </a:prstGeom>
            <a:ln w="31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3110424" y="3446465"/>
              <a:ext cx="347664" cy="1585"/>
            </a:xfrm>
            <a:prstGeom prst="line">
              <a:avLst/>
            </a:prstGeom>
            <a:ln w="31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8"/>
          <p:cNvGrpSpPr/>
          <p:nvPr/>
        </p:nvGrpSpPr>
        <p:grpSpPr>
          <a:xfrm>
            <a:off x="5437194" y="3273425"/>
            <a:ext cx="2863315" cy="1498601"/>
            <a:chOff x="5741988" y="3273425"/>
            <a:chExt cx="2863315" cy="1498601"/>
          </a:xfrm>
        </p:grpSpPr>
        <p:sp>
          <p:nvSpPr>
            <p:cNvPr id="14356" name="AutoShape 1042"/>
            <p:cNvSpPr>
              <a:spLocks noChangeArrowheads="1"/>
            </p:cNvSpPr>
            <p:nvPr/>
          </p:nvSpPr>
          <p:spPr bwMode="auto">
            <a:xfrm>
              <a:off x="6108693" y="4203701"/>
              <a:ext cx="609600" cy="519112"/>
            </a:xfrm>
            <a:prstGeom prst="flowChartMagneticTap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DDDDDD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4357" name="AutoShape 1042"/>
            <p:cNvSpPr>
              <a:spLocks noChangeArrowheads="1"/>
            </p:cNvSpPr>
            <p:nvPr/>
          </p:nvSpPr>
          <p:spPr bwMode="auto">
            <a:xfrm>
              <a:off x="5843580" y="4252913"/>
              <a:ext cx="609600" cy="519113"/>
            </a:xfrm>
            <a:prstGeom prst="flowChartMagneticTap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DDDDDD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Calibri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741988" y="3686175"/>
              <a:ext cx="2863315" cy="1"/>
            </a:xfrm>
            <a:prstGeom prst="line">
              <a:avLst/>
            </a:prstGeom>
            <a:ln w="31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7254875" y="3886200"/>
              <a:ext cx="427038" cy="1588"/>
            </a:xfrm>
            <a:prstGeom prst="line">
              <a:avLst/>
            </a:prstGeom>
            <a:ln w="31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14357" idx="0"/>
            </p:cNvCxnSpPr>
            <p:nvPr/>
          </p:nvCxnSpPr>
          <p:spPr>
            <a:xfrm rot="5400000">
              <a:off x="5865806" y="3968750"/>
              <a:ext cx="566737" cy="1588"/>
            </a:xfrm>
            <a:prstGeom prst="line">
              <a:avLst/>
            </a:prstGeom>
            <a:ln w="31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6842919" y="3479006"/>
              <a:ext cx="412750" cy="1588"/>
            </a:xfrm>
            <a:prstGeom prst="line">
              <a:avLst/>
            </a:prstGeom>
            <a:ln w="31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82" name="Picture 82" descr="Picture 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56" y="5956292"/>
            <a:ext cx="1308136" cy="8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Straight Connector 84"/>
          <p:cNvCxnSpPr/>
          <p:nvPr/>
        </p:nvCxnSpPr>
        <p:spPr>
          <a:xfrm rot="5400000" flipH="1" flipV="1">
            <a:off x="769700" y="5154852"/>
            <a:ext cx="1403622" cy="7279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84" name="Picture 91" descr="panopto-screensh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70" y="5174193"/>
            <a:ext cx="920536" cy="68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16934" y="27511"/>
            <a:ext cx="887496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Century Gothic"/>
                <a:ea typeface="+mj-ea"/>
                <a:cs typeface="Century Gothic"/>
              </a:rPr>
              <a:t>TUCASI  Infrastructure Project (TIP</a:t>
            </a:r>
            <a:r>
              <a:rPr lang="en-US" sz="3600" dirty="0" smtClean="0">
                <a:latin typeface="Century Gothic"/>
                <a:ea typeface="+mj-ea"/>
                <a:cs typeface="Century Gothic"/>
              </a:rPr>
              <a:t>)</a:t>
            </a:r>
          </a:p>
          <a:p>
            <a:pPr lvl="0">
              <a:defRPr/>
            </a:pPr>
            <a:r>
              <a:rPr lang="en-US" sz="3200" dirty="0" smtClean="0">
                <a:solidFill>
                  <a:srgbClr val="008DA4"/>
                </a:solidFill>
                <a:latin typeface="Century Gothic"/>
                <a:cs typeface="Century Gothic"/>
              </a:rPr>
              <a:t>  </a:t>
            </a:r>
            <a:r>
              <a:rPr lang="en-US" sz="2400" dirty="0" smtClean="0">
                <a:solidFill>
                  <a:srgbClr val="008DA4"/>
                </a:solidFill>
                <a:latin typeface="Century Gothic"/>
                <a:cs typeface="Century Gothic"/>
              </a:rPr>
              <a:t>Federated Data Grids</a:t>
            </a:r>
          </a:p>
        </p:txBody>
      </p:sp>
      <p:pic>
        <p:nvPicPr>
          <p:cNvPr id="52" name="Picture 51" descr="DB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003" y="1912144"/>
            <a:ext cx="692194" cy="687387"/>
          </a:xfrm>
          <a:prstGeom prst="rect">
            <a:avLst/>
          </a:prstGeom>
        </p:spPr>
      </p:pic>
      <p:pic>
        <p:nvPicPr>
          <p:cNvPr id="55" name="Picture 54" descr="DB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435" y="1995488"/>
            <a:ext cx="692194" cy="687387"/>
          </a:xfrm>
          <a:prstGeom prst="rect">
            <a:avLst/>
          </a:prstGeom>
        </p:spPr>
      </p:pic>
      <p:pic>
        <p:nvPicPr>
          <p:cNvPr id="57" name="Picture 56" descr="DB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530" y="4042569"/>
            <a:ext cx="692194" cy="687387"/>
          </a:xfrm>
          <a:prstGeom prst="rect">
            <a:avLst/>
          </a:prstGeom>
        </p:spPr>
      </p:pic>
      <p:sp>
        <p:nvSpPr>
          <p:cNvPr id="59" name="AutoShape 1042"/>
          <p:cNvSpPr>
            <a:spLocks noChangeArrowheads="1"/>
          </p:cNvSpPr>
          <p:nvPr/>
        </p:nvSpPr>
        <p:spPr bwMode="auto">
          <a:xfrm>
            <a:off x="7089775" y="2200275"/>
            <a:ext cx="609600" cy="519113"/>
          </a:xfrm>
          <a:prstGeom prst="flowChartMagneticTap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1" name="AutoShape 1042"/>
          <p:cNvSpPr>
            <a:spLocks noChangeArrowheads="1"/>
          </p:cNvSpPr>
          <p:nvPr/>
        </p:nvSpPr>
        <p:spPr bwMode="auto">
          <a:xfrm>
            <a:off x="6784975" y="2255838"/>
            <a:ext cx="609600" cy="519112"/>
          </a:xfrm>
          <a:prstGeom prst="flowChartMagneticTap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pic>
        <p:nvPicPr>
          <p:cNvPr id="62" name="Picture 53" descr="renc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079" y="2095503"/>
            <a:ext cx="930274" cy="5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DB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94" y="3911601"/>
            <a:ext cx="692194" cy="687387"/>
          </a:xfrm>
          <a:prstGeom prst="rect">
            <a:avLst/>
          </a:prstGeom>
        </p:spPr>
      </p:pic>
      <p:sp>
        <p:nvSpPr>
          <p:cNvPr id="75" name="AutoShape 1041"/>
          <p:cNvSpPr>
            <a:spLocks noChangeArrowheads="1"/>
          </p:cNvSpPr>
          <p:nvPr/>
        </p:nvSpPr>
        <p:spPr bwMode="auto">
          <a:xfrm>
            <a:off x="7164394" y="3913188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6" name="AutoShape 1041"/>
          <p:cNvSpPr>
            <a:spLocks noChangeArrowheads="1"/>
          </p:cNvSpPr>
          <p:nvPr/>
        </p:nvSpPr>
        <p:spPr bwMode="auto">
          <a:xfrm>
            <a:off x="6745294" y="4100513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7" name="AutoShape 1041"/>
          <p:cNvSpPr>
            <a:spLocks noChangeArrowheads="1"/>
          </p:cNvSpPr>
          <p:nvPr/>
        </p:nvSpPr>
        <p:spPr bwMode="auto">
          <a:xfrm>
            <a:off x="6243644" y="3995738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pic>
        <p:nvPicPr>
          <p:cNvPr id="80" name="Picture 75" descr="UNC-C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5568" y="4320117"/>
            <a:ext cx="1878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 rot="5400000" flipH="1" flipV="1">
            <a:off x="7572865" y="2759341"/>
            <a:ext cx="370944" cy="1588"/>
          </a:xfrm>
          <a:prstGeom prst="line">
            <a:avLst/>
          </a:prstGeom>
          <a:ln w="3175" cap="flat" cmpd="sng" algn="ctr">
            <a:solidFill>
              <a:srgbClr val="008DA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V="1">
            <a:off x="7950578" y="3876280"/>
            <a:ext cx="404019" cy="2"/>
          </a:xfrm>
          <a:prstGeom prst="line">
            <a:avLst/>
          </a:prstGeom>
          <a:ln w="31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AutoShape 1042"/>
          <p:cNvSpPr>
            <a:spLocks noChangeArrowheads="1"/>
          </p:cNvSpPr>
          <p:nvPr/>
        </p:nvSpPr>
        <p:spPr bwMode="auto">
          <a:xfrm>
            <a:off x="3598329" y="4386263"/>
            <a:ext cx="609600" cy="519112"/>
          </a:xfrm>
          <a:prstGeom prst="flowChartMagneticTap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1" name="AutoShape 1042"/>
          <p:cNvSpPr>
            <a:spLocks noChangeArrowheads="1"/>
          </p:cNvSpPr>
          <p:nvPr/>
        </p:nvSpPr>
        <p:spPr bwMode="auto">
          <a:xfrm>
            <a:off x="3369729" y="4511675"/>
            <a:ext cx="609600" cy="519113"/>
          </a:xfrm>
          <a:prstGeom prst="flowChartMagneticTap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2" name="AutoShape 1041"/>
          <p:cNvSpPr>
            <a:spLocks noChangeArrowheads="1"/>
          </p:cNvSpPr>
          <p:nvPr/>
        </p:nvSpPr>
        <p:spPr bwMode="auto">
          <a:xfrm>
            <a:off x="2747429" y="4038600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3" name="AutoShape 1041"/>
          <p:cNvSpPr>
            <a:spLocks noChangeArrowheads="1"/>
          </p:cNvSpPr>
          <p:nvPr/>
        </p:nvSpPr>
        <p:spPr bwMode="auto">
          <a:xfrm>
            <a:off x="2417229" y="4252913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pic>
        <p:nvPicPr>
          <p:cNvPr id="104" name="Picture 74" descr="duk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7360" y="4140201"/>
            <a:ext cx="11001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" name="Straight Connector 104"/>
          <p:cNvCxnSpPr/>
          <p:nvPr/>
        </p:nvCxnSpPr>
        <p:spPr>
          <a:xfrm rot="16200000" flipV="1">
            <a:off x="3674529" y="3849690"/>
            <a:ext cx="457202" cy="1"/>
          </a:xfrm>
          <a:prstGeom prst="line">
            <a:avLst/>
          </a:prstGeom>
          <a:ln w="31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AutoShape 1041"/>
          <p:cNvSpPr>
            <a:spLocks noChangeArrowheads="1"/>
          </p:cNvSpPr>
          <p:nvPr/>
        </p:nvSpPr>
        <p:spPr bwMode="auto">
          <a:xfrm>
            <a:off x="1981200" y="1925638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8" name="AutoShape 1041"/>
          <p:cNvSpPr>
            <a:spLocks noChangeArrowheads="1"/>
          </p:cNvSpPr>
          <p:nvPr/>
        </p:nvSpPr>
        <p:spPr bwMode="auto">
          <a:xfrm>
            <a:off x="1295400" y="2057400"/>
            <a:ext cx="838200" cy="733425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0" name="AutoShape 1042"/>
          <p:cNvSpPr>
            <a:spLocks noChangeArrowheads="1"/>
          </p:cNvSpPr>
          <p:nvPr/>
        </p:nvSpPr>
        <p:spPr bwMode="auto">
          <a:xfrm>
            <a:off x="2895600" y="2147888"/>
            <a:ext cx="609600" cy="519112"/>
          </a:xfrm>
          <a:prstGeom prst="flowChartMagneticTap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533237" y="2775743"/>
            <a:ext cx="277813" cy="1587"/>
          </a:xfrm>
          <a:prstGeom prst="line">
            <a:avLst/>
          </a:prstGeom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1" idx="0"/>
          </p:cNvCxnSpPr>
          <p:nvPr/>
        </p:nvCxnSpPr>
        <p:spPr>
          <a:xfrm rot="16200000" flipV="1">
            <a:off x="3232409" y="4069554"/>
            <a:ext cx="882650" cy="1591"/>
          </a:xfrm>
          <a:prstGeom prst="line">
            <a:avLst/>
          </a:prstGeom>
          <a:ln w="31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73" descr="ncsu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64738" y="1911350"/>
            <a:ext cx="2106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198526" y="5837576"/>
            <a:ext cx="393922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DA4"/>
                </a:solidFill>
                <a:latin typeface="Century Gothic"/>
                <a:cs typeface="Century Gothic"/>
              </a:rPr>
              <a:t>Independent data grids (</a:t>
            </a:r>
            <a:r>
              <a:rPr lang="en-US" b="1" dirty="0" smtClean="0">
                <a:solidFill>
                  <a:srgbClr val="008DA4"/>
                </a:solidFill>
                <a:latin typeface="Century Gothic"/>
                <a:cs typeface="Century Gothic"/>
              </a:rPr>
              <a:t>zones</a:t>
            </a:r>
            <a:r>
              <a:rPr lang="en-US" dirty="0" smtClean="0">
                <a:solidFill>
                  <a:srgbClr val="008DA4"/>
                </a:solidFill>
                <a:latin typeface="Century Gothic"/>
                <a:cs typeface="Century Gothic"/>
              </a:rPr>
              <a:t>), </a:t>
            </a:r>
          </a:p>
          <a:p>
            <a:pPr algn="ctr"/>
            <a:r>
              <a:rPr lang="en-US" dirty="0" smtClean="0">
                <a:solidFill>
                  <a:srgbClr val="008DA4"/>
                </a:solidFill>
                <a:latin typeface="Century Gothic"/>
                <a:cs typeface="Century Gothic"/>
              </a:rPr>
              <a:t> each with its own </a:t>
            </a:r>
            <a:r>
              <a:rPr lang="en-US" b="1" dirty="0" smtClean="0">
                <a:solidFill>
                  <a:srgbClr val="008DA4"/>
                </a:solidFill>
                <a:latin typeface="Century Gothic"/>
                <a:cs typeface="Century Gothic"/>
              </a:rPr>
              <a:t>iCAT</a:t>
            </a:r>
            <a:r>
              <a:rPr lang="en-US" dirty="0" smtClean="0">
                <a:solidFill>
                  <a:srgbClr val="008DA4"/>
                </a:solidFill>
                <a:latin typeface="Century Gothic"/>
                <a:cs typeface="Century Gothic"/>
              </a:rPr>
              <a:t>,</a:t>
            </a:r>
          </a:p>
          <a:p>
            <a:pPr algn="ctr"/>
            <a:r>
              <a:rPr lang="en-US" dirty="0" smtClean="0">
                <a:solidFill>
                  <a:srgbClr val="008DA4"/>
                </a:solidFill>
                <a:latin typeface="Century Gothic"/>
                <a:cs typeface="Century Gothic"/>
              </a:rPr>
              <a:t>can be </a:t>
            </a:r>
            <a:r>
              <a:rPr lang="en-US" i="1" dirty="0" smtClean="0">
                <a:solidFill>
                  <a:srgbClr val="008DA4"/>
                </a:solidFill>
                <a:latin typeface="Century Gothic"/>
                <a:cs typeface="Century Gothic"/>
              </a:rPr>
              <a:t>federated</a:t>
            </a:r>
            <a:endParaRPr lang="en-US" i="1" dirty="0">
              <a:solidFill>
                <a:srgbClr val="008DA4"/>
              </a:solidFill>
              <a:latin typeface="Century Gothic"/>
              <a:cs typeface="Century Gothic"/>
            </a:endParaRPr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75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932165"/>
            <a:ext cx="8675513" cy="434506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II.  iRODS for Data Management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551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Issues in Data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72967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400" dirty="0" smtClean="0"/>
              <a:t>Organization and Usage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Distributed data/virtual collections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Distributed access to data (groups); data sharing (remote access and permissions/protection)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Publishing (general distribution)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Back-ups and replicas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Metadata collection and tagging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Evolution in usage model (life cycle)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" y="-437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Data Life Cycle</a:t>
            </a:r>
            <a:endParaRPr lang="en-US" sz="3600" b="0" dirty="0"/>
          </a:p>
        </p:txBody>
      </p:sp>
      <p:grpSp>
        <p:nvGrpSpPr>
          <p:cNvPr id="3" name="Group 46"/>
          <p:cNvGrpSpPr/>
          <p:nvPr/>
        </p:nvGrpSpPr>
        <p:grpSpPr>
          <a:xfrm>
            <a:off x="540293" y="1224957"/>
            <a:ext cx="7790509" cy="4310294"/>
            <a:chOff x="605423" y="2126423"/>
            <a:chExt cx="7790509" cy="4310294"/>
          </a:xfrm>
        </p:grpSpPr>
        <p:sp>
          <p:nvSpPr>
            <p:cNvPr id="4" name="Rounded Rectangle 3"/>
            <p:cNvSpPr/>
            <p:nvPr/>
          </p:nvSpPr>
          <p:spPr>
            <a:xfrm>
              <a:off x="624163" y="2126423"/>
              <a:ext cx="1226617" cy="914400"/>
            </a:xfrm>
            <a:prstGeom prst="roundRect">
              <a:avLst/>
            </a:prstGeom>
            <a:solidFill>
              <a:srgbClr val="32616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ndara"/>
                  <a:cs typeface="Candara"/>
                </a:rPr>
                <a:t>C</a:t>
              </a:r>
              <a:r>
                <a:rPr lang="en-US" b="1" dirty="0" smtClean="0">
                  <a:latin typeface="Candara"/>
                  <a:cs typeface="Candara"/>
                </a:rPr>
                <a:t>reation</a:t>
              </a:r>
              <a:endParaRPr lang="en-US" b="1" dirty="0">
                <a:latin typeface="Candara"/>
                <a:cs typeface="Candara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00875" y="2540199"/>
              <a:ext cx="1226617" cy="914400"/>
            </a:xfrm>
            <a:prstGeom prst="roundRect">
              <a:avLst/>
            </a:prstGeom>
            <a:solidFill>
              <a:srgbClr val="32616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ndara"/>
                  <a:cs typeface="Candara"/>
                </a:rPr>
                <a:t>Active Use</a:t>
              </a:r>
              <a:endParaRPr lang="en-US" b="1" dirty="0">
                <a:latin typeface="Candara"/>
                <a:cs typeface="Candara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642717" y="3052927"/>
              <a:ext cx="1383158" cy="914400"/>
            </a:xfrm>
            <a:prstGeom prst="roundRect">
              <a:avLst/>
            </a:prstGeom>
            <a:solidFill>
              <a:srgbClr val="32616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ndara"/>
                  <a:cs typeface="Candara"/>
                </a:rPr>
                <a:t>Publication &amp; Sharing</a:t>
              </a:r>
              <a:endParaRPr lang="en-US" b="1" dirty="0">
                <a:latin typeface="Candara"/>
                <a:cs typeface="Candara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29816" y="3586535"/>
              <a:ext cx="1383158" cy="914400"/>
            </a:xfrm>
            <a:prstGeom prst="roundRect">
              <a:avLst/>
            </a:prstGeom>
            <a:solidFill>
              <a:srgbClr val="32616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ndara"/>
                  <a:cs typeface="Candara"/>
                </a:rPr>
                <a:t>Reference Collection</a:t>
              </a:r>
              <a:endParaRPr lang="en-US" b="1" dirty="0">
                <a:latin typeface="Candara"/>
                <a:cs typeface="Candara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012774" y="4424111"/>
              <a:ext cx="1383158" cy="914400"/>
            </a:xfrm>
            <a:prstGeom prst="roundRect">
              <a:avLst/>
            </a:prstGeom>
            <a:solidFill>
              <a:srgbClr val="32616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ndara"/>
                  <a:cs typeface="Candara"/>
                </a:rPr>
                <a:t>Archival Collection/Deletion</a:t>
              </a:r>
              <a:endParaRPr lang="en-US" b="1" dirty="0">
                <a:latin typeface="Candara"/>
                <a:cs typeface="Candar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46482" y="5605720"/>
              <a:ext cx="1307169" cy="830997"/>
            </a:xfrm>
            <a:prstGeom prst="rect">
              <a:avLst/>
            </a:prstGeom>
            <a:noFill/>
            <a:ln>
              <a:solidFill>
                <a:srgbClr val="326165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ndara"/>
                  <a:cs typeface="Candara"/>
                </a:rPr>
                <a:t>Retention/</a:t>
              </a:r>
            </a:p>
            <a:p>
              <a:pPr algn="ctr"/>
              <a:r>
                <a:rPr lang="en-US" sz="1600" b="1" dirty="0" smtClean="0">
                  <a:latin typeface="Candara"/>
                  <a:cs typeface="Candara"/>
                </a:rPr>
                <a:t>Preservation</a:t>
              </a:r>
            </a:p>
            <a:p>
              <a:pPr algn="ctr"/>
              <a:endParaRPr lang="en-US" sz="1600" b="1" dirty="0">
                <a:latin typeface="Candara"/>
                <a:cs typeface="Candara"/>
              </a:endParaRPr>
            </a:p>
          </p:txBody>
        </p:sp>
        <p:cxnSp>
          <p:nvCxnSpPr>
            <p:cNvPr id="15" name="Elbow Connector 14"/>
            <p:cNvCxnSpPr>
              <a:stCxn id="4" idx="2"/>
            </p:cNvCxnSpPr>
            <p:nvPr/>
          </p:nvCxnSpPr>
          <p:spPr>
            <a:xfrm rot="16200000" flipH="1">
              <a:off x="1108865" y="3169429"/>
              <a:ext cx="1019435" cy="76222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14"/>
            <p:cNvCxnSpPr>
              <a:stCxn id="5" idx="2"/>
            </p:cNvCxnSpPr>
            <p:nvPr/>
          </p:nvCxnSpPr>
          <p:spPr>
            <a:xfrm rot="16200000" flipH="1">
              <a:off x="2593310" y="3575472"/>
              <a:ext cx="1208452" cy="96670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14"/>
            <p:cNvCxnSpPr>
              <a:stCxn id="6" idx="2"/>
            </p:cNvCxnSpPr>
            <p:nvPr/>
          </p:nvCxnSpPr>
          <p:spPr>
            <a:xfrm rot="16200000" flipH="1">
              <a:off x="4150413" y="4151210"/>
              <a:ext cx="1222171" cy="85440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14"/>
            <p:cNvCxnSpPr>
              <a:stCxn id="7" idx="2"/>
              <a:endCxn id="13" idx="1"/>
            </p:cNvCxnSpPr>
            <p:nvPr/>
          </p:nvCxnSpPr>
          <p:spPr>
            <a:xfrm rot="16200000" flipH="1">
              <a:off x="5773796" y="4748533"/>
              <a:ext cx="1520284" cy="102508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05423" y="3396378"/>
              <a:ext cx="121279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26165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ndara"/>
                  <a:cs typeface="Candara"/>
                </a:rPr>
                <a:t>Local Policy</a:t>
              </a:r>
              <a:endParaRPr lang="en-US" sz="1600" b="1" dirty="0">
                <a:latin typeface="Candara"/>
                <a:cs typeface="Candar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93670" y="3890981"/>
              <a:ext cx="1204977" cy="5847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26165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ndara"/>
                  <a:cs typeface="Candara"/>
                </a:rPr>
                <a:t>Service/Use </a:t>
              </a:r>
            </a:p>
            <a:p>
              <a:pPr algn="ctr"/>
              <a:endParaRPr lang="en-US" sz="1600" b="1" dirty="0">
                <a:latin typeface="Candara"/>
                <a:cs typeface="Candar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80889" y="4370663"/>
              <a:ext cx="1236436" cy="5847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26165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ndara"/>
                  <a:cs typeface="Candara"/>
                </a:rPr>
                <a:t>Distribution </a:t>
              </a:r>
            </a:p>
            <a:p>
              <a:pPr algn="ctr"/>
              <a:endParaRPr lang="en-US" sz="1600" b="1" dirty="0">
                <a:latin typeface="Candara"/>
                <a:cs typeface="Candar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65495" y="4773999"/>
              <a:ext cx="1416073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26165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ndara"/>
                  <a:cs typeface="Candara"/>
                </a:rPr>
                <a:t>Discovery and </a:t>
              </a:r>
            </a:p>
            <a:p>
              <a:pPr algn="ctr"/>
              <a:r>
                <a:rPr lang="en-US" sz="1600" b="1" dirty="0" smtClean="0">
                  <a:latin typeface="Candara"/>
                  <a:cs typeface="Candara"/>
                </a:rPr>
                <a:t>Re-purposing </a:t>
              </a:r>
            </a:p>
            <a:p>
              <a:pPr algn="ctr"/>
              <a:endParaRPr lang="en-US" sz="1600" b="1" dirty="0">
                <a:latin typeface="Candara"/>
                <a:cs typeface="Candara"/>
              </a:endParaRPr>
            </a:p>
          </p:txBody>
        </p:sp>
        <p:cxnSp>
          <p:nvCxnSpPr>
            <p:cNvPr id="44" name="Straight Connector 43"/>
            <p:cNvCxnSpPr>
              <a:stCxn id="8" idx="2"/>
              <a:endCxn id="13" idx="0"/>
            </p:cNvCxnSpPr>
            <p:nvPr/>
          </p:nvCxnSpPr>
          <p:spPr>
            <a:xfrm rot="5400000">
              <a:off x="7568606" y="5469972"/>
              <a:ext cx="267209" cy="42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24337" y="5825538"/>
            <a:ext cx="126049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s    ds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657" y="5808605"/>
            <a:ext cx="851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EB8"/>
                </a:solidFill>
                <a:latin typeface="Century Gothic"/>
                <a:cs typeface="Century Gothic"/>
              </a:rPr>
              <a:t>Usage evolution across the stages of the data life cycle. </a:t>
            </a:r>
            <a:endParaRPr lang="en-US" sz="2400" dirty="0">
              <a:solidFill>
                <a:srgbClr val="009EB8"/>
              </a:solidFill>
              <a:latin typeface="Century Gothic"/>
              <a:cs typeface="Century Gothic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Issues in Data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72967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400" dirty="0" smtClean="0"/>
              <a:t>Requirements on Data Infrastructure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Data integrity, authenticity/verification, provenance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Discoverability (metadata management and query support)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Audit tracking/accounting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Reanalysis, reproducibility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Interfaces to the data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Data services (derived products, new formats,…)</a:t>
            </a:r>
          </a:p>
          <a:p>
            <a:pPr lvl="1">
              <a:spcAft>
                <a:spcPts val="1800"/>
              </a:spcAf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9" y="29927"/>
            <a:ext cx="867551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Further Considerations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rgbClr val="2FA9BB"/>
                </a:solidFill>
              </a:rPr>
              <a:t>(From the archivists)</a:t>
            </a:r>
            <a:endParaRPr lang="en-US" sz="2400" dirty="0">
              <a:solidFill>
                <a:srgbClr val="2FA9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223726"/>
            <a:ext cx="8675513" cy="5047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Ingestion</a:t>
            </a:r>
          </a:p>
          <a:p>
            <a:pPr lvl="1"/>
            <a:r>
              <a:rPr lang="en-US" dirty="0" smtClean="0"/>
              <a:t>How will data be submitted?</a:t>
            </a:r>
          </a:p>
          <a:p>
            <a:pPr lvl="1"/>
            <a:r>
              <a:rPr lang="en-US" dirty="0" smtClean="0"/>
              <a:t>Virus checks</a:t>
            </a:r>
          </a:p>
          <a:p>
            <a:pPr lvl="1"/>
            <a:r>
              <a:rPr lang="en-US" dirty="0" smtClean="0"/>
              <a:t>Data types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Necessary metadata</a:t>
            </a:r>
          </a:p>
          <a:p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Access rights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Copyright and intellectual property terms</a:t>
            </a:r>
          </a:p>
          <a:p>
            <a:r>
              <a:rPr lang="en-US" dirty="0" smtClean="0"/>
              <a:t>Curation </a:t>
            </a:r>
          </a:p>
          <a:p>
            <a:pPr lvl="1"/>
            <a:r>
              <a:rPr lang="en-US" dirty="0" smtClean="0"/>
              <a:t>Setting policy requirements into action – implementation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Managing remote data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 smtClean="0"/>
              <a:t>Long-term: life span, archival policy</a:t>
            </a:r>
          </a:p>
          <a:p>
            <a:pPr lvl="1"/>
            <a:r>
              <a:rPr lang="en-US" dirty="0" smtClean="0"/>
              <a:t>Metadata to support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iRODS for Data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728016"/>
            <a:ext cx="8675513" cy="4345061"/>
          </a:xfrm>
        </p:spPr>
        <p:txBody>
          <a:bodyPr>
            <a:normAutofit/>
          </a:bodyPr>
          <a:lstStyle/>
          <a:p>
            <a:pPr>
              <a:spcAft>
                <a:spcPts val="4200"/>
              </a:spcAft>
              <a:buNone/>
            </a:pPr>
            <a:r>
              <a:rPr lang="en-US" sz="2000" dirty="0" smtClean="0"/>
              <a:t>Need an overall data management </a:t>
            </a:r>
            <a:r>
              <a:rPr lang="en-US" sz="2000" dirty="0" smtClean="0">
                <a:solidFill>
                  <a:srgbClr val="009EB8"/>
                </a:solidFill>
              </a:rPr>
              <a:t>plan </a:t>
            </a:r>
            <a:r>
              <a:rPr lang="en-US" sz="2000" dirty="0" smtClean="0"/>
              <a:t>in order to define data strategies.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000" dirty="0" smtClean="0"/>
              <a:t>Clear statement of data </a:t>
            </a:r>
          </a:p>
          <a:p>
            <a:pPr>
              <a:spcAft>
                <a:spcPts val="1800"/>
              </a:spcAft>
              <a:buNone/>
            </a:pPr>
            <a:r>
              <a:rPr lang="en-US" sz="2000" dirty="0" smtClean="0"/>
              <a:t>             management plan </a:t>
            </a:r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iRODS can be used to procedurally implement that data </a:t>
            </a:r>
            <a:r>
              <a:rPr lang="en-US" sz="2000" dirty="0" smtClean="0">
                <a:solidFill>
                  <a:srgbClr val="009EB8"/>
                </a:solidFill>
              </a:rPr>
              <a:t>policy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736" y="3115736"/>
            <a:ext cx="2363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= </a:t>
            </a:r>
            <a:r>
              <a:rPr lang="en-US" sz="2000" dirty="0" smtClean="0">
                <a:latin typeface="Century Gothic"/>
                <a:cs typeface="Century Gothic"/>
              </a:rPr>
              <a:t>	    data </a:t>
            </a:r>
            <a:r>
              <a:rPr lang="en-US" sz="2000" dirty="0" smtClean="0">
                <a:solidFill>
                  <a:srgbClr val="009EB8"/>
                </a:solidFill>
                <a:latin typeface="Century Gothic"/>
                <a:cs typeface="Century Gothic"/>
              </a:rPr>
              <a:t>policy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898299"/>
            <a:ext cx="8675513" cy="434506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III.   iRODS for </a:t>
            </a:r>
            <a:r>
              <a:rPr lang="en-US" sz="3600" dirty="0" smtClean="0">
                <a:solidFill>
                  <a:srgbClr val="009EB8"/>
                </a:solidFill>
              </a:rPr>
              <a:t>Policy-Driven </a:t>
            </a:r>
            <a:r>
              <a:rPr lang="en-US" sz="3600" dirty="0" smtClean="0"/>
              <a:t>Data Management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27"/>
            <a:ext cx="9143999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</a:t>
            </a:r>
            <a:r>
              <a:rPr lang="en-US" sz="3200" dirty="0" smtClean="0">
                <a:solidFill>
                  <a:srgbClr val="009EB8"/>
                </a:solidFill>
              </a:rPr>
              <a:t>Policy-Driven </a:t>
            </a:r>
            <a:r>
              <a:rPr lang="en-US" sz="3200" dirty="0" smtClean="0"/>
              <a:t>Data Management?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388" y="5829729"/>
            <a:ext cx="13131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sdfsdf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6388" y="1172927"/>
            <a:ext cx="8927611" cy="54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i="1" u="sng" strike="noStrike" kern="1200" cap="none" spc="0" normalizeH="0" baseline="0" noProof="0" dirty="0" smtClean="0">
                <a:ln>
                  <a:noFill/>
                </a:ln>
                <a:solidFill>
                  <a:srgbClr val="009EB8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Policy determines when management procedures are run</a:t>
            </a:r>
            <a:endParaRPr kumimoji="0" lang="en-US" sz="2000" i="0" u="sng" strike="noStrike" kern="1200" cap="none" spc="0" normalizeH="0" baseline="0" noProof="0" dirty="0" smtClean="0">
              <a:ln>
                <a:noFill/>
              </a:ln>
              <a:solidFill>
                <a:srgbClr val="009EB8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Define a data policy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Identify the management steps to carry out the policy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Define computer procedures for implementation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Trigger the procedures when policy requires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>
                <a:solidFill>
                  <a:srgbClr val="009EB8"/>
                </a:solidFill>
                <a:latin typeface="Century Gothic"/>
                <a:cs typeface="Century Gothic"/>
              </a:rPr>
              <a:t>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EB8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vents in the data grid such as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putting, getting,</a:t>
            </a:r>
            <a:r>
              <a:rPr kumimoji="0" lang="en-US" sz="173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and</a:t>
            </a: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replicating collections or </a:t>
            </a: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files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creating users, resources, groups</a:t>
            </a:r>
          </a:p>
          <a:p>
            <a:pPr marL="685800" lvl="1" indent="-22860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rgbClr val="009EB8"/>
                </a:solidFill>
                <a:latin typeface="Century Gothic"/>
                <a:cs typeface="Century Gothic"/>
              </a:rPr>
              <a:t>	can trigger procedures.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B8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946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EB8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State of the data grid can trigger procedures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when a given time period has elapsed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whenever a file of prescribed format is ingested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when data reaches a prescribed age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EB8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4826" y="2540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Policy-Oriented Data Infrastructure</a:t>
            </a:r>
            <a:br>
              <a:rPr lang="en-US" sz="3600" b="0" dirty="0" smtClean="0"/>
            </a:br>
            <a:r>
              <a:rPr lang="en-US" sz="2400" i="1" dirty="0" smtClean="0">
                <a:solidFill>
                  <a:srgbClr val="2FA9BB"/>
                </a:solidFill>
              </a:rPr>
              <a:t>Additional Components &amp; Goals</a:t>
            </a:r>
            <a:endParaRPr lang="en-US" sz="2400" b="0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Implement management policies</a:t>
            </a:r>
          </a:p>
          <a:p>
            <a:pPr lvl="1">
              <a:spcAft>
                <a:spcPts val="3600"/>
              </a:spcAft>
            </a:pPr>
            <a:r>
              <a:rPr lang="en-US" sz="1800" dirty="0" smtClean="0"/>
              <a:t>Each community defines its own policies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Manage administrative tasks</a:t>
            </a:r>
          </a:p>
          <a:p>
            <a:pPr lvl="1">
              <a:spcAft>
                <a:spcPts val="3600"/>
              </a:spcAft>
            </a:pPr>
            <a:r>
              <a:rPr lang="en-US" sz="1800" dirty="0" smtClean="0"/>
              <a:t>Data administrator or data proprietor (not system administrator) manages data collections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Assessment criteria for checking policy compliance</a:t>
            </a:r>
          </a:p>
          <a:p>
            <a:pPr lvl="1"/>
            <a:r>
              <a:rPr lang="en-US" sz="1800" dirty="0" smtClean="0"/>
              <a:t>Point-in-time: queries on metadata catalog</a:t>
            </a:r>
          </a:p>
          <a:p>
            <a:pPr lvl="1"/>
            <a:r>
              <a:rPr lang="en-US" sz="1800" dirty="0" smtClean="0"/>
              <a:t>Compliance over time: queries on </a:t>
            </a:r>
            <a:r>
              <a:rPr lang="en-US" sz="1800" dirty="0" smtClean="0">
                <a:solidFill>
                  <a:schemeClr val="tx1"/>
                </a:solidFill>
              </a:rPr>
              <a:t>audit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3999" cy="1308391"/>
          </a:xfrm>
        </p:spPr>
        <p:txBody>
          <a:bodyPr>
            <a:normAutofit fontScale="90000"/>
          </a:bodyPr>
          <a:lstStyle/>
          <a:p>
            <a:r>
              <a:rPr lang="en-US" sz="4444" b="0" dirty="0" smtClean="0"/>
              <a:t>Data Intensive Cyber Environments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800" b="0" dirty="0" smtClean="0"/>
              <a:t>(</a:t>
            </a:r>
            <a:r>
              <a:rPr lang="en-US" sz="2800" b="0" i="1" dirty="0" smtClean="0">
                <a:solidFill>
                  <a:srgbClr val="2FA9BB"/>
                </a:solidFill>
              </a:rPr>
              <a:t>DICE Group</a:t>
            </a:r>
            <a:r>
              <a:rPr lang="en-US" sz="2800" b="0" dirty="0" smtClean="0"/>
              <a:t>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529056"/>
            <a:ext cx="8675513" cy="4955098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/>
              <a:t>Developers of iRODS</a:t>
            </a:r>
          </a:p>
          <a:p>
            <a:r>
              <a:rPr lang="en-US" sz="2000" dirty="0" smtClean="0"/>
              <a:t>Directed by Reagan Moore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>
                <a:solidFill>
                  <a:srgbClr val="2FA9BB"/>
                </a:solidFill>
              </a:rPr>
              <a:t>Joint appointment at </a:t>
            </a:r>
            <a:r>
              <a:rPr lang="en-US" sz="1800" dirty="0" smtClean="0">
                <a:solidFill>
                  <a:srgbClr val="2FA9BB"/>
                </a:solidFill>
              </a:rPr>
              <a:t>University of North Carolina (UNC): </a:t>
            </a:r>
            <a:r>
              <a:rPr lang="en-US" sz="1800" dirty="0" smtClean="0">
                <a:solidFill>
                  <a:srgbClr val="2FA9BB"/>
                </a:solidFill>
              </a:rPr>
              <a:t>at RENCI and at the School of Information and Library Science (SILS)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Developed SRB, the Storage Resource Broker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Began at SDSC, the San Diego Supercomputer Center</a:t>
            </a:r>
          </a:p>
          <a:p>
            <a:r>
              <a:rPr lang="en-US" sz="2000" dirty="0" smtClean="0"/>
              <a:t>Most of the group migrated to UNC Chapel Hill in 2008-2009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The group is bi-coastal: </a:t>
            </a:r>
            <a:r>
              <a:rPr lang="en-US" sz="1800" dirty="0" smtClean="0">
                <a:solidFill>
                  <a:srgbClr val="2FA9BB"/>
                </a:solidFill>
              </a:rPr>
              <a:t>DICE-UNC, DICE-UCSD</a:t>
            </a:r>
          </a:p>
          <a:p>
            <a:r>
              <a:rPr lang="en-US" sz="2000" dirty="0" smtClean="0"/>
              <a:t>Released iRODS, the </a:t>
            </a:r>
            <a:r>
              <a:rPr lang="en-US" sz="2000" dirty="0" smtClean="0">
                <a:solidFill>
                  <a:srgbClr val="2FA9BB"/>
                </a:solidFill>
              </a:rPr>
              <a:t>integrated Rule-Oriented Data System, </a:t>
            </a:r>
            <a:r>
              <a:rPr lang="en-US" sz="2000" dirty="0" smtClean="0"/>
              <a:t>in 2009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826" y="-1"/>
            <a:ext cx="8229600" cy="1092195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Additional iRODS Design </a:t>
            </a:r>
            <a:r>
              <a:rPr lang="en-US" sz="3600" b="0" dirty="0"/>
              <a:t>Goals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94262" y="1405457"/>
            <a:ext cx="8449738" cy="4453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Abstract </a:t>
            </a:r>
            <a:r>
              <a:rPr lang="en-US" sz="2000" dirty="0">
                <a:solidFill>
                  <a:srgbClr val="000000"/>
                </a:solidFill>
              </a:rPr>
              <a:t>out the data management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smtClean="0"/>
              <a:t>Separate </a:t>
            </a:r>
            <a:r>
              <a:rPr lang="en-US" sz="1800" dirty="0"/>
              <a:t>policy enforcement from </a:t>
            </a:r>
            <a:r>
              <a:rPr lang="en-US" sz="1800" dirty="0" smtClean="0"/>
              <a:t>storage administration</a:t>
            </a:r>
          </a:p>
          <a:p>
            <a:pPr lvl="1">
              <a:spcAft>
                <a:spcPts val="3600"/>
              </a:spcAft>
            </a:pPr>
            <a:r>
              <a:rPr lang="en-US" sz="1800" dirty="0" smtClean="0"/>
              <a:t>Policy follows data around the grid: collection management independent of remote storage locations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Scalability and extensibility</a:t>
            </a:r>
          </a:p>
          <a:p>
            <a:pPr lvl="1"/>
            <a:r>
              <a:rPr lang="en-US" sz="1800" dirty="0"/>
              <a:t>Enable versioning of policies and procedures and </a:t>
            </a:r>
            <a:r>
              <a:rPr lang="en-US" sz="1800" dirty="0" smtClean="0"/>
              <a:t>data [planned]</a:t>
            </a:r>
          </a:p>
          <a:p>
            <a:pPr lvl="1"/>
            <a:r>
              <a:rPr lang="en-US" sz="1800" dirty="0"/>
              <a:t>Support differentiated services (storage, metadata, messaging, workflow, scheduling</a:t>
            </a:r>
            <a:r>
              <a:rPr lang="en-US" sz="18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Pluggable microservice &amp; driver modules [coming and planned]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9" y="199255"/>
            <a:ext cx="8675512" cy="1143000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3600" dirty="0" smtClean="0"/>
              <a:t>iRODS Policy Implementation 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2FA9BB"/>
                </a:solidFill>
              </a:rPr>
              <a:t>Microservices and Rules</a:t>
            </a:r>
            <a:endParaRPr lang="en-US" sz="2400" i="1" dirty="0">
              <a:solidFill>
                <a:srgbClr val="2FA9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88" y="1591733"/>
            <a:ext cx="8675513" cy="4916756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Microservice – the functional unit of work (C programs)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Rules – workflows of microservices (and rules)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Provide server-side (data-side) services</a:t>
            </a:r>
          </a:p>
          <a:p>
            <a:pPr>
              <a:spcAft>
                <a:spcPts val="2400"/>
              </a:spcAft>
            </a:pPr>
            <a:r>
              <a:rPr lang="en-US" sz="2000" i="1" dirty="0" smtClean="0">
                <a:solidFill>
                  <a:srgbClr val="009EB8"/>
                </a:solidFill>
              </a:rPr>
              <a:t>Event-triggered rule execution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New libraries of microservices (modules) can be developed without touching the core code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Allow customization and extension of the data grid for community-specific policy</a:t>
            </a:r>
            <a:endParaRPr lang="en-US" sz="2000" i="1" dirty="0" smtClean="0">
              <a:solidFill>
                <a:srgbClr val="009EB8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72009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iRODS Data Virtualization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1500" y="4660900"/>
            <a:ext cx="4203700" cy="482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hangingPunct="0">
              <a:defRPr/>
            </a:pPr>
            <a:r>
              <a:rPr lang="en-US" sz="4000" b="1" baseline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Storage Protocol</a:t>
            </a:r>
            <a:endParaRPr lang="en-US" sz="40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 defTabSz="914400" eaLnBrk="0" hangingPunct="0">
              <a:defRPr/>
            </a:pPr>
            <a:endParaRPr lang="en-US" sz="7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8800" y="2095500"/>
            <a:ext cx="4216400" cy="647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hangingPunct="0">
              <a:defRPr/>
            </a:pPr>
            <a:r>
              <a:rPr lang="en-US" sz="4000" b="1" baseline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Policy Enforcement Points</a:t>
            </a:r>
            <a:endParaRPr lang="en-US" sz="40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 defTabSz="914400" eaLnBrk="0" hangingPunct="0">
              <a:defRPr/>
            </a:pPr>
            <a:endParaRPr lang="en-US" sz="8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72100" y="1356885"/>
            <a:ext cx="3619499" cy="3576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ts val="2400"/>
              </a:lnSpc>
              <a:defRPr/>
            </a:pP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Map from </a:t>
            </a:r>
            <a:r>
              <a:rPr lang="en-US" sz="2000" baseline="4000" dirty="0" smtClean="0">
                <a:solidFill>
                  <a:srgbClr val="008DA4"/>
                </a:solidFill>
                <a:latin typeface="Arial"/>
                <a:cs typeface="Arial"/>
              </a:rPr>
              <a:t>client requests</a:t>
            </a:r>
            <a:r>
              <a:rPr lang="en-US" sz="2000" dirty="0" smtClean="0">
                <a:solidFill>
                  <a:srgbClr val="008DA4"/>
                </a:solidFill>
                <a:latin typeface="Arial"/>
                <a:cs typeface="Arial"/>
              </a:rPr>
              <a:t> </a:t>
            </a:r>
            <a:r>
              <a:rPr lang="en-US" sz="2000" baseline="4000" dirty="0" smtClean="0">
                <a:solidFill>
                  <a:srgbClr val="008DA4"/>
                </a:solidFill>
                <a:latin typeface="Arial"/>
                <a:cs typeface="Arial"/>
              </a:rPr>
              <a:t>to </a:t>
            </a: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multiple policy enforcement </a:t>
            </a:r>
            <a:r>
              <a:rPr lang="en-US" sz="2000" baseline="4000" dirty="0" smtClean="0">
                <a:solidFill>
                  <a:srgbClr val="008DA4"/>
                </a:solidFill>
                <a:latin typeface="Arial"/>
                <a:cs typeface="Arial"/>
              </a:rPr>
              <a:t>points (trigger points).  </a:t>
            </a:r>
            <a:endParaRPr lang="en-US" sz="2000" baseline="4000" dirty="0">
              <a:solidFill>
                <a:srgbClr val="008DA4"/>
              </a:solidFill>
              <a:latin typeface="Arial"/>
              <a:cs typeface="Arial"/>
            </a:endParaRPr>
          </a:p>
          <a:p>
            <a:pPr defTabSz="914400" eaLnBrk="0" hangingPunct="0">
              <a:lnSpc>
                <a:spcPct val="140000"/>
              </a:lnSpc>
              <a:defRPr/>
            </a:pPr>
            <a:endParaRPr lang="en-US" sz="2400" baseline="4000" dirty="0" smtClean="0">
              <a:solidFill>
                <a:srgbClr val="008DA4"/>
              </a:solidFill>
              <a:latin typeface="Arial"/>
              <a:cs typeface="Arial"/>
            </a:endParaRPr>
          </a:p>
          <a:p>
            <a:pPr defTabSz="914400" eaLnBrk="0" hangingPunct="0">
              <a:lnSpc>
                <a:spcPts val="2400"/>
              </a:lnSpc>
              <a:defRPr/>
            </a:pPr>
            <a:r>
              <a:rPr lang="en-US" sz="2000" baseline="4000" dirty="0" smtClean="0">
                <a:solidFill>
                  <a:srgbClr val="008DA4"/>
                </a:solidFill>
                <a:latin typeface="Arial"/>
                <a:cs typeface="Arial"/>
              </a:rPr>
              <a:t>Map </a:t>
            </a: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from policy to standard </a:t>
            </a:r>
            <a:r>
              <a:rPr lang="en-US" sz="2000" baseline="4000" dirty="0" smtClean="0">
                <a:solidFill>
                  <a:srgbClr val="008DA4"/>
                </a:solidFill>
                <a:latin typeface="Arial"/>
                <a:cs typeface="Arial"/>
              </a:rPr>
              <a:t>microservices</a:t>
            </a: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.</a:t>
            </a:r>
          </a:p>
          <a:p>
            <a:pPr defTabSz="914400" eaLnBrk="0" hangingPunct="0">
              <a:lnSpc>
                <a:spcPct val="200000"/>
              </a:lnSpc>
              <a:defRPr/>
            </a:pPr>
            <a:endParaRPr lang="en-US" sz="2000" baseline="4000" dirty="0" smtClean="0">
              <a:solidFill>
                <a:srgbClr val="008DA4"/>
              </a:solidFill>
              <a:latin typeface="Arial"/>
              <a:cs typeface="Arial"/>
            </a:endParaRPr>
          </a:p>
          <a:p>
            <a:pPr defTabSz="914400" eaLnBrk="0" hangingPunct="0">
              <a:defRPr/>
            </a:pPr>
            <a:endParaRPr lang="en-US" sz="2000" baseline="4000" dirty="0">
              <a:solidFill>
                <a:srgbClr val="008DA4"/>
              </a:solidFill>
              <a:latin typeface="Arial"/>
              <a:cs typeface="Arial"/>
            </a:endParaRPr>
          </a:p>
          <a:p>
            <a:pPr defTabSz="914400" eaLnBrk="0" hangingPunct="0">
              <a:lnSpc>
                <a:spcPts val="2400"/>
              </a:lnSpc>
              <a:defRPr/>
            </a:pP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Map from </a:t>
            </a:r>
            <a:r>
              <a:rPr lang="en-US" sz="2000" baseline="4000" dirty="0" smtClean="0">
                <a:solidFill>
                  <a:srgbClr val="008DA4"/>
                </a:solidFill>
                <a:latin typeface="Arial"/>
                <a:cs typeface="Arial"/>
              </a:rPr>
              <a:t>microservices </a:t>
            </a: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to standard Posix </a:t>
            </a:r>
            <a:endParaRPr lang="en-US" sz="2000" baseline="4000" dirty="0" smtClean="0">
              <a:solidFill>
                <a:srgbClr val="008DA4"/>
              </a:solidFill>
              <a:latin typeface="Arial"/>
              <a:cs typeface="Arial"/>
            </a:endParaRPr>
          </a:p>
          <a:p>
            <a:pPr defTabSz="914400" eaLnBrk="0" hangingPunct="0">
              <a:lnSpc>
                <a:spcPts val="2400"/>
              </a:lnSpc>
              <a:defRPr/>
            </a:pPr>
            <a:r>
              <a:rPr lang="en-US" sz="2000" baseline="4000" dirty="0" smtClean="0">
                <a:solidFill>
                  <a:srgbClr val="008DA4"/>
                </a:solidFill>
                <a:latin typeface="Arial"/>
                <a:cs typeface="Arial"/>
              </a:rPr>
              <a:t>I</a:t>
            </a: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/O operations. </a:t>
            </a:r>
          </a:p>
          <a:p>
            <a:pPr defTabSz="914400" eaLnBrk="0" hangingPunct="0">
              <a:lnSpc>
                <a:spcPct val="150000"/>
              </a:lnSpc>
              <a:defRPr/>
            </a:pPr>
            <a:endParaRPr lang="en-US" sz="2000" baseline="4000" dirty="0">
              <a:solidFill>
                <a:srgbClr val="008DA4"/>
              </a:solidFill>
              <a:latin typeface="Arial"/>
              <a:cs typeface="Arial"/>
            </a:endParaRPr>
          </a:p>
          <a:p>
            <a:pPr defTabSz="914400" eaLnBrk="0" hangingPunct="0">
              <a:lnSpc>
                <a:spcPts val="2400"/>
              </a:lnSpc>
              <a:defRPr/>
            </a:pP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Map standard I/O operations to the protocol supported by</a:t>
            </a:r>
            <a:r>
              <a:rPr lang="en-US" sz="2000" dirty="0">
                <a:solidFill>
                  <a:srgbClr val="008DA4"/>
                </a:solidFill>
                <a:latin typeface="Arial"/>
                <a:cs typeface="Arial"/>
              </a:rPr>
              <a:t> </a:t>
            </a:r>
            <a:r>
              <a:rPr lang="en-US" sz="2000" baseline="4000" dirty="0">
                <a:solidFill>
                  <a:srgbClr val="008DA4"/>
                </a:solidFill>
                <a:latin typeface="Arial"/>
                <a:cs typeface="Arial"/>
              </a:rPr>
              <a:t>the storage system</a:t>
            </a:r>
            <a:endParaRPr lang="en-US" sz="2000" b="1" baseline="4000" dirty="0">
              <a:solidFill>
                <a:srgbClr val="008DA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71500" y="3670300"/>
            <a:ext cx="4203700" cy="711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hangingPunct="0">
              <a:defRPr/>
            </a:pPr>
            <a:r>
              <a:rPr lang="en-US" sz="4000" b="1" baseline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Standard I/O Operations</a:t>
            </a:r>
            <a:endParaRPr lang="en-US" sz="40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 defTabSz="914400" eaLnBrk="0" hangingPunct="0">
              <a:defRPr/>
            </a:pPr>
            <a:endParaRPr lang="en-US" sz="7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15900" y="1981200"/>
            <a:ext cx="4457700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15900" y="4533900"/>
            <a:ext cx="4457700" cy="1270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900" y="5848101"/>
            <a:ext cx="131493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Asdfadsfasd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afsdfasdfsdf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71500" y="5232400"/>
            <a:ext cx="4203700" cy="774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hangingPunct="0">
              <a:defRPr/>
            </a:pPr>
            <a:r>
              <a:rPr lang="en-US" sz="4400" b="1" baseline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Storage System</a:t>
            </a:r>
            <a:endParaRPr lang="en-US" sz="44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58800" y="1270000"/>
            <a:ext cx="4216400" cy="584200"/>
          </a:xfrm>
          <a:prstGeom prst="rect">
            <a:avLst/>
          </a:prstGeom>
          <a:solidFill>
            <a:srgbClr val="CEFCE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hangingPunct="0">
              <a:defRPr/>
            </a:pPr>
            <a:r>
              <a:rPr lang="en-US" sz="4000" b="1" baseline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Access Interface</a:t>
            </a:r>
            <a:endParaRPr lang="en-US" sz="40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 defTabSz="914400" eaLnBrk="0" hangingPunct="0">
              <a:defRPr/>
            </a:pPr>
            <a:endParaRPr lang="en-US" sz="8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62502" y="1600200"/>
            <a:ext cx="673099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24402" y="3429000"/>
            <a:ext cx="698498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787907" y="1663700"/>
            <a:ext cx="660394" cy="5334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775200" y="2599267"/>
            <a:ext cx="660401" cy="4254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787908" y="3498850"/>
            <a:ext cx="596892" cy="3873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546100" y="2844800"/>
            <a:ext cx="4229100" cy="723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hangingPunct="0">
              <a:defRPr/>
            </a:pPr>
            <a:r>
              <a:rPr lang="en-US" sz="4000" b="1" baseline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Standard </a:t>
            </a:r>
            <a:r>
              <a:rPr lang="en-US" sz="4000" b="1" baseline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Microservices</a:t>
            </a:r>
            <a:endParaRPr lang="en-US" sz="40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 defTabSz="914400" eaLnBrk="0" hangingPunct="0">
              <a:defRPr/>
            </a:pPr>
            <a:endParaRPr lang="en-US" sz="800" b="1" baseline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787909" y="4415366"/>
            <a:ext cx="634992" cy="3937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49801" y="2531535"/>
            <a:ext cx="673099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51923" y="4347634"/>
            <a:ext cx="698498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672078" y="3033866"/>
            <a:ext cx="189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iRODS layer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Server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655846"/>
          </a:xfrm>
        </p:spPr>
        <p:txBody>
          <a:bodyPr rtlCol="0">
            <a:normAutofit/>
          </a:bodyPr>
          <a:lstStyle/>
          <a:p>
            <a:pPr>
              <a:spcAft>
                <a:spcPts val="3000"/>
              </a:spcAft>
              <a:defRPr/>
            </a:pPr>
            <a:r>
              <a:rPr lang="en-US" sz="2000" dirty="0" smtClean="0"/>
              <a:t>Translate from client action to storage protocol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Peer-to-peer architecture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>
                <a:ea typeface="+mn-ea"/>
              </a:rPr>
              <a:t>iCAT-enabled server (IES) interacts with metadata catalog</a:t>
            </a:r>
            <a:endParaRPr lang="en-US" sz="1800" dirty="0" smtClean="0"/>
          </a:p>
          <a:p>
            <a:pPr lvl="1" eaLnBrk="1" fontAlgn="auto" hangingPunct="1">
              <a:spcAft>
                <a:spcPts val="3000"/>
              </a:spcAft>
              <a:buFont typeface="Arial"/>
              <a:buChar char="–"/>
              <a:defRPr/>
            </a:pPr>
            <a:r>
              <a:rPr lang="en-US" sz="1800" dirty="0" smtClean="0"/>
              <a:t>authorized r</a:t>
            </a:r>
            <a:r>
              <a:rPr lang="en-US" sz="1800" dirty="0" smtClean="0">
                <a:ea typeface="+mn-ea"/>
              </a:rPr>
              <a:t>equests are forwarded to server where data reside</a:t>
            </a:r>
          </a:p>
          <a:p>
            <a:pPr eaLnBrk="1" fontAlgn="auto" hangingPunct="1">
              <a:spcAft>
                <a:spcPts val="300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Authenticate and authorize requested operations</a:t>
            </a:r>
          </a:p>
          <a:p>
            <a:pPr eaLnBrk="1" fontAlgn="auto" hangingPunct="1">
              <a:spcAft>
                <a:spcPts val="3000"/>
              </a:spcAft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Implement/e</a:t>
            </a:r>
            <a:r>
              <a:rPr lang="en-US" sz="2000" dirty="0" smtClean="0">
                <a:ea typeface="+mn-ea"/>
                <a:cs typeface="+mn-cs"/>
              </a:rPr>
              <a:t>nforce policies from local rule engine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Manage execution of processes at the storage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14826" y="2540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An iRODS Overview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9850" y="1227670"/>
          <a:ext cx="9074150" cy="5630329"/>
        </p:xfrm>
        <a:graphic>
          <a:graphicData uri="http://schemas.openxmlformats.org/presentationml/2006/ole">
            <p:oleObj spid="_x0000_s41995" name="Document" r:id="rId3" imgW="4724400" imgH="2819400" progId="Word.Documen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69330" y="193147"/>
            <a:ext cx="8229600" cy="839787"/>
          </a:xfrm>
        </p:spPr>
        <p:txBody>
          <a:bodyPr/>
          <a:lstStyle/>
          <a:p>
            <a:r>
              <a:rPr lang="en-US" dirty="0"/>
              <a:t>Highly Controlled Environment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557863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All accesses are authenticated</a:t>
            </a:r>
          </a:p>
          <a:p>
            <a:pPr lvl="1"/>
            <a:r>
              <a:rPr lang="en-US" sz="1800" dirty="0"/>
              <a:t>GSI / Kerberos / Challenge-response / </a:t>
            </a:r>
            <a:r>
              <a:rPr lang="en-US" sz="1800" dirty="0" smtClean="0"/>
              <a:t>Shibboleth</a:t>
            </a:r>
          </a:p>
          <a:p>
            <a:pPr lvl="1">
              <a:spcAft>
                <a:spcPts val="3600"/>
              </a:spcAft>
            </a:pPr>
            <a:r>
              <a:rPr lang="en-US" sz="1800" dirty="0" smtClean="0"/>
              <a:t>Additional mechanisms in development (PAM)</a:t>
            </a:r>
          </a:p>
          <a:p>
            <a:r>
              <a:rPr lang="en-US" sz="2000" dirty="0" smtClean="0"/>
              <a:t>Only authorized operations </a:t>
            </a:r>
            <a:r>
              <a:rPr lang="en-US" sz="2000" dirty="0"/>
              <a:t>are</a:t>
            </a:r>
            <a:r>
              <a:rPr lang="en-US" sz="2000" dirty="0" smtClean="0"/>
              <a:t> allowed</a:t>
            </a:r>
          </a:p>
          <a:p>
            <a:pPr lvl="1"/>
            <a:r>
              <a:rPr lang="en-US" sz="1800" dirty="0"/>
              <a:t>ACLs on files, storage</a:t>
            </a:r>
          </a:p>
          <a:p>
            <a:pPr lvl="1">
              <a:spcAft>
                <a:spcPts val="3600"/>
              </a:spcAft>
            </a:pPr>
            <a:r>
              <a:rPr lang="en-US" sz="1800" dirty="0"/>
              <a:t>Constraints on each </a:t>
            </a:r>
            <a:r>
              <a:rPr lang="en-US" sz="1800" dirty="0" smtClean="0"/>
              <a:t>rule (only authorized users can run them)</a:t>
            </a:r>
          </a:p>
          <a:p>
            <a:r>
              <a:rPr lang="en-US" sz="2000" dirty="0"/>
              <a:t>Local rule base controls interactions with local </a:t>
            </a:r>
            <a:r>
              <a:rPr lang="en-US" sz="2000" dirty="0" smtClean="0"/>
              <a:t>storage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01089" y="1423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Management </a:t>
            </a:r>
            <a:r>
              <a:rPr lang="en-US" sz="3600" dirty="0"/>
              <a:t>Capabilities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85348"/>
            <a:ext cx="8686800" cy="484081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 dirty="0"/>
              <a:t>Replication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Registration of files into the data grid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Synchronization of remote directory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Managed file transport (iDrop) 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Automated metadata extraction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Queries on metadata, tags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Server-side workflows (loop over result sets)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Parallel I/O streams &amp; </a:t>
            </a:r>
            <a:r>
              <a:rPr lang="en-US" sz="2000" dirty="0" smtClean="0"/>
              <a:t>RBUDP (Reliable Blast UDP) </a:t>
            </a:r>
            <a:r>
              <a:rPr lang="en-US" sz="2000" dirty="0"/>
              <a:t>transport</a:t>
            </a:r>
          </a:p>
          <a:p>
            <a:endParaRPr lang="en-US" dirty="0">
              <a:latin typeface="Arial" pitchFamily="1" charset="0"/>
            </a:endParaRPr>
          </a:p>
          <a:p>
            <a:endParaRPr lang="en-US" dirty="0">
              <a:latin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iDrop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728016"/>
            <a:ext cx="8675513" cy="434506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2000" dirty="0" smtClean="0"/>
              <a:t>iDrop Web – browser client</a:t>
            </a:r>
          </a:p>
          <a:p>
            <a:pPr>
              <a:spcAft>
                <a:spcPts val="3600"/>
              </a:spcAft>
            </a:pPr>
            <a:r>
              <a:rPr lang="en-US" sz="2000" dirty="0" smtClean="0"/>
              <a:t>iDrop Lite – a servlet that uses tcp/ip rather than http transport protocol – used for large file transfer</a:t>
            </a:r>
          </a:p>
          <a:p>
            <a:pPr>
              <a:spcAft>
                <a:spcPts val="3600"/>
              </a:spcAft>
            </a:pPr>
            <a:r>
              <a:rPr lang="en-US" sz="2000" dirty="0" smtClean="0"/>
              <a:t>iDrop Desktop – GUI presentation of a desktop client with logging and restart capabilities for transfers</a:t>
            </a:r>
          </a:p>
          <a:p>
            <a:pPr>
              <a:spcAft>
                <a:spcPts val="2400"/>
              </a:spcAf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5367045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Can use </a:t>
            </a:r>
            <a:r>
              <a:rPr lang="en-US" sz="2000" dirty="0" smtClean="0">
                <a:hlinkClick r:id="rId2"/>
              </a:rPr>
              <a:t>http://iren-web.renci.org:8080/idrop-web </a:t>
            </a:r>
            <a:r>
              <a:rPr lang="en-US" sz="2000" dirty="0" smtClean="0"/>
              <a:t>for testing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Enter iRODS environment variables</a:t>
            </a:r>
          </a:p>
          <a:p>
            <a:r>
              <a:rPr lang="en-US" sz="2000" dirty="0" smtClean="0"/>
              <a:t>Login in to any </a:t>
            </a:r>
          </a:p>
          <a:p>
            <a:pPr>
              <a:spcAft>
                <a:spcPts val="2400"/>
              </a:spcAft>
              <a:buNone/>
            </a:pPr>
            <a:r>
              <a:rPr lang="en-US" sz="2000" dirty="0" smtClean="0"/>
              <a:t>     data grid</a:t>
            </a:r>
          </a:p>
          <a:p>
            <a:r>
              <a:rPr lang="en-US" sz="2000" dirty="0" smtClean="0"/>
              <a:t>This instance is</a:t>
            </a:r>
          </a:p>
          <a:p>
            <a:pPr>
              <a:spcAft>
                <a:spcPts val="1800"/>
              </a:spcAft>
              <a:buNone/>
            </a:pPr>
            <a:r>
              <a:rPr lang="en-US" sz="2000" dirty="0" smtClean="0"/>
              <a:t>     not secure</a:t>
            </a:r>
          </a:p>
          <a:p>
            <a:r>
              <a:rPr lang="en-US" sz="2000" dirty="0" smtClean="0"/>
              <a:t>iDrop Web is a </a:t>
            </a:r>
          </a:p>
          <a:p>
            <a:pPr>
              <a:spcAft>
                <a:spcPts val="1800"/>
              </a:spcAft>
              <a:buNone/>
            </a:pPr>
            <a:r>
              <a:rPr lang="en-US" sz="2000" dirty="0" smtClean="0"/>
              <a:t>     work in progress</a:t>
            </a: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 descr="idrop-web-log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49" y="2585154"/>
            <a:ext cx="6013979" cy="423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9506" y="3200401"/>
            <a:ext cx="2174494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u="sng" dirty="0" smtClean="0">
                <a:latin typeface="Century Gothic"/>
                <a:cs typeface="Century Gothic"/>
              </a:rPr>
              <a:t>Alternative login: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entury Gothic"/>
                <a:cs typeface="Century Gothic"/>
              </a:rPr>
              <a:t>Host: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entury Gothic"/>
                <a:cs typeface="Century Gothic"/>
              </a:rPr>
              <a:t>irods00.</a:t>
            </a:r>
            <a:r>
              <a:rPr lang="en-US" sz="1600" dirty="0" smtClean="0">
                <a:latin typeface="Century Gothic"/>
                <a:cs typeface="Century Gothic"/>
              </a:rPr>
              <a:t>lab.nsc.liu.se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entury Gothic"/>
                <a:cs typeface="Century Gothic"/>
              </a:rPr>
              <a:t>Port: 1260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entury Gothic"/>
                <a:cs typeface="Century Gothic"/>
              </a:rPr>
              <a:t>Zone: snicZone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2000" dirty="0" smtClean="0"/>
              <a:t>Browsing</a:t>
            </a:r>
          </a:p>
          <a:p>
            <a:pPr>
              <a:spcAft>
                <a:spcPts val="3000"/>
              </a:spcAft>
            </a:pPr>
            <a:r>
              <a:rPr lang="en-US" sz="2000" dirty="0" smtClean="0"/>
              <a:t>Upload/download</a:t>
            </a:r>
          </a:p>
          <a:p>
            <a:pPr>
              <a:spcAft>
                <a:spcPts val="3000"/>
              </a:spcAft>
            </a:pPr>
            <a:r>
              <a:rPr lang="en-US" sz="2000" dirty="0" smtClean="0"/>
              <a:t>Audit trail</a:t>
            </a:r>
          </a:p>
          <a:p>
            <a:pPr>
              <a:spcAft>
                <a:spcPts val="3000"/>
              </a:spcAft>
            </a:pPr>
            <a:r>
              <a:rPr lang="en-US" sz="2000" dirty="0" smtClean="0"/>
              <a:t>Tickets </a:t>
            </a:r>
          </a:p>
          <a:p>
            <a:pPr>
              <a:spcAft>
                <a:spcPts val="3000"/>
              </a:spcAft>
            </a:pPr>
            <a:r>
              <a:rPr lang="en-US" sz="2000" dirty="0" smtClean="0"/>
              <a:t>Can create an “anonymous” link to any file to allow any user access through iDrop Web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8891901" cy="1308391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  RENCI</a:t>
            </a:r>
            <a:endParaRPr lang="en-US" sz="28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588323"/>
            <a:ext cx="8675513" cy="451377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A research unit of UNC Chapel Hill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State-supported</a:t>
            </a:r>
          </a:p>
          <a:p>
            <a:r>
              <a:rPr lang="en-US" sz="2000" dirty="0" smtClean="0"/>
              <a:t>Governed by the Triangle universities:</a:t>
            </a:r>
          </a:p>
          <a:p>
            <a:pPr lvl="1"/>
            <a:r>
              <a:rPr lang="en-US" sz="1800" dirty="0" smtClean="0">
                <a:solidFill>
                  <a:srgbClr val="009EB8"/>
                </a:solidFill>
              </a:rPr>
              <a:t>University of North Carolina at </a:t>
            </a:r>
            <a:r>
              <a:rPr lang="en-US" sz="1800" dirty="0" smtClean="0">
                <a:solidFill>
                  <a:srgbClr val="009EB8"/>
                </a:solidFill>
              </a:rPr>
              <a:t>Chapel Hill</a:t>
            </a:r>
          </a:p>
          <a:p>
            <a:pPr lvl="1"/>
            <a:r>
              <a:rPr lang="en-US" sz="1800" dirty="0" smtClean="0">
                <a:solidFill>
                  <a:srgbClr val="009EB8"/>
                </a:solidFill>
              </a:rPr>
              <a:t>NC State University (Raleigh)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>
                <a:solidFill>
                  <a:srgbClr val="009EB8"/>
                </a:solidFill>
              </a:rPr>
              <a:t>Duke University (Durham)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Works on sustainable software development (best practices)</a:t>
            </a:r>
          </a:p>
          <a:p>
            <a:r>
              <a:rPr lang="en-US" sz="2000" dirty="0" smtClean="0"/>
              <a:t>Now supporting iRODS with development of Enterprise iRODS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304691"/>
            <a:ext cx="8675513" cy="43450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Browse, add/modify metadata, upload/download data, change ACL permissions, …</a:t>
            </a:r>
          </a:p>
          <a:p>
            <a:r>
              <a:rPr lang="en-US" sz="2000" dirty="0" smtClean="0"/>
              <a:t>Generate a url to a data object (file): </a:t>
            </a:r>
            <a:r>
              <a:rPr lang="en-US" sz="1600" dirty="0" smtClean="0">
                <a:solidFill>
                  <a:srgbClr val="2FA9BB"/>
                </a:solidFill>
              </a:rPr>
              <a:t>Select Tools &gt; Create public link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 descr="public-l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3" y="2675360"/>
            <a:ext cx="6517974" cy="38270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961242"/>
            <a:ext cx="8675512" cy="8336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Grant access to the file with this url</a:t>
            </a:r>
            <a:endParaRPr lang="en-US" sz="2400" dirty="0"/>
          </a:p>
        </p:txBody>
      </p:sp>
      <p:pic>
        <p:nvPicPr>
          <p:cNvPr id="6" name="Content Placeholder 5" descr="ur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513" r="-20513"/>
          <a:stretch>
            <a:fillRect/>
          </a:stretch>
        </p:blipFill>
        <p:spPr>
          <a:xfrm>
            <a:off x="216388" y="1677217"/>
            <a:ext cx="8675513" cy="43450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356007" y="1778408"/>
            <a:ext cx="1557051" cy="1185338"/>
          </a:xfrm>
          <a:prstGeom prst="curvedConnector3">
            <a:avLst>
              <a:gd name="adj1" fmla="val 102201"/>
            </a:avLst>
          </a:prstGeom>
          <a:ln w="15875" cap="flat" cmpd="sng" algn="ctr">
            <a:solidFill>
              <a:srgbClr val="009EB8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14791" y="12994"/>
            <a:ext cx="8675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iDrop Web – generating a url to a file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upload – iDrop Lite for uploads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Select a collection</a:t>
            </a:r>
          </a:p>
          <a:p>
            <a:r>
              <a:rPr lang="en-US" sz="2000" dirty="0" smtClean="0"/>
              <a:t>For large files, launch iDrop Lite, which uses a different transport protocol:   </a:t>
            </a:r>
            <a:r>
              <a:rPr lang="en-US" sz="1800" dirty="0" smtClean="0">
                <a:solidFill>
                  <a:srgbClr val="2FA9BB"/>
                </a:solidFill>
              </a:rPr>
              <a:t>Select  Upload and Download  &gt;  Bulk Upload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bulk-up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66" y="2943068"/>
            <a:ext cx="4929188" cy="33622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Lite – bulk upload</a:t>
            </a:r>
            <a:endParaRPr lang="en-US" dirty="0"/>
          </a:p>
        </p:txBody>
      </p:sp>
      <p:pic>
        <p:nvPicPr>
          <p:cNvPr id="6" name="Content Placeholder 5" descr="idrop-lit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754" b="-3754"/>
          <a:stretch>
            <a:fillRect/>
          </a:stretch>
        </p:blipFill>
        <p:spPr>
          <a:xfrm>
            <a:off x="216388" y="2269872"/>
            <a:ext cx="8675513" cy="43450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6" y="1611810"/>
            <a:ext cx="816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   Choose a local file or directory to upload into iRODS collection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Lite Transfer</a:t>
            </a:r>
            <a:endParaRPr lang="en-US" dirty="0"/>
          </a:p>
        </p:txBody>
      </p:sp>
      <p:pic>
        <p:nvPicPr>
          <p:cNvPr id="6" name="Content Placeholder 5" descr="idrop-lite-transf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127" r="-812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cart – iDrop Lite for downloads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388" y="1355490"/>
            <a:ext cx="8675513" cy="434506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Select a file or collection</a:t>
            </a:r>
          </a:p>
          <a:p>
            <a:r>
              <a:rPr lang="en-US" sz="2000" dirty="0" smtClean="0"/>
              <a:t>Add to Cart </a:t>
            </a:r>
            <a:endParaRPr lang="en-US" sz="2000" dirty="0"/>
          </a:p>
        </p:txBody>
      </p:sp>
      <p:pic>
        <p:nvPicPr>
          <p:cNvPr id="8" name="Picture 7" descr="add-to-c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65" y="2309001"/>
            <a:ext cx="7619471" cy="3497548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982133" y="2309003"/>
            <a:ext cx="1964262" cy="1568733"/>
          </a:xfrm>
          <a:prstGeom prst="curvedConnector3">
            <a:avLst>
              <a:gd name="adj1" fmla="val -28448"/>
            </a:avLst>
          </a:prstGeom>
          <a:ln>
            <a:solidFill>
              <a:srgbClr val="CCF6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Web Sidebar – File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372423"/>
            <a:ext cx="8675513" cy="43450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Select Show Side Bar (far upper right corner)</a:t>
            </a:r>
          </a:p>
          <a:p>
            <a:r>
              <a:rPr lang="en-US" sz="2000" dirty="0" smtClean="0"/>
              <a:t>Select File Cart – select multiple files for group upload</a:t>
            </a:r>
          </a:p>
          <a:p>
            <a:r>
              <a:rPr lang="en-US" sz="2000" dirty="0" smtClean="0"/>
              <a:t>Select Check Out Cart to initiate transfer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Picture 8" descr="file-c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26" y="2600130"/>
            <a:ext cx="7313840" cy="4213151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>
            <a:off x="1100665" y="2498532"/>
            <a:ext cx="4318000" cy="1413068"/>
          </a:xfrm>
          <a:prstGeom prst="curvedConnector3">
            <a:avLst>
              <a:gd name="adj1" fmla="val -10784"/>
            </a:avLst>
          </a:prstGeom>
          <a:ln>
            <a:solidFill>
              <a:srgbClr val="CCF6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Cart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Browse to select a local location for download</a:t>
            </a:r>
          </a:p>
          <a:p>
            <a:r>
              <a:rPr lang="en-US" sz="2000" dirty="0" smtClean="0"/>
              <a:t>Begin download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file-cart-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610215"/>
            <a:ext cx="5295900" cy="3225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10800000">
            <a:off x="6824134" y="4284133"/>
            <a:ext cx="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11867" y="2369154"/>
            <a:ext cx="3488267" cy="2795513"/>
          </a:xfrm>
          <a:prstGeom prst="straightConnector1">
            <a:avLst/>
          </a:prstGeom>
          <a:ln>
            <a:solidFill>
              <a:srgbClr val="CCF6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4334147" y="2117459"/>
            <a:ext cx="2456118" cy="1777206"/>
          </a:xfrm>
          <a:prstGeom prst="straightConnector1">
            <a:avLst/>
          </a:prstGeom>
          <a:ln>
            <a:solidFill>
              <a:srgbClr val="CCF6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Desktop – managed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/>
              <a:t>iDrop Web Sidebar</a:t>
            </a:r>
          </a:p>
          <a:p>
            <a:r>
              <a:rPr lang="en-US" sz="2000" dirty="0" smtClean="0"/>
              <a:t>Launch iDrop Desktop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 descr="launch-de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12" y="1158257"/>
            <a:ext cx="3860800" cy="532721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1112128" y="2799472"/>
            <a:ext cx="3600814" cy="2641604"/>
          </a:xfrm>
          <a:prstGeom prst="straightConnector1">
            <a:avLst/>
          </a:prstGeom>
          <a:ln>
            <a:solidFill>
              <a:srgbClr val="2FA9BB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iDrop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Downloads idrop-jnlp and launches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launch-de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1" y="2254615"/>
            <a:ext cx="8636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3" y="46860"/>
            <a:ext cx="8675512" cy="1143000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iRODS Evolution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87" y="1448620"/>
            <a:ext cx="8675513" cy="4772007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Based on decade-long SRB development experience for managing distributed data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Community-driven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iRODS picked up where SRB left off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Modular, extensible, customizable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Open source (BSD license)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Supported at UNC by DICE and RE</a:t>
            </a:r>
            <a:r>
              <a:rPr lang="en-US" sz="2000" dirty="0" smtClean="0">
                <a:solidFill>
                  <a:srgbClr val="009EB8"/>
                </a:solidFill>
              </a:rPr>
              <a:t>NC</a:t>
            </a:r>
            <a:r>
              <a:rPr lang="en-US" sz="2000" dirty="0" smtClean="0"/>
              <a:t>I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DICE: iRODS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RENCI: Enterprise iRODS (E-iRODS)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Desktop Login</a:t>
            </a:r>
            <a:endParaRPr lang="en-US" dirty="0"/>
          </a:p>
        </p:txBody>
      </p:sp>
      <p:pic>
        <p:nvPicPr>
          <p:cNvPr id="6" name="Content Placeholder 5" descr="desktop-logi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148" r="-814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389356"/>
            <a:ext cx="8675513" cy="43450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Starts out at the root directory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Content Placeholder 5" descr="idrop-desktop.png"/>
          <p:cNvPicPr>
            <a:picLocks noChangeAspect="1"/>
          </p:cNvPicPr>
          <p:nvPr/>
        </p:nvPicPr>
        <p:blipFill>
          <a:blip r:embed="rId2"/>
          <a:srcRect l="-15063" r="-15063"/>
          <a:stretch>
            <a:fillRect/>
          </a:stretch>
        </p:blipFill>
        <p:spPr>
          <a:xfrm>
            <a:off x="553152" y="2061829"/>
            <a:ext cx="8675513" cy="434506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Desktop – drag and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Select Local Files at top left to open local file tree</a:t>
            </a:r>
          </a:p>
          <a:p>
            <a:r>
              <a:rPr lang="en-US" sz="2000" dirty="0" smtClean="0"/>
              <a:t>Drag and drop to transfer files between iRODS and local file system (both directions)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 descr="drag-and-dr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46" y="2967306"/>
            <a:ext cx="9144001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iDrop Transfer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270825"/>
            <a:ext cx="8675513" cy="43450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       Lower right Manage button </a:t>
            </a:r>
          </a:p>
          <a:p>
            <a:pPr>
              <a:buNone/>
            </a:pPr>
            <a:r>
              <a:rPr lang="en-US" sz="1800" dirty="0" smtClean="0"/>
              <a:t>		 to see the transfer manager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 descr="transfer-mana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" y="2769398"/>
            <a:ext cx="9144001" cy="4019550"/>
          </a:xfrm>
          <a:prstGeom prst="rect">
            <a:avLst/>
          </a:prstGeom>
        </p:spPr>
      </p:pic>
      <p:pic>
        <p:nvPicPr>
          <p:cNvPr id="8" name="Picture 7" descr="manager-butt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33" y="1086981"/>
            <a:ext cx="2838560" cy="146228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881538" y="1676408"/>
            <a:ext cx="2688596" cy="220133"/>
          </a:xfrm>
          <a:prstGeom prst="straightConnector1">
            <a:avLst/>
          </a:prstGeom>
          <a:ln>
            <a:solidFill>
              <a:srgbClr val="009EB8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1" y="5046141"/>
            <a:ext cx="327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See log of the past, current,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and pending transfers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46" y="2549269"/>
            <a:ext cx="37952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This opens the transfer manager</a:t>
            </a:r>
            <a:endParaRPr lang="en-US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iDrop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Download from </a:t>
            </a:r>
            <a:r>
              <a:rPr lang="en-US" sz="2000" dirty="0" smtClean="0">
                <a:hlinkClick r:id="rId2"/>
              </a:rPr>
              <a:t>https://code.renci.org/gf/project/irodsidrop/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Grails to build the application; this generate a war file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Need a servlet container, such as Tomcat, to deploy and run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 package installer is coming: deb, rpm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Based on Jargon</a:t>
            </a:r>
          </a:p>
          <a:p>
            <a:r>
              <a:rPr lang="en-US" sz="2000" dirty="0" smtClean="0"/>
              <a:t>It is said that the trickiest part about setting this up is making sure that your firewall allows incoming connections.</a:t>
            </a:r>
          </a:p>
          <a:p>
            <a:pPr>
              <a:spcAft>
                <a:spcPts val="1200"/>
              </a:spcAft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Contacts: Mike Conway (michael_conway@unc.edu) and 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/>
              <a:t>			     Lisa Stillwell (lisa@renci.org)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iRODS Admin GUI and Monitoring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http://iren-web.renci.org:8080/Scotty/faces/login.xhtml</a:t>
            </a:r>
            <a:r>
              <a:rPr lang="en-US" sz="2000" dirty="0" smtClean="0"/>
              <a:t> to login to any data grid (where you are an admin)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Picture 5" descr="scotty-log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07" y="2241288"/>
            <a:ext cx="6718301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Scotty: Administration</a:t>
            </a:r>
            <a:endParaRPr lang="en-US" dirty="0"/>
          </a:p>
        </p:txBody>
      </p:sp>
      <p:pic>
        <p:nvPicPr>
          <p:cNvPr id="6" name="Content Placeholder 5" descr="scott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21" r="-832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Currently collects statistics on the iRODS data grid</a:t>
            </a:r>
          </a:p>
          <a:p>
            <a:pPr lvl="1"/>
            <a:r>
              <a:rPr lang="en-US" sz="1600" dirty="0" smtClean="0"/>
              <a:t>Zone: number files, cumulative size of file, number collections, etc</a:t>
            </a:r>
          </a:p>
          <a:p>
            <a:pPr lvl="1"/>
            <a:r>
              <a:rPr lang="en-US" sz="1600" dirty="0" smtClean="0"/>
              <a:t>Per user: number files, cumulative size of file, number collections, etc</a:t>
            </a:r>
          </a:p>
          <a:p>
            <a:pPr lvl="1">
              <a:spcAft>
                <a:spcPts val="3600"/>
              </a:spcAft>
            </a:pPr>
            <a:r>
              <a:rPr lang="en-US" sz="1600" dirty="0" smtClean="0"/>
              <a:t>Per resource: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389" y="165391"/>
            <a:ext cx="8675512" cy="1143000"/>
          </a:xfrm>
        </p:spPr>
        <p:txBody>
          <a:bodyPr/>
          <a:lstStyle/>
          <a:p>
            <a:r>
              <a:rPr lang="en-US" dirty="0" smtClean="0"/>
              <a:t>Scotty: Administration</a:t>
            </a:r>
            <a:endParaRPr lang="en-US" dirty="0"/>
          </a:p>
        </p:txBody>
      </p:sp>
      <p:pic>
        <p:nvPicPr>
          <p:cNvPr id="8" name="Picture 7" descr="scotty-stat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62" y="3092815"/>
            <a:ext cx="6629401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Planned: will use Pyrods to acquire information about the system and pass that to iRODS for presentation by the Scotty admin page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389" y="165391"/>
            <a:ext cx="8675512" cy="1143000"/>
          </a:xfrm>
        </p:spPr>
        <p:txBody>
          <a:bodyPr/>
          <a:lstStyle/>
          <a:p>
            <a:r>
              <a:rPr lang="en-US" dirty="0" smtClean="0"/>
              <a:t>Scotty: Administration</a:t>
            </a:r>
            <a:endParaRPr lang="en-US" dirty="0"/>
          </a:p>
        </p:txBody>
      </p:sp>
      <p:pic>
        <p:nvPicPr>
          <p:cNvPr id="7" name="Picture 6" descr="scotty-stat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07" y="2838815"/>
            <a:ext cx="73406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88950" y="227013"/>
            <a:ext cx="8229600" cy="687387"/>
          </a:xfrm>
        </p:spPr>
        <p:txBody>
          <a:bodyPr>
            <a:normAutofit/>
          </a:bodyPr>
          <a:lstStyle/>
          <a:p>
            <a:r>
              <a:rPr lang="en-US" dirty="0"/>
              <a:t>iRODS Version </a:t>
            </a:r>
            <a:r>
              <a:rPr lang="en-US" dirty="0" smtClean="0"/>
              <a:t>3.2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37066" y="1109133"/>
            <a:ext cx="8906934" cy="5359401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000" i="1" dirty="0" smtClean="0"/>
              <a:t>Draft </a:t>
            </a:r>
            <a:r>
              <a:rPr lang="en-US" sz="2000" dirty="0" smtClean="0"/>
              <a:t>Release Notes at </a:t>
            </a:r>
          </a:p>
          <a:p>
            <a:pPr lvl="2">
              <a:spcAft>
                <a:spcPts val="1200"/>
              </a:spcAft>
              <a:buNone/>
            </a:pPr>
            <a:r>
              <a:rPr lang="en-US" sz="2000" dirty="0" smtClean="0">
                <a:hlinkClick r:id="rId2"/>
              </a:rPr>
              <a:t>https://www.irods.org/index.php/Release_Notes_3.2</a:t>
            </a:r>
            <a:endParaRPr lang="en-US" sz="2000" dirty="0" smtClean="0"/>
          </a:p>
          <a:p>
            <a:r>
              <a:rPr lang="en-US" sz="2000" dirty="0" smtClean="0"/>
              <a:t>New </a:t>
            </a:r>
            <a:r>
              <a:rPr lang="en-US" sz="2000" dirty="0"/>
              <a:t>features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1800" dirty="0" smtClean="0"/>
              <a:t>MicroService Structured Objects (MSSO) – for rules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PAM/LDAP authentication - Pluggable Authentication Modules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Additional netcdf development – services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Direct Access Resources – users’ directories get picked up into iRODS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File system metadata – stat a file that gets put into iRODS, store the info in a new table in the iCAT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Rule language support of genQuery syntax – a rule rather than a microservice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Optional use of a system-installed PostgreSQL/ODBC - supported now by the irodssetup script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ils –A groups not expanded – requires setting up a specific query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spcAft>
                <a:spcPts val="3600"/>
              </a:spcAft>
              <a:buFont typeface="+mj-lt"/>
              <a:buAutoNum type="romanUcPeriod"/>
            </a:pPr>
            <a:r>
              <a:rPr lang="en-US" sz="2800" dirty="0" smtClean="0"/>
              <a:t> </a:t>
            </a:r>
            <a:r>
              <a:rPr lang="en-US" sz="2400" dirty="0" smtClean="0">
                <a:solidFill>
                  <a:srgbClr val="2FA9BB"/>
                </a:solidFill>
              </a:rPr>
              <a:t>Data grid </a:t>
            </a:r>
            <a:r>
              <a:rPr lang="en-US" sz="2400" dirty="0" smtClean="0">
                <a:solidFill>
                  <a:srgbClr val="000000"/>
                </a:solidFill>
              </a:rPr>
              <a:t>middleware</a:t>
            </a:r>
          </a:p>
          <a:p>
            <a:pPr marL="571500" indent="-571500">
              <a:spcAft>
                <a:spcPts val="3600"/>
              </a:spcAft>
              <a:buFont typeface="+mj-lt"/>
              <a:buAutoNum type="romanU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2FA9BB"/>
                </a:solidFill>
              </a:rPr>
              <a:t>Data management </a:t>
            </a:r>
            <a:r>
              <a:rPr lang="en-US" sz="2400" dirty="0" smtClean="0">
                <a:solidFill>
                  <a:srgbClr val="000000"/>
                </a:solidFill>
              </a:rPr>
              <a:t>infrastructure</a:t>
            </a:r>
          </a:p>
          <a:p>
            <a:pPr marL="571500" indent="-571500">
              <a:spcAft>
                <a:spcPts val="3600"/>
              </a:spcAft>
              <a:buFont typeface="+mj-lt"/>
              <a:buAutoNum type="romanUcPeriod"/>
            </a:pPr>
            <a:r>
              <a:rPr lang="en-US" sz="2400" dirty="0" smtClean="0"/>
              <a:t> A f</a:t>
            </a:r>
            <a:r>
              <a:rPr lang="en-US" sz="2400" dirty="0" smtClean="0">
                <a:solidFill>
                  <a:srgbClr val="000000"/>
                </a:solidFill>
              </a:rPr>
              <a:t>ramework </a:t>
            </a:r>
            <a:r>
              <a:rPr lang="en-US" sz="2400" dirty="0" smtClean="0"/>
              <a:t>for procedural implementation of data management policy (</a:t>
            </a:r>
            <a:r>
              <a:rPr lang="en-US" sz="2400" dirty="0" smtClean="0">
                <a:solidFill>
                  <a:srgbClr val="2FA9BB"/>
                </a:solidFill>
              </a:rPr>
              <a:t>policy-driven </a:t>
            </a:r>
            <a:r>
              <a:rPr lang="en-US" sz="2400" dirty="0" smtClean="0"/>
              <a:t>data management)</a:t>
            </a:r>
          </a:p>
          <a:p>
            <a:pPr marL="514350" indent="-514350" algn="ctr">
              <a:spcAft>
                <a:spcPts val="3600"/>
              </a:spcAft>
              <a:buNone/>
            </a:pPr>
            <a:r>
              <a:rPr lang="en-US" sz="2400" u="sng" dirty="0" smtClean="0">
                <a:solidFill>
                  <a:srgbClr val="2FA9BB"/>
                </a:solidFill>
              </a:rPr>
              <a:t>iRODS is all these</a:t>
            </a:r>
            <a:r>
              <a:rPr lang="en-US" sz="2400" u="sng" dirty="0" smtClean="0">
                <a:solidFill>
                  <a:srgbClr val="009EB8"/>
                </a:solidFill>
              </a:rPr>
              <a:t>.</a:t>
            </a:r>
            <a:endParaRPr lang="en-US" sz="2400" u="sng" dirty="0">
              <a:solidFill>
                <a:srgbClr val="009E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2270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iRODS</a:t>
            </a:r>
            <a:r>
              <a:rPr lang="en-US" sz="3200" dirty="0" smtClean="0"/>
              <a:t> Books</a:t>
            </a:r>
            <a:endParaRPr lang="en-US" sz="3200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600197"/>
            <a:ext cx="8915400" cy="442806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The integrated Rule-Oriented Data System (iRODS) Microservice Workbook </a:t>
            </a:r>
          </a:p>
          <a:p>
            <a:pPr lvl="1"/>
            <a:r>
              <a:rPr lang="en-US" sz="1800" dirty="0" smtClean="0"/>
              <a:t>Available from Amazon: </a:t>
            </a:r>
            <a:r>
              <a:rPr lang="en-US" sz="1800" dirty="0" smtClean="0">
                <a:hlinkClick r:id="rId2"/>
              </a:rPr>
              <a:t>http://www.amazon.com/dp/1466469129 </a:t>
            </a:r>
            <a:endParaRPr lang="en-US" sz="1800" dirty="0" smtClean="0"/>
          </a:p>
          <a:p>
            <a:pPr lvl="1"/>
            <a:r>
              <a:rPr lang="en-US" sz="1800" dirty="0" smtClean="0"/>
              <a:t>Describes rule language</a:t>
            </a:r>
          </a:p>
          <a:p>
            <a:pPr lvl="1">
              <a:spcAft>
                <a:spcPts val="5400"/>
              </a:spcAft>
            </a:pPr>
            <a:r>
              <a:rPr lang="en-US" sz="1800" dirty="0" smtClean="0"/>
              <a:t>Lists examples </a:t>
            </a:r>
            <a:r>
              <a:rPr lang="en-US" sz="1800" dirty="0"/>
              <a:t>for</a:t>
            </a:r>
            <a:r>
              <a:rPr lang="en-US" sz="1800" dirty="0" smtClean="0"/>
              <a:t> using the current microservices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iRODS Primer: integrated Rule-Oriented Data System (Synthesis Lectures on Information Concepts, Retrieval, and Services)</a:t>
            </a:r>
          </a:p>
          <a:p>
            <a:pPr lvl="1"/>
            <a:r>
              <a:rPr lang="en-US" sz="1800" dirty="0" smtClean="0">
                <a:solidFill>
                  <a:srgbClr val="009EB8"/>
                </a:solidFill>
              </a:rPr>
              <a:t>From Amazon at </a:t>
            </a:r>
            <a:r>
              <a:rPr lang="en-US" sz="1800" dirty="0" smtClean="0">
                <a:hlinkClick r:id="rId3"/>
              </a:rPr>
              <a:t>http://www.amazon.com/dp/1608453332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33357" y="210080"/>
            <a:ext cx="8229600" cy="8736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Enterprise iRODS: E-iRODS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36553" y="1299107"/>
            <a:ext cx="8750403" cy="492152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/>
              <a:t>RENCI’s and UNC’s long-term support for iRODS</a:t>
            </a:r>
          </a:p>
          <a:p>
            <a:r>
              <a:rPr lang="en-US" sz="2000" dirty="0" smtClean="0"/>
              <a:t>Target new funding models</a:t>
            </a:r>
          </a:p>
          <a:p>
            <a:pPr lvl="1"/>
            <a:r>
              <a:rPr lang="en-US" sz="1800" dirty="0" smtClean="0"/>
              <a:t>Diversify funding sources for better sustainability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/>
              <a:t>Develop in directions that research funding does not encourage: software engineering, usability, packaging,  more complete documentation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Beta 2 release based on iRODS 3.0 out in June 2012 at </a:t>
            </a:r>
            <a:r>
              <a:rPr lang="en-US" sz="2000" dirty="0" smtClean="0">
                <a:hlinkClick r:id="rId2"/>
              </a:rPr>
              <a:t>e-irods.org</a:t>
            </a:r>
            <a:endParaRPr lang="en-US" sz="2000" dirty="0" smtClean="0"/>
          </a:p>
          <a:p>
            <a:r>
              <a:rPr lang="en-US" sz="2000" dirty="0" smtClean="0"/>
              <a:t>Organization:</a:t>
            </a:r>
          </a:p>
          <a:p>
            <a:pPr lvl="1"/>
            <a:r>
              <a:rPr lang="en-US" sz="1800" dirty="0" smtClean="0"/>
              <a:t>Research code (DICE) released about every 4 months</a:t>
            </a:r>
          </a:p>
          <a:p>
            <a:pPr lvl="1"/>
            <a:r>
              <a:rPr lang="en-US" sz="1800" dirty="0" smtClean="0"/>
              <a:t>Enterprise code (RENCI) released about every 18 months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/>
              <a:t>Service agreements and consulting negotiable</a:t>
            </a:r>
          </a:p>
          <a:p>
            <a:r>
              <a:rPr lang="en-US" sz="2000" dirty="0" smtClean="0"/>
              <a:t>E-iRODS Consortium to fund Enterprise support infrastructure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114592"/>
            <a:ext cx="867551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E-iRODS Consortium</a:t>
            </a:r>
            <a:endParaRPr lang="en-US" sz="2400" i="1" dirty="0">
              <a:solidFill>
                <a:srgbClr val="009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220026"/>
            <a:ext cx="8675513" cy="5468644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/>
              <a:t>Membership dues will fund basic E-iRODS development; research funding will keep iRODS development going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E-iRODS remains completely open source (binary and source code)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The Consortium will gather together organizations who depend on the longevity of the iRODS </a:t>
            </a:r>
            <a:r>
              <a:rPr lang="en-US" sz="2000" dirty="0" smtClean="0"/>
              <a:t>technology, allowing them input and coordination on the roadmap</a:t>
            </a:r>
          </a:p>
          <a:p>
            <a:r>
              <a:rPr lang="en-US" sz="2000" dirty="0" smtClean="0"/>
              <a:t>Membership levels</a:t>
            </a:r>
          </a:p>
          <a:p>
            <a:pPr lvl="1"/>
            <a:r>
              <a:rPr lang="en-US" sz="1800" dirty="0" smtClean="0"/>
              <a:t>Affiliate</a:t>
            </a:r>
          </a:p>
          <a:p>
            <a:pPr lvl="2"/>
            <a:r>
              <a:rPr lang="en-US" sz="1600" dirty="0" smtClean="0"/>
              <a:t>Access to release roadmap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Privileged access to (paid) consulting and technical support</a:t>
            </a:r>
            <a:endParaRPr lang="en-US" sz="1800" dirty="0" smtClean="0"/>
          </a:p>
          <a:p>
            <a:pPr lvl="1"/>
            <a:r>
              <a:rPr lang="en-US" sz="1800" dirty="0" smtClean="0"/>
              <a:t>Professional</a:t>
            </a:r>
          </a:p>
          <a:p>
            <a:pPr lvl="2"/>
            <a:r>
              <a:rPr lang="en-US" sz="1600" dirty="0" smtClean="0"/>
              <a:t>Voting rights to release roadmap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Non-voting seat on governing board</a:t>
            </a:r>
          </a:p>
          <a:p>
            <a:pPr lvl="1"/>
            <a:r>
              <a:rPr lang="en-US" sz="1800" dirty="0" smtClean="0"/>
              <a:t>Sustaining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Voting seat on governing </a:t>
            </a:r>
            <a:r>
              <a:rPr lang="en-US" sz="1600" dirty="0" smtClean="0"/>
              <a:t>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1708" y="3635304"/>
            <a:ext cx="1810997" cy="2585323"/>
          </a:xfrm>
          <a:prstGeom prst="rect">
            <a:avLst/>
          </a:prstGeom>
          <a:noFill/>
          <a:ln>
            <a:solidFill>
              <a:srgbClr val="009EB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In</a:t>
            </a:r>
            <a:r>
              <a:rPr lang="en-US" i="1" dirty="0" smtClean="0">
                <a:ln>
                  <a:solidFill>
                    <a:srgbClr val="009EB8"/>
                  </a:solidFill>
                </a:ln>
                <a:latin typeface="Century Gothic"/>
                <a:cs typeface="Century Gothic"/>
              </a:rPr>
              <a:t> </a:t>
            </a:r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negotiating</a:t>
            </a:r>
          </a:p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p</a:t>
            </a:r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hase now; </a:t>
            </a:r>
          </a:p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l</a:t>
            </a:r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ooking to </a:t>
            </a:r>
          </a:p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get consensus</a:t>
            </a:r>
          </a:p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f</a:t>
            </a:r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rom </a:t>
            </a:r>
          </a:p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prospective</a:t>
            </a:r>
          </a:p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p</a:t>
            </a:r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artners on</a:t>
            </a:r>
          </a:p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 by-laws and</a:t>
            </a:r>
          </a:p>
          <a:p>
            <a:pPr algn="ctr"/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m</a:t>
            </a:r>
            <a:r>
              <a:rPr lang="en-US" i="1" dirty="0" smtClean="0">
                <a:ln>
                  <a:solidFill>
                    <a:srgbClr val="009EB8"/>
                  </a:solidFill>
                </a:ln>
                <a:solidFill>
                  <a:srgbClr val="2FA9BB"/>
                </a:solidFill>
                <a:latin typeface="Century Gothic"/>
                <a:cs typeface="Century Gothic"/>
              </a:rPr>
              <a:t>emberships.</a:t>
            </a:r>
            <a:endParaRPr lang="en-US" i="1" dirty="0">
              <a:ln>
                <a:solidFill>
                  <a:srgbClr val="009EB8"/>
                </a:solidFill>
              </a:ln>
              <a:solidFill>
                <a:srgbClr val="2FA9BB"/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89" y="6619618"/>
            <a:ext cx="1476944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asdfasdfasfasdfasf</a:t>
            </a:r>
            <a:endParaRPr lang="en-US" sz="800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Yearly iRODS User Meetings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2011 </a:t>
            </a:r>
            <a:r>
              <a:rPr lang="en-US" sz="2000" dirty="0" smtClean="0"/>
              <a:t>Meeting</a:t>
            </a:r>
          </a:p>
          <a:p>
            <a:pPr lvl="1"/>
            <a:r>
              <a:rPr lang="en-US" sz="1800" dirty="0" smtClean="0"/>
              <a:t>February 2011</a:t>
            </a:r>
          </a:p>
          <a:p>
            <a:pPr lvl="1"/>
            <a:r>
              <a:rPr lang="en-US" sz="1800" dirty="0" smtClean="0"/>
              <a:t>Chapel Hill, NC</a:t>
            </a:r>
          </a:p>
          <a:p>
            <a:pPr lvl="1">
              <a:spcAft>
                <a:spcPts val="3600"/>
              </a:spcAft>
            </a:pPr>
            <a:r>
              <a:rPr lang="en-US" sz="1800" dirty="0" smtClean="0"/>
              <a:t>Organized by the DICE group, hosted by RENCI</a:t>
            </a:r>
            <a:endParaRPr lang="en-US" sz="1800" dirty="0" smtClean="0"/>
          </a:p>
          <a:p>
            <a:r>
              <a:rPr lang="en-US" sz="2000" dirty="0" smtClean="0"/>
              <a:t>2012 </a:t>
            </a:r>
            <a:r>
              <a:rPr lang="en-US" sz="2000" dirty="0" smtClean="0"/>
              <a:t>Meeting</a:t>
            </a:r>
          </a:p>
          <a:p>
            <a:pPr lvl="1"/>
            <a:r>
              <a:rPr lang="en-US" sz="1800" dirty="0" smtClean="0"/>
              <a:t>March 1, 2</a:t>
            </a:r>
          </a:p>
          <a:p>
            <a:pPr lvl="1"/>
            <a:r>
              <a:rPr lang="en-US" sz="1800" dirty="0" smtClean="0"/>
              <a:t>Tucson, Arizona</a:t>
            </a:r>
          </a:p>
          <a:p>
            <a:pPr lvl="1"/>
            <a:r>
              <a:rPr lang="en-US" sz="1800" dirty="0" smtClean="0"/>
              <a:t>Organized by the DICE group, hosted by the iPlant consortium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/>
              <a:t>National and international participation by many in the  iRODS user community</a:t>
            </a:r>
            <a:endParaRPr lang="en-US" sz="1800" dirty="0" smtClean="0"/>
          </a:p>
          <a:p>
            <a:r>
              <a:rPr lang="en-US" sz="2200" dirty="0" smtClean="0"/>
              <a:t>2013 </a:t>
            </a:r>
            <a:r>
              <a:rPr lang="en-US" sz="2200" dirty="0" smtClean="0"/>
              <a:t>Meeting (tentatively)</a:t>
            </a:r>
          </a:p>
          <a:p>
            <a:pPr lvl="1"/>
            <a:r>
              <a:rPr lang="en-US" sz="1800" dirty="0" smtClean="0"/>
              <a:t>Feb - March 2013</a:t>
            </a:r>
          </a:p>
          <a:p>
            <a:pPr lvl="1">
              <a:spcAft>
                <a:spcPts val="1800"/>
              </a:spcAft>
            </a:pPr>
            <a:r>
              <a:rPr lang="en-US" sz="1800" dirty="0" smtClean="0"/>
              <a:t>University of Cologne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Birds of a Feather iRODS Session at SC12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72967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Scheduled for Wednesday evening 7-9pm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Discussion of iRODS, E-iRODS, the E-iRODS Consortium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Co-hosted with Reagan Moore</a:t>
            </a:r>
          </a:p>
          <a:p>
            <a:r>
              <a:rPr lang="en-US" sz="2000" dirty="0" smtClean="0"/>
              <a:t>Panel includes representatives from </a:t>
            </a:r>
          </a:p>
          <a:p>
            <a:pPr lvl="1"/>
            <a:r>
              <a:rPr lang="en-US" sz="1800" dirty="0" smtClean="0"/>
              <a:t>NASA</a:t>
            </a:r>
          </a:p>
          <a:p>
            <a:pPr lvl="1"/>
            <a:r>
              <a:rPr lang="en-US" sz="1800" dirty="0" smtClean="0"/>
              <a:t>the Max Planck Society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/>
              <a:t>the Broad Institute of MIT and Harvard (genomics)</a:t>
            </a:r>
          </a:p>
          <a:p>
            <a:pPr>
              <a:spcAft>
                <a:spcPts val="2400"/>
              </a:spcAft>
            </a:pPr>
            <a:r>
              <a:rPr lang="en-US" sz="2000" i="1" dirty="0" smtClean="0"/>
              <a:t>Not </a:t>
            </a:r>
            <a:r>
              <a:rPr lang="en-US" sz="2000" dirty="0" smtClean="0"/>
              <a:t>part of the official SC12 program, but we’ll have announcement and postcards with details at the RENCI booth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 Sept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982964"/>
            <a:ext cx="8675513" cy="434506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I. iRODS as Data Grid Middleware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56635" y="1179509"/>
            <a:ext cx="8953499" cy="4532073"/>
            <a:chOff x="190501" y="976313"/>
            <a:chExt cx="8953499" cy="4532073"/>
          </a:xfrm>
        </p:grpSpPr>
        <p:sp>
          <p:nvSpPr>
            <p:cNvPr id="8" name="Can 7"/>
            <p:cNvSpPr/>
            <p:nvPr/>
          </p:nvSpPr>
          <p:spPr>
            <a:xfrm>
              <a:off x="190501" y="3249613"/>
              <a:ext cx="2622550" cy="881062"/>
            </a:xfrm>
            <a:prstGeom prst="can">
              <a:avLst>
                <a:gd name="adj" fmla="val 15291"/>
              </a:avLst>
            </a:prstGeom>
            <a:solidFill>
              <a:srgbClr val="D5D5D5"/>
            </a:solidFill>
            <a:ln>
              <a:solidFill>
                <a:schemeClr val="tx1"/>
              </a:solidFill>
            </a:ln>
            <a:effectLst>
              <a:outerShdw blurRad="50800" dist="38100" algn="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ndara" charset="0"/>
                  <a:ea typeface="Candara" charset="0"/>
                  <a:cs typeface="Candara" charset="0"/>
                </a:rPr>
                <a:t>My Data:</a:t>
              </a:r>
            </a:p>
            <a:p>
              <a:pPr algn="ctr">
                <a:defRPr/>
              </a:pPr>
              <a:r>
                <a:rPr lang="en-US" sz="1400" i="1" dirty="0" smtClean="0">
                  <a:solidFill>
                    <a:schemeClr val="tx1"/>
                  </a:solidFill>
                  <a:latin typeface="Candara" charset="0"/>
                  <a:ea typeface="Candara" charset="0"/>
                  <a:cs typeface="Candara" charset="0"/>
                </a:rPr>
                <a:t>disk, filesystem, </a:t>
              </a:r>
            </a:p>
            <a:p>
              <a:pPr algn="ctr">
                <a:defRPr/>
              </a:pPr>
              <a:r>
                <a:rPr lang="en-US" sz="1400" i="1" dirty="0" smtClean="0">
                  <a:solidFill>
                    <a:schemeClr val="tx1"/>
                  </a:solidFill>
                  <a:latin typeface="Candara" charset="0"/>
                  <a:ea typeface="Candara" charset="0"/>
                  <a:cs typeface="Candara" charset="0"/>
                </a:rPr>
                <a:t>site-specific storage, .</a:t>
              </a:r>
              <a:r>
                <a:rPr lang="en-US" sz="1400" i="1" dirty="0">
                  <a:solidFill>
                    <a:schemeClr val="tx1"/>
                  </a:solidFill>
                  <a:latin typeface="Candara" charset="0"/>
                  <a:ea typeface="Candara" charset="0"/>
                  <a:cs typeface="Candara" charset="0"/>
                </a:rPr>
                <a:t>..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3319461" y="3249613"/>
              <a:ext cx="2649539" cy="881062"/>
            </a:xfrm>
            <a:prstGeom prst="can">
              <a:avLst>
                <a:gd name="adj" fmla="val 15323"/>
              </a:avLst>
            </a:prstGeom>
            <a:solidFill>
              <a:srgbClr val="D5D5D5"/>
            </a:solidFill>
            <a:ln>
              <a:solidFill>
                <a:schemeClr val="tx1"/>
              </a:solidFill>
            </a:ln>
            <a:effectLst>
              <a:outerShdw blurRad="50800" dist="38100" algn="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ndara"/>
                  <a:cs typeface="Candara"/>
                </a:rPr>
                <a:t>My Data:</a:t>
              </a:r>
            </a:p>
            <a:p>
              <a:pPr algn="ctr"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Candara"/>
                  <a:cs typeface="Candara"/>
                </a:rPr>
                <a:t>t</a:t>
              </a:r>
              <a:r>
                <a:rPr lang="en-US" sz="1400" i="1" dirty="0" smtClean="0">
                  <a:solidFill>
                    <a:schemeClr val="tx1"/>
                  </a:solidFill>
                  <a:latin typeface="Candara"/>
                  <a:cs typeface="Candara"/>
                </a:rPr>
                <a:t>ape</a:t>
              </a:r>
              <a:r>
                <a:rPr lang="en-US" sz="1400" i="1" dirty="0">
                  <a:solidFill>
                    <a:schemeClr val="tx1"/>
                  </a:solidFill>
                  <a:latin typeface="Candara"/>
                  <a:cs typeface="Candara"/>
                </a:rPr>
                <a:t>, database, </a:t>
              </a:r>
              <a:r>
                <a:rPr lang="en-US" sz="1400" i="1" dirty="0" smtClean="0">
                  <a:solidFill>
                    <a:schemeClr val="tx1"/>
                  </a:solidFill>
                  <a:latin typeface="Candara"/>
                  <a:cs typeface="Candara"/>
                </a:rPr>
                <a:t>filesystem, .</a:t>
              </a:r>
              <a:r>
                <a:rPr lang="en-US" sz="1400" i="1" dirty="0">
                  <a:solidFill>
                    <a:schemeClr val="tx1"/>
                  </a:solidFill>
                  <a:latin typeface="Candara"/>
                  <a:cs typeface="Candara"/>
                </a:rPr>
                <a:t>..</a:t>
              </a:r>
            </a:p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6409228" y="3249613"/>
              <a:ext cx="2474532" cy="881062"/>
            </a:xfrm>
            <a:prstGeom prst="can">
              <a:avLst>
                <a:gd name="adj" fmla="val 17233"/>
              </a:avLst>
            </a:prstGeom>
            <a:solidFill>
              <a:srgbClr val="D5D5D5"/>
            </a:solidFill>
            <a:ln>
              <a:solidFill>
                <a:schemeClr val="tx1"/>
              </a:solidFill>
            </a:ln>
            <a:effectLst>
              <a:outerShdw blurRad="50800" dist="38100" algn="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ndara" charset="0"/>
                  <a:ea typeface="Candara" charset="0"/>
                  <a:cs typeface="Candara" charset="0"/>
                </a:rPr>
                <a:t>Partner’s Data</a:t>
              </a:r>
            </a:p>
            <a:p>
              <a:pPr algn="ctr"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Candara" charset="0"/>
                  <a:ea typeface="Candara" charset="0"/>
                  <a:cs typeface="Candara" charset="0"/>
                </a:rPr>
                <a:t>remote disk, tape, </a:t>
              </a:r>
              <a:r>
                <a:rPr lang="en-US" sz="1400" i="1" dirty="0" smtClean="0">
                  <a:solidFill>
                    <a:srgbClr val="000000"/>
                  </a:solidFill>
                  <a:latin typeface="Candara" charset="0"/>
                  <a:ea typeface="Candara" charset="0"/>
                  <a:cs typeface="Candara" charset="0"/>
                </a:rPr>
                <a:t>filesystem, site-specific storage,…</a:t>
              </a:r>
              <a:endParaRPr lang="en-US" sz="1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cxnSp>
          <p:nvCxnSpPr>
            <p:cNvPr id="13" name="Straight Arrow Connector 12"/>
            <p:cNvCxnSpPr>
              <a:stCxn id="24" idx="2"/>
            </p:cNvCxnSpPr>
            <p:nvPr/>
          </p:nvCxnSpPr>
          <p:spPr>
            <a:xfrm rot="16200000" flipH="1" flipV="1">
              <a:off x="2112169" y="1007269"/>
              <a:ext cx="1720850" cy="2859088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4" idx="2"/>
            </p:cNvCxnSpPr>
            <p:nvPr/>
          </p:nvCxnSpPr>
          <p:spPr>
            <a:xfrm rot="16200000" flipH="1">
              <a:off x="5162551" y="815975"/>
              <a:ext cx="1720850" cy="3241675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hord 23"/>
            <p:cNvSpPr/>
            <p:nvPr/>
          </p:nvSpPr>
          <p:spPr>
            <a:xfrm rot="16200000">
              <a:off x="3797300" y="498476"/>
              <a:ext cx="1209675" cy="2165350"/>
            </a:xfrm>
            <a:prstGeom prst="chord">
              <a:avLst>
                <a:gd name="adj1" fmla="val 5368760"/>
                <a:gd name="adj2" fmla="val 16206530"/>
              </a:avLst>
            </a:prstGeom>
            <a:solidFill>
              <a:srgbClr val="D5D5D5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b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776" name="TextBox 24"/>
            <p:cNvSpPr txBox="1">
              <a:spLocks noChangeArrowheads="1"/>
            </p:cNvSpPr>
            <p:nvPr/>
          </p:nvSpPr>
          <p:spPr bwMode="auto">
            <a:xfrm>
              <a:off x="3752850" y="1595438"/>
              <a:ext cx="1363663" cy="40005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ndara" charset="0"/>
                  <a:ea typeface="Candara" charset="0"/>
                  <a:cs typeface="Candara" charset="0"/>
                </a:rPr>
                <a:t>User Client</a:t>
              </a:r>
            </a:p>
          </p:txBody>
        </p:sp>
        <p:sp>
          <p:nvSpPr>
            <p:cNvPr id="32777" name="TextBox 71"/>
            <p:cNvSpPr txBox="1">
              <a:spLocks noChangeArrowheads="1"/>
            </p:cNvSpPr>
            <p:nvPr/>
          </p:nvSpPr>
          <p:spPr bwMode="auto">
            <a:xfrm>
              <a:off x="190501" y="4646612"/>
              <a:ext cx="8953499" cy="8617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1">
                <a:spcAft>
                  <a:spcPts val="1200"/>
                </a:spcAft>
                <a:buFont typeface="Arial"/>
                <a:buChar char="•"/>
              </a:pPr>
              <a:r>
                <a:rPr lang="en-US" sz="2000" i="1" dirty="0">
                  <a:solidFill>
                    <a:srgbClr val="008DA4"/>
                  </a:solidFill>
                  <a:latin typeface="Century Gothic"/>
                  <a:ea typeface="Arial" charset="0"/>
                  <a:cs typeface="Century Gothic"/>
                </a:rPr>
                <a:t>  </a:t>
              </a:r>
              <a:r>
                <a:rPr lang="en-US" sz="2000" dirty="0">
                  <a:solidFill>
                    <a:srgbClr val="009EB8"/>
                  </a:solidFill>
                  <a:latin typeface="Century Gothic"/>
                  <a:ea typeface="Candara" charset="0"/>
                  <a:cs typeface="Century Gothic"/>
                </a:rPr>
                <a:t>iRODS installs over heterogeneous data resources</a:t>
              </a:r>
            </a:p>
            <a:p>
              <a:pPr lvl="1">
                <a:spcAft>
                  <a:spcPts val="1200"/>
                </a:spcAft>
                <a:buFont typeface="Arial"/>
                <a:buChar char="•"/>
              </a:pPr>
              <a:r>
                <a:rPr lang="en-US" sz="2000" dirty="0">
                  <a:solidFill>
                    <a:srgbClr val="009EB8"/>
                  </a:solidFill>
                  <a:latin typeface="Century Gothic"/>
                  <a:ea typeface="Candara" charset="0"/>
                  <a:cs typeface="Century Gothic"/>
                </a:rPr>
                <a:t>  Users</a:t>
              </a:r>
              <a:r>
                <a:rPr lang="en-US" sz="2000" dirty="0" smtClean="0">
                  <a:solidFill>
                    <a:srgbClr val="009EB8"/>
                  </a:solidFill>
                  <a:latin typeface="Century Gothic"/>
                  <a:ea typeface="Candara" charset="0"/>
                  <a:cs typeface="Century Gothic"/>
                </a:rPr>
                <a:t> can share </a:t>
              </a:r>
              <a:r>
                <a:rPr lang="en-US" sz="2000" dirty="0">
                  <a:solidFill>
                    <a:srgbClr val="009EB8"/>
                  </a:solidFill>
                  <a:latin typeface="Century Gothic"/>
                  <a:ea typeface="Candara" charset="0"/>
                  <a:cs typeface="Century Gothic"/>
                </a:rPr>
                <a:t>&amp; manage distributed data as a single </a:t>
              </a:r>
              <a:r>
                <a:rPr lang="en-US" sz="2000" dirty="0" smtClean="0">
                  <a:solidFill>
                    <a:srgbClr val="009EB8"/>
                  </a:solidFill>
                  <a:latin typeface="Century Gothic"/>
                  <a:ea typeface="Candara" charset="0"/>
                  <a:cs typeface="Century Gothic"/>
                </a:rPr>
                <a:t>collection</a:t>
              </a:r>
            </a:p>
          </p:txBody>
        </p:sp>
        <p:grpSp>
          <p:nvGrpSpPr>
            <p:cNvPr id="2" name="Group 46"/>
            <p:cNvGrpSpPr/>
            <p:nvPr/>
          </p:nvGrpSpPr>
          <p:grpSpPr>
            <a:xfrm>
              <a:off x="2595727" y="2396846"/>
              <a:ext cx="3813502" cy="601560"/>
              <a:chOff x="2337627" y="2725907"/>
              <a:chExt cx="4394289" cy="1157108"/>
            </a:xfrm>
            <a:effectLst>
              <a:outerShdw blurRad="50800" dist="38100" algn="r">
                <a:srgbClr val="000000">
                  <a:alpha val="43000"/>
                </a:srgbClr>
              </a:outerShdw>
            </a:effectLst>
          </p:grpSpPr>
          <p:grpSp>
            <p:nvGrpSpPr>
              <p:cNvPr id="3" name="Group 72"/>
              <p:cNvGrpSpPr/>
              <p:nvPr/>
            </p:nvGrpSpPr>
            <p:grpSpPr>
              <a:xfrm>
                <a:off x="2337628" y="2725907"/>
                <a:ext cx="4394288" cy="1157108"/>
                <a:chOff x="2337628" y="2725907"/>
                <a:chExt cx="4394288" cy="1157108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337629" y="2868528"/>
                  <a:ext cx="4394287" cy="1014487"/>
                </a:xfrm>
                <a:prstGeom prst="ellipse">
                  <a:avLst/>
                </a:prstGeom>
                <a:solidFill>
                  <a:srgbClr val="828282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337628" y="2725907"/>
                  <a:ext cx="4394287" cy="1014487"/>
                </a:xfrm>
                <a:prstGeom prst="ellipse">
                  <a:avLst/>
                </a:prstGeom>
                <a:solidFill>
                  <a:srgbClr val="D5D5D5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cxnSp>
            <p:nvCxnSpPr>
              <p:cNvPr id="50" name="Straight Connector 49"/>
              <p:cNvCxnSpPr>
                <a:stCxn id="54" idx="2"/>
                <a:endCxn id="53" idx="2"/>
              </p:cNvCxnSpPr>
              <p:nvPr/>
            </p:nvCxnSpPr>
            <p:spPr>
              <a:xfrm rot="10800000" flipH="1" flipV="1">
                <a:off x="2337627" y="3233150"/>
                <a:ext cx="1" cy="1426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4" idx="6"/>
                <a:endCxn id="53" idx="6"/>
              </p:cNvCxnSpPr>
              <p:nvPr/>
            </p:nvCxnSpPr>
            <p:spPr>
              <a:xfrm>
                <a:off x="6731915" y="3233151"/>
                <a:ext cx="1" cy="1426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9" name="TextBox 54"/>
            <p:cNvSpPr txBox="1">
              <a:spLocks noChangeArrowheads="1"/>
            </p:cNvSpPr>
            <p:nvPr/>
          </p:nvSpPr>
          <p:spPr bwMode="auto">
            <a:xfrm>
              <a:off x="2930525" y="2444750"/>
              <a:ext cx="3200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ndara" charset="0"/>
                  <a:ea typeface="Candara" charset="0"/>
                  <a:cs typeface="Candara" charset="0"/>
                </a:rPr>
                <a:t>User sees a single collection </a:t>
              </a:r>
            </a:p>
          </p:txBody>
        </p:sp>
        <p:sp>
          <p:nvSpPr>
            <p:cNvPr id="32780" name="TextBox 16"/>
            <p:cNvSpPr txBox="1">
              <a:spLocks noChangeArrowheads="1"/>
            </p:cNvSpPr>
            <p:nvPr/>
          </p:nvSpPr>
          <p:spPr bwMode="auto">
            <a:xfrm>
              <a:off x="2455863" y="1021823"/>
              <a:ext cx="40237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2FA9BB"/>
                  </a:solidFill>
                  <a:latin typeface="Century Gothic"/>
                  <a:ea typeface="Candara" charset="0"/>
                  <a:cs typeface="Century Gothic"/>
                </a:rPr>
                <a:t>iRODS View of Distributed Data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16942" y="-12700"/>
            <a:ext cx="8229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lang="en-US" sz="3600" dirty="0">
                <a:solidFill>
                  <a:srgbClr val="000000"/>
                </a:solidFill>
                <a:latin typeface="Century Gothic"/>
                <a:ea typeface="+mj-ea"/>
                <a:cs typeface="Century Gothic"/>
              </a:rPr>
              <a:t>iRODS Unified Virtual Collection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6" y="29927"/>
            <a:ext cx="8675512" cy="1143000"/>
          </a:xfrm>
        </p:spPr>
        <p:txBody>
          <a:bodyPr>
            <a:normAutofit/>
          </a:bodyPr>
          <a:lstStyle/>
          <a:p>
            <a:r>
              <a:rPr lang="en-US" b="0" dirty="0" smtClean="0"/>
              <a:t>iRODS as a Data Grid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50" y="1172927"/>
            <a:ext cx="8675513" cy="50071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Sharing data across:</a:t>
            </a:r>
          </a:p>
          <a:p>
            <a:pPr lvl="1"/>
            <a:r>
              <a:rPr lang="en-US" sz="1800" dirty="0" smtClean="0"/>
              <a:t>geographic and institutional boundaries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heterogeneous resources (hardware/software)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Virtual (logical) collections of distributed data</a:t>
            </a:r>
          </a:p>
          <a:p>
            <a:r>
              <a:rPr lang="en-US" sz="2000" dirty="0" smtClean="0"/>
              <a:t>Global name spaces </a:t>
            </a:r>
          </a:p>
          <a:p>
            <a:pPr lvl="1"/>
            <a:r>
              <a:rPr lang="en-US" sz="1800" dirty="0" smtClean="0"/>
              <a:t>data: files and collections</a:t>
            </a:r>
          </a:p>
          <a:p>
            <a:pPr lvl="1"/>
            <a:r>
              <a:rPr lang="en-US" sz="1800" dirty="0" smtClean="0"/>
              <a:t>users: single sign on</a:t>
            </a:r>
          </a:p>
          <a:p>
            <a:pPr lvl="1">
              <a:spcAft>
                <a:spcPts val="1800"/>
              </a:spcAft>
            </a:pPr>
            <a:r>
              <a:rPr lang="en-US" sz="1800" dirty="0" smtClean="0"/>
              <a:t>storage: virtual resources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Supporting a multi-site repository model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Metadata catalogue (iCAT) manages mappings between logical and physical name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Cloud"/>
          <p:cNvSpPr>
            <a:spLocks noChangeAspect="1" noEditPoints="1" noChangeArrowheads="1"/>
          </p:cNvSpPr>
          <p:nvPr/>
        </p:nvSpPr>
        <p:spPr bwMode="auto">
          <a:xfrm flipH="1">
            <a:off x="495300" y="1117600"/>
            <a:ext cx="8305800" cy="4343400"/>
          </a:xfrm>
          <a:custGeom>
            <a:avLst/>
            <a:gdLst>
              <a:gd name="T0" fmla="*/ 9906589 w 21600"/>
              <a:gd name="T1" fmla="*/ 436692718 h 21600"/>
              <a:gd name="T2" fmla="*/ 1596905215 w 21600"/>
              <a:gd name="T3" fmla="*/ 872454823 h 21600"/>
              <a:gd name="T4" fmla="*/ 2147483647 w 21600"/>
              <a:gd name="T5" fmla="*/ 436692718 h 21600"/>
              <a:gd name="T6" fmla="*/ 1596905215 w 21600"/>
              <a:gd name="T7" fmla="*/ 499366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126450"/>
            <a:ext cx="72009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Arial" charset="0"/>
              </a:rPr>
              <a:t>A RENCI Data </a:t>
            </a:r>
            <a:r>
              <a:rPr lang="en-US" dirty="0">
                <a:ea typeface="Arial" charset="0"/>
              </a:rPr>
              <a:t>Grid</a:t>
            </a:r>
          </a:p>
        </p:txBody>
      </p:sp>
      <p:sp>
        <p:nvSpPr>
          <p:cNvPr id="29744" name="Line 1032"/>
          <p:cNvSpPr>
            <a:spLocks noChangeShapeType="1"/>
          </p:cNvSpPr>
          <p:nvPr/>
        </p:nvSpPr>
        <p:spPr bwMode="auto">
          <a:xfrm flipH="1">
            <a:off x="7010400" y="3334375"/>
            <a:ext cx="4763" cy="47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5" name="Line 1033"/>
          <p:cNvSpPr>
            <a:spLocks noChangeShapeType="1"/>
          </p:cNvSpPr>
          <p:nvPr/>
        </p:nvSpPr>
        <p:spPr bwMode="auto">
          <a:xfrm>
            <a:off x="7010400" y="2438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6" name="AutoShape 1036"/>
          <p:cNvSpPr>
            <a:spLocks noChangeArrowheads="1"/>
          </p:cNvSpPr>
          <p:nvPr/>
        </p:nvSpPr>
        <p:spPr bwMode="auto">
          <a:xfrm>
            <a:off x="6244209" y="2961400"/>
            <a:ext cx="1384299" cy="347825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29701" name="Line 1039"/>
          <p:cNvSpPr>
            <a:spLocks noChangeShapeType="1"/>
          </p:cNvSpPr>
          <p:nvPr/>
        </p:nvSpPr>
        <p:spPr bwMode="auto">
          <a:xfrm flipH="1">
            <a:off x="762000" y="3810000"/>
            <a:ext cx="7988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0" name="Line 1045"/>
          <p:cNvSpPr>
            <a:spLocks noChangeShapeType="1"/>
          </p:cNvSpPr>
          <p:nvPr/>
        </p:nvSpPr>
        <p:spPr bwMode="auto">
          <a:xfrm>
            <a:off x="8449732" y="3370300"/>
            <a:ext cx="0" cy="4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1" name="Line 1046"/>
          <p:cNvSpPr>
            <a:spLocks noChangeShapeType="1"/>
          </p:cNvSpPr>
          <p:nvPr/>
        </p:nvSpPr>
        <p:spPr bwMode="auto">
          <a:xfrm>
            <a:off x="8449732" y="2514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2" name="AutoShape 1047"/>
          <p:cNvSpPr>
            <a:spLocks noChangeArrowheads="1"/>
          </p:cNvSpPr>
          <p:nvPr/>
        </p:nvSpPr>
        <p:spPr bwMode="auto">
          <a:xfrm>
            <a:off x="7742680" y="3068452"/>
            <a:ext cx="1273175" cy="397499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400" dirty="0">
                <a:latin typeface="Calibri" charset="0"/>
                <a:ea typeface="ＭＳ Ｐゴシック" charset="-128"/>
                <a:cs typeface="ＭＳ Ｐゴシック" charset="-128"/>
              </a:rPr>
              <a:t>Metadata Catalog (iCAT)</a:t>
            </a:r>
          </a:p>
        </p:txBody>
      </p:sp>
      <p:sp>
        <p:nvSpPr>
          <p:cNvPr id="29703" name="AutoShape 1041"/>
          <p:cNvSpPr>
            <a:spLocks noChangeArrowheads="1"/>
          </p:cNvSpPr>
          <p:nvPr/>
        </p:nvSpPr>
        <p:spPr bwMode="auto">
          <a:xfrm>
            <a:off x="6143625" y="2230525"/>
            <a:ext cx="838200" cy="536488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4" name="AutoShape 1041"/>
          <p:cNvSpPr>
            <a:spLocks noChangeArrowheads="1"/>
          </p:cNvSpPr>
          <p:nvPr/>
        </p:nvSpPr>
        <p:spPr bwMode="auto">
          <a:xfrm>
            <a:off x="7015163" y="2192755"/>
            <a:ext cx="838200" cy="521870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7" name="Line 1038"/>
          <p:cNvSpPr>
            <a:spLocks noChangeShapeType="1"/>
          </p:cNvSpPr>
          <p:nvPr/>
        </p:nvSpPr>
        <p:spPr bwMode="auto">
          <a:xfrm>
            <a:off x="4495800" y="3481887"/>
            <a:ext cx="0" cy="32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10800000">
            <a:off x="152400" y="3810000"/>
            <a:ext cx="533400" cy="1588"/>
          </a:xfrm>
          <a:prstGeom prst="line">
            <a:avLst/>
          </a:prstGeom>
          <a:noFill/>
          <a:ln w="44450">
            <a:solidFill>
              <a:schemeClr val="tx1"/>
            </a:solidFill>
            <a:prstDash val="dash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711" name="AutoShape 1043"/>
          <p:cNvSpPr>
            <a:spLocks noChangeArrowheads="1"/>
          </p:cNvSpPr>
          <p:nvPr/>
        </p:nvSpPr>
        <p:spPr bwMode="auto">
          <a:xfrm>
            <a:off x="2950782" y="1845092"/>
            <a:ext cx="1361888" cy="347663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29712" name="Line 1040"/>
          <p:cNvSpPr>
            <a:spLocks noChangeShapeType="1"/>
          </p:cNvSpPr>
          <p:nvPr/>
        </p:nvSpPr>
        <p:spPr bwMode="auto">
          <a:xfrm>
            <a:off x="3328416" y="1418013"/>
            <a:ext cx="0" cy="389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8" name="Line 1038"/>
          <p:cNvSpPr>
            <a:spLocks noChangeShapeType="1"/>
          </p:cNvSpPr>
          <p:nvPr/>
        </p:nvSpPr>
        <p:spPr bwMode="auto">
          <a:xfrm>
            <a:off x="1066800" y="3334375"/>
            <a:ext cx="0" cy="4756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9" name="Line 1040"/>
          <p:cNvSpPr>
            <a:spLocks noChangeShapeType="1"/>
          </p:cNvSpPr>
          <p:nvPr/>
        </p:nvSpPr>
        <p:spPr bwMode="auto">
          <a:xfrm>
            <a:off x="802767" y="2779636"/>
            <a:ext cx="0" cy="380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14" name="Line 1040"/>
          <p:cNvSpPr>
            <a:spLocks noChangeShapeType="1"/>
          </p:cNvSpPr>
          <p:nvPr/>
        </p:nvSpPr>
        <p:spPr bwMode="auto">
          <a:xfrm>
            <a:off x="3554730" y="2192755"/>
            <a:ext cx="0" cy="16172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4" name="Line 1038"/>
          <p:cNvSpPr>
            <a:spLocks noChangeShapeType="1"/>
          </p:cNvSpPr>
          <p:nvPr/>
        </p:nvSpPr>
        <p:spPr bwMode="auto">
          <a:xfrm>
            <a:off x="2706112" y="3334376"/>
            <a:ext cx="0" cy="4375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5" name="Line 1040"/>
          <p:cNvSpPr>
            <a:spLocks noChangeShapeType="1"/>
          </p:cNvSpPr>
          <p:nvPr/>
        </p:nvSpPr>
        <p:spPr bwMode="auto">
          <a:xfrm>
            <a:off x="2706112" y="2831653"/>
            <a:ext cx="0" cy="1800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6" name="AutoShape 1041"/>
          <p:cNvSpPr>
            <a:spLocks noChangeArrowheads="1"/>
          </p:cNvSpPr>
          <p:nvPr/>
        </p:nvSpPr>
        <p:spPr bwMode="auto">
          <a:xfrm>
            <a:off x="2235200" y="2344859"/>
            <a:ext cx="838200" cy="541873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30" name="AutoShape 1042"/>
          <p:cNvSpPr>
            <a:spLocks noChangeArrowheads="1"/>
          </p:cNvSpPr>
          <p:nvPr/>
        </p:nvSpPr>
        <p:spPr bwMode="auto">
          <a:xfrm>
            <a:off x="4762500" y="2469026"/>
            <a:ext cx="609600" cy="517525"/>
          </a:xfrm>
          <a:prstGeom prst="flowChartMagneticTap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31" name="AutoShape 1041"/>
          <p:cNvSpPr>
            <a:spLocks noChangeArrowheads="1"/>
          </p:cNvSpPr>
          <p:nvPr/>
        </p:nvSpPr>
        <p:spPr bwMode="auto">
          <a:xfrm>
            <a:off x="3771900" y="2458034"/>
            <a:ext cx="838200" cy="545979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32" name="Line 1040"/>
          <p:cNvSpPr>
            <a:spLocks noChangeShapeType="1"/>
          </p:cNvSpPr>
          <p:nvPr/>
        </p:nvSpPr>
        <p:spPr bwMode="auto">
          <a:xfrm>
            <a:off x="4686300" y="26397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17" name="AutoShape 1041"/>
          <p:cNvSpPr>
            <a:spLocks noChangeArrowheads="1"/>
          </p:cNvSpPr>
          <p:nvPr/>
        </p:nvSpPr>
        <p:spPr bwMode="auto">
          <a:xfrm>
            <a:off x="2924175" y="1141200"/>
            <a:ext cx="838200" cy="533363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21" name="Line 1040"/>
          <p:cNvSpPr>
            <a:spLocks noChangeShapeType="1"/>
          </p:cNvSpPr>
          <p:nvPr/>
        </p:nvSpPr>
        <p:spPr bwMode="auto">
          <a:xfrm flipH="1">
            <a:off x="1716850" y="1981200"/>
            <a:ext cx="0" cy="179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22" name="AutoShape 1043"/>
          <p:cNvSpPr>
            <a:spLocks noChangeArrowheads="1"/>
          </p:cNvSpPr>
          <p:nvPr/>
        </p:nvSpPr>
        <p:spPr bwMode="auto">
          <a:xfrm>
            <a:off x="245871" y="3159837"/>
            <a:ext cx="1321181" cy="325437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29724" name="AutoShape 1043"/>
          <p:cNvSpPr>
            <a:spLocks noChangeArrowheads="1"/>
          </p:cNvSpPr>
          <p:nvPr/>
        </p:nvSpPr>
        <p:spPr bwMode="auto">
          <a:xfrm>
            <a:off x="3865626" y="3160294"/>
            <a:ext cx="1334262" cy="373481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126" name="Rounded Rectangle 125"/>
          <p:cNvSpPr>
            <a:spLocks noChangeArrowheads="1"/>
          </p:cNvSpPr>
          <p:nvPr/>
        </p:nvSpPr>
        <p:spPr bwMode="auto">
          <a:xfrm>
            <a:off x="2898410" y="4055996"/>
            <a:ext cx="5850318" cy="2376497"/>
          </a:xfrm>
          <a:prstGeom prst="roundRect">
            <a:avLst>
              <a:gd name="adj" fmla="val 25742"/>
            </a:avLst>
          </a:prstGeom>
          <a:solidFill>
            <a:srgbClr val="D3EEF0">
              <a:alpha val="85000"/>
            </a:srgbClr>
          </a:solidFill>
          <a:ln w="9525">
            <a:solidFill>
              <a:srgbClr val="008DA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Client asks for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data – </a:t>
            </a:r>
            <a:r>
              <a:rPr lang="en-US" dirty="0" smtClean="0">
                <a:solidFill>
                  <a:srgbClr val="000000"/>
                </a:solidFill>
                <a:cs typeface="Palatino"/>
              </a:rPr>
              <a:t>request goes to an iRODS server</a:t>
            </a:r>
            <a:endParaRPr lang="en-US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cs typeface="Palatino"/>
              </a:rPr>
              <a:t>  Server contacts the iCAT-enabled server</a:t>
            </a:r>
            <a:endParaRPr lang="en-US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cs typeface="Palatino"/>
              </a:rPr>
              <a:t>  I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nformation (location, access rights, etc)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cs typeface="Palatino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retrieved from the iCAT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cs typeface="Palatino"/>
              </a:rPr>
              <a:t>  S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erver containing data is signaled to send data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cs typeface="Palatino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authorized client</a:t>
            </a:r>
          </a:p>
        </p:txBody>
      </p:sp>
      <p:sp>
        <p:nvSpPr>
          <p:cNvPr id="29726" name="AutoShape 1041"/>
          <p:cNvSpPr>
            <a:spLocks noChangeArrowheads="1"/>
          </p:cNvSpPr>
          <p:nvPr/>
        </p:nvSpPr>
        <p:spPr bwMode="auto">
          <a:xfrm>
            <a:off x="459486" y="2407735"/>
            <a:ext cx="838200" cy="524927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28" name="Line 1028"/>
          <p:cNvSpPr>
            <a:spLocks noChangeShapeType="1"/>
          </p:cNvSpPr>
          <p:nvPr/>
        </p:nvSpPr>
        <p:spPr bwMode="auto">
          <a:xfrm flipV="1">
            <a:off x="529166" y="3381282"/>
            <a:ext cx="1706817" cy="1877209"/>
          </a:xfrm>
          <a:prstGeom prst="line">
            <a:avLst/>
          </a:prstGeom>
          <a:noFill/>
          <a:ln w="57150" cap="flat" cmpd="sng" algn="ctr">
            <a:solidFill>
              <a:srgbClr val="008DA4"/>
            </a:solidFill>
            <a:prstDash val="solid"/>
            <a:round/>
            <a:headEnd w="med" len="med"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29" name="Line 1029"/>
          <p:cNvSpPr>
            <a:spLocks noChangeShapeType="1"/>
          </p:cNvSpPr>
          <p:nvPr/>
        </p:nvSpPr>
        <p:spPr bwMode="auto">
          <a:xfrm flipV="1">
            <a:off x="782430" y="3257796"/>
            <a:ext cx="1737420" cy="1954536"/>
          </a:xfrm>
          <a:prstGeom prst="line">
            <a:avLst/>
          </a:prstGeom>
          <a:noFill/>
          <a:ln w="57150" cap="flat" cmpd="sng" algn="ctr">
            <a:solidFill>
              <a:srgbClr val="008DA4"/>
            </a:solidFill>
            <a:prstDash val="solid"/>
            <a:round/>
            <a:headEnd type="triangle" w="med" len="med"/>
            <a:tailEnd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46456" y="2522620"/>
            <a:ext cx="755650" cy="231883"/>
          </a:xfrm>
          <a:prstGeom prst="roundRect">
            <a:avLst>
              <a:gd name="adj" fmla="val 50000"/>
            </a:avLst>
          </a:prstGeom>
          <a:solidFill>
            <a:srgbClr val="D3EE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ECU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53" name="AutoShape 1043"/>
          <p:cNvSpPr>
            <a:spLocks noChangeArrowheads="1"/>
          </p:cNvSpPr>
          <p:nvPr/>
        </p:nvSpPr>
        <p:spPr bwMode="auto">
          <a:xfrm>
            <a:off x="968693" y="1882817"/>
            <a:ext cx="1334008" cy="347708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783396" y="1329825"/>
            <a:ext cx="868362" cy="226513"/>
          </a:xfrm>
          <a:prstGeom prst="roundRect">
            <a:avLst>
              <a:gd name="adj" fmla="val 50000"/>
            </a:avLst>
          </a:prstGeom>
          <a:solidFill>
            <a:srgbClr val="D3EE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NCSU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088960" y="2522620"/>
            <a:ext cx="823976" cy="254134"/>
          </a:xfrm>
          <a:prstGeom prst="roundRect">
            <a:avLst>
              <a:gd name="adj" fmla="val 50000"/>
            </a:avLst>
          </a:prstGeom>
          <a:solidFill>
            <a:srgbClr val="D3EE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UNC-A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58" name="Line 1040"/>
          <p:cNvSpPr>
            <a:spLocks noChangeShapeType="1"/>
          </p:cNvSpPr>
          <p:nvPr/>
        </p:nvSpPr>
        <p:spPr bwMode="auto">
          <a:xfrm>
            <a:off x="1774762" y="1392700"/>
            <a:ext cx="0" cy="4523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9" name="AutoShape 1041"/>
          <p:cNvSpPr>
            <a:spLocks noChangeArrowheads="1"/>
          </p:cNvSpPr>
          <p:nvPr/>
        </p:nvSpPr>
        <p:spPr bwMode="auto">
          <a:xfrm>
            <a:off x="1351344" y="1204075"/>
            <a:ext cx="838200" cy="509138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57872" y="1340324"/>
            <a:ext cx="755650" cy="221384"/>
          </a:xfrm>
          <a:prstGeom prst="roundRect">
            <a:avLst>
              <a:gd name="adj" fmla="val 50000"/>
            </a:avLst>
          </a:prstGeom>
          <a:solidFill>
            <a:srgbClr val="D3EE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Duke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982212" y="2639763"/>
            <a:ext cx="1066800" cy="242599"/>
          </a:xfrm>
          <a:prstGeom prst="roundRect">
            <a:avLst>
              <a:gd name="adj" fmla="val 50000"/>
            </a:avLst>
          </a:prstGeom>
          <a:solidFill>
            <a:srgbClr val="D3EE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UNC-CH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64" name="AutoShape 1043"/>
          <p:cNvSpPr>
            <a:spLocks noChangeArrowheads="1"/>
          </p:cNvSpPr>
          <p:nvPr/>
        </p:nvSpPr>
        <p:spPr bwMode="auto">
          <a:xfrm>
            <a:off x="1887792" y="3059237"/>
            <a:ext cx="1503490" cy="322050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pic>
        <p:nvPicPr>
          <p:cNvPr id="65" name="Picture 35" descr="irods-cli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50" y="5212332"/>
            <a:ext cx="1731452" cy="12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DB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318" y="2027236"/>
            <a:ext cx="692194" cy="687387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6340412" y="2526266"/>
            <a:ext cx="2138362" cy="266616"/>
          </a:xfrm>
          <a:prstGeom prst="roundRect">
            <a:avLst>
              <a:gd name="adj" fmla="val 50000"/>
            </a:avLst>
          </a:prstGeom>
          <a:solidFill>
            <a:srgbClr val="D3EE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RENCI, Europa Center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51418" y="557744"/>
            <a:ext cx="3862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DA4"/>
                </a:solidFill>
                <a:latin typeface="Century Gothic"/>
                <a:cs typeface="Century Gothic"/>
              </a:rPr>
              <a:t>A complete data grid (</a:t>
            </a:r>
            <a:r>
              <a:rPr lang="en-US" b="1" dirty="0" smtClean="0">
                <a:solidFill>
                  <a:srgbClr val="008DA4"/>
                </a:solidFill>
                <a:latin typeface="Century Gothic"/>
                <a:cs typeface="Century Gothic"/>
              </a:rPr>
              <a:t>zone</a:t>
            </a:r>
            <a:r>
              <a:rPr lang="en-US" dirty="0" smtClean="0">
                <a:solidFill>
                  <a:srgbClr val="008DA4"/>
                </a:solidFill>
                <a:latin typeface="Century Gothic"/>
                <a:cs typeface="Century Gothic"/>
              </a:rPr>
              <a:t>) has</a:t>
            </a:r>
          </a:p>
          <a:p>
            <a:pPr algn="ctr"/>
            <a:r>
              <a:rPr lang="en-US" b="1" i="1" dirty="0" smtClean="0">
                <a:solidFill>
                  <a:srgbClr val="008DA4"/>
                </a:solidFill>
                <a:latin typeface="Century Gothic"/>
                <a:cs typeface="Century Gothic"/>
              </a:rPr>
              <a:t>one </a:t>
            </a:r>
            <a:r>
              <a:rPr lang="en-US" dirty="0" smtClean="0">
                <a:solidFill>
                  <a:srgbClr val="008DA4"/>
                </a:solidFill>
                <a:latin typeface="Century Gothic"/>
                <a:cs typeface="Century Gothic"/>
              </a:rPr>
              <a:t>metadata catalogue (iCAT)</a:t>
            </a:r>
            <a:endParaRPr lang="en-US" dirty="0">
              <a:solidFill>
                <a:srgbClr val="008DA4"/>
              </a:solidFill>
              <a:latin typeface="Century Gothic"/>
              <a:cs typeface="Century Gothic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8095036" y="1592637"/>
            <a:ext cx="777125" cy="1588"/>
          </a:xfrm>
          <a:prstGeom prst="straightConnector1">
            <a:avLst/>
          </a:prstGeom>
          <a:ln w="31750" cap="flat" cmpd="sng" algn="ctr">
            <a:solidFill>
              <a:srgbClr val="008DA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PRACE iRODS Workshop, Sept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317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40864</TotalTime>
  <Words>2843</Words>
  <Application>Microsoft Macintosh PowerPoint</Application>
  <PresentationFormat>On-screen Show (4:3)</PresentationFormat>
  <Paragraphs>510</Paragraphs>
  <Slides>54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Document</vt:lpstr>
      <vt:lpstr>Introduction to iRODS     Data Grids  and Policy-Driven  Data Management with iRODS</vt:lpstr>
      <vt:lpstr>Data Intensive Cyber Environments  (DICE Group)</vt:lpstr>
      <vt:lpstr>  RENCI</vt:lpstr>
      <vt:lpstr>iRODS Evolution</vt:lpstr>
      <vt:lpstr>iRODS</vt:lpstr>
      <vt:lpstr>Slide 6</vt:lpstr>
      <vt:lpstr>Slide 7</vt:lpstr>
      <vt:lpstr>iRODS as a Data Grid</vt:lpstr>
      <vt:lpstr>A RENCI Data Grid</vt:lpstr>
      <vt:lpstr>Slide 10</vt:lpstr>
      <vt:lpstr>Slide 11</vt:lpstr>
      <vt:lpstr>Issues in Data Management</vt:lpstr>
      <vt:lpstr>Data Life Cycle</vt:lpstr>
      <vt:lpstr>More Issues in Data Management</vt:lpstr>
      <vt:lpstr>Further Considerations  (From the archivists)</vt:lpstr>
      <vt:lpstr>iRODS for Data Management</vt:lpstr>
      <vt:lpstr>Slide 17</vt:lpstr>
      <vt:lpstr>What is Policy-Driven Data Management?</vt:lpstr>
      <vt:lpstr>Policy-Oriented Data Infrastructure Additional Components &amp; Goals</vt:lpstr>
      <vt:lpstr>Additional iRODS Design Goals</vt:lpstr>
      <vt:lpstr>iRODS Policy Implementation  Microservices and Rules</vt:lpstr>
      <vt:lpstr>Slide 22</vt:lpstr>
      <vt:lpstr>Server Functions</vt:lpstr>
      <vt:lpstr>An iRODS Overview</vt:lpstr>
      <vt:lpstr>Highly Controlled Environment</vt:lpstr>
      <vt:lpstr>Some Management Capabilities</vt:lpstr>
      <vt:lpstr>The iDrop Suite</vt:lpstr>
      <vt:lpstr>iDrop Web</vt:lpstr>
      <vt:lpstr>iDrop Web</vt:lpstr>
      <vt:lpstr>iDrop Web</vt:lpstr>
      <vt:lpstr>Grant access to the file with this url</vt:lpstr>
      <vt:lpstr>Bulk upload – iDrop Lite for uploads</vt:lpstr>
      <vt:lpstr>iDrop Lite – bulk upload</vt:lpstr>
      <vt:lpstr>iDrop Lite Transfer</vt:lpstr>
      <vt:lpstr>File cart – iDrop Lite for downloads</vt:lpstr>
      <vt:lpstr>iDrop Web Sidebar – File Cart</vt:lpstr>
      <vt:lpstr>File Cart Download</vt:lpstr>
      <vt:lpstr>iDrop Desktop – managed transfers</vt:lpstr>
      <vt:lpstr>Launch iDrop Desktop</vt:lpstr>
      <vt:lpstr>iDrop Desktop Login</vt:lpstr>
      <vt:lpstr>iDrop Desktop</vt:lpstr>
      <vt:lpstr>iDrop Desktop – drag and drop</vt:lpstr>
      <vt:lpstr>iDrop Transfer Manager</vt:lpstr>
      <vt:lpstr>Setting Up iDrop Web Server</vt:lpstr>
      <vt:lpstr>iRODS Admin GUI and Monitoring App</vt:lpstr>
      <vt:lpstr>Scotty: Administration</vt:lpstr>
      <vt:lpstr>Scotty: Administration</vt:lpstr>
      <vt:lpstr>Scotty: Administration</vt:lpstr>
      <vt:lpstr>iRODS Version 3.2</vt:lpstr>
      <vt:lpstr>iRODS Books</vt:lpstr>
      <vt:lpstr>Enterprise iRODS: E-iRODS</vt:lpstr>
      <vt:lpstr>E-iRODS Consortium</vt:lpstr>
      <vt:lpstr>Yearly iRODS User Meetings</vt:lpstr>
      <vt:lpstr>Birds of a Feather iRODS Session at SC12</vt:lpstr>
    </vt:vector>
  </TitlesOfParts>
  <Company>RENCI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Coyle</dc:creator>
  <cp:lastModifiedBy>Leesa Brieger</cp:lastModifiedBy>
  <cp:revision>267</cp:revision>
  <dcterms:created xsi:type="dcterms:W3CDTF">2012-09-25T21:34:37Z</dcterms:created>
  <dcterms:modified xsi:type="dcterms:W3CDTF">2012-09-25T23:30:00Z</dcterms:modified>
</cp:coreProperties>
</file>