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Default Extension="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329" r:id="rId4"/>
    <p:sldId id="284" r:id="rId5"/>
    <p:sldId id="322" r:id="rId6"/>
    <p:sldId id="258" r:id="rId7"/>
    <p:sldId id="282" r:id="rId8"/>
    <p:sldId id="321" r:id="rId9"/>
    <p:sldId id="267" r:id="rId10"/>
    <p:sldId id="330" r:id="rId11"/>
    <p:sldId id="285" r:id="rId12"/>
    <p:sldId id="288" r:id="rId13"/>
    <p:sldId id="289" r:id="rId14"/>
    <p:sldId id="290" r:id="rId15"/>
    <p:sldId id="291" r:id="rId16"/>
    <p:sldId id="319" r:id="rId17"/>
    <p:sldId id="292" r:id="rId18"/>
    <p:sldId id="294" r:id="rId19"/>
    <p:sldId id="308" r:id="rId20"/>
    <p:sldId id="295" r:id="rId21"/>
    <p:sldId id="296" r:id="rId22"/>
    <p:sldId id="323" r:id="rId23"/>
    <p:sldId id="306" r:id="rId24"/>
    <p:sldId id="328" r:id="rId25"/>
    <p:sldId id="307" r:id="rId26"/>
    <p:sldId id="297" r:id="rId27"/>
    <p:sldId id="300" r:id="rId28"/>
    <p:sldId id="301" r:id="rId29"/>
    <p:sldId id="326" r:id="rId30"/>
    <p:sldId id="302" r:id="rId31"/>
    <p:sldId id="303" r:id="rId32"/>
    <p:sldId id="304" r:id="rId33"/>
    <p:sldId id="305" r:id="rId34"/>
    <p:sldId id="312" r:id="rId35"/>
    <p:sldId id="313" r:id="rId36"/>
    <p:sldId id="314" r:id="rId37"/>
    <p:sldId id="31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4FAFA"/>
    <a:srgbClr val="259BAB"/>
    <a:srgbClr val="26A2B3"/>
    <a:srgbClr val="1995AB"/>
    <a:srgbClr val="1A8FA4"/>
    <a:srgbClr val="1C9EA4"/>
    <a:srgbClr val="000090"/>
    <a:srgbClr val="008DA4"/>
    <a:srgbClr val="F7F1BE"/>
    <a:srgbClr val="F2F1A5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8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E0076-B506-0745-BBBF-0C23B6BD7062}" type="datetime1">
              <a:rPr lang="en-US" smtClean="0"/>
              <a:pPr/>
              <a:t>9/25/12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3D564-6681-4849-B3CF-93DDB58C42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94067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A67BE-377B-B343-9347-F44498AC3B29}" type="datetime1">
              <a:rPr lang="en-US" smtClean="0"/>
              <a:pPr/>
              <a:t>9/25/12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C8058-B177-DF43-AAEC-8C975029833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2383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8058-B177-DF43-AAEC-8C975029833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 the output:</a:t>
            </a:r>
          </a:p>
          <a:p>
            <a:r>
              <a:rPr lang="en-US" dirty="0" smtClean="0"/>
              <a:t>iquest "For %-12.12s size is %s" "SELECT DATA_NAME , DATA_SIZE WHERE COLL_NAME = ’/compZone/home/rods'”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iquest "select sum(DATA_SIZE) where COLL_NAME = '/tempZone/home/rods'"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8058-B177-DF43-AAEC-8C9750298333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 the output:</a:t>
            </a:r>
          </a:p>
          <a:p>
            <a:r>
              <a:rPr lang="en-US" dirty="0" smtClean="0"/>
              <a:t>iquest "For %-12.12s size is %s" "SELECT DATA_NAME , DATA_SIZE WHERE COLL_NAME = ’/compZone/home/rods'”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iquest "select sum(DATA_SIZE) where COLL_NAME = '/tempZone/home/rods'"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8058-B177-DF43-AAEC-8C9750298333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8058-B177-DF43-AAEC-8C9750298333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8997" y="1383891"/>
            <a:ext cx="3050660" cy="2066732"/>
          </a:xfrm>
        </p:spPr>
        <p:txBody>
          <a:bodyPr>
            <a:normAutofit/>
          </a:bodyPr>
          <a:lstStyle>
            <a:lvl1pPr algn="r">
              <a:defRPr sz="2400" b="1">
                <a:solidFill>
                  <a:schemeClr val="bg1">
                    <a:lumMod val="9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8997" y="3450624"/>
            <a:ext cx="3050660" cy="1083441"/>
          </a:xfrm>
        </p:spPr>
        <p:txBody>
          <a:bodyPr>
            <a:normAutofit/>
          </a:bodyPr>
          <a:lstStyle>
            <a:lvl1pPr marL="0" indent="0" algn="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389" y="165391"/>
            <a:ext cx="8675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490954"/>
            <a:ext cx="8675513" cy="434506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3068" y="6492875"/>
            <a:ext cx="421585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5307" y="6220627"/>
            <a:ext cx="418453" cy="365125"/>
          </a:xfrm>
        </p:spPr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280" y="1535115"/>
            <a:ext cx="4040188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28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44415" y="6447355"/>
            <a:ext cx="88694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00058" y="6200589"/>
            <a:ext cx="2895600" cy="61189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2" y="12994"/>
            <a:ext cx="8420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076" y="1319993"/>
            <a:ext cx="8420520" cy="4345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5658" y="6447355"/>
            <a:ext cx="425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E495961A-A913-A64C-A153-958F4DEACEF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Screen shot 2011-08-28 at 4.11.09 PM.pn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5FB8E1"/>
              </a:clrFrom>
              <a:clrTo>
                <a:srgbClr val="5FB8E1">
                  <a:alpha val="0"/>
                </a:srgbClr>
              </a:clrTo>
            </a:clrChange>
            <a:lum/>
          </a:blip>
          <a:stretch>
            <a:fillRect/>
          </a:stretch>
        </p:blipFill>
        <p:spPr>
          <a:xfrm>
            <a:off x="271730" y="6468019"/>
            <a:ext cx="592681" cy="361394"/>
          </a:xfrm>
          <a:prstGeom prst="rect">
            <a:avLst/>
          </a:prstGeom>
        </p:spPr>
      </p:pic>
      <p:pic>
        <p:nvPicPr>
          <p:cNvPr id="7" name="Picture 6" descr="Picture 9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14399" y="6468019"/>
            <a:ext cx="575734" cy="327528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472267" y="6508489"/>
            <a:ext cx="4097867" cy="34951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CCE0E3"/>
                </a:solidFill>
                <a:latin typeface="Britannic Bold"/>
                <a:cs typeface="Britannic Bold"/>
              </a:defRPr>
            </a:lvl1pPr>
          </a:lstStyle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259BAB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259BAB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ren-web.renci.org/rodsweb" TargetMode="External"/><Relationship Id="rId4" Type="http://schemas.openxmlformats.org/officeDocument/2006/relationships/hyperlink" Target="https://www.irods.org/index.php/icommands" TargetMode="External"/><Relationship Id="rId5" Type="http://schemas.openxmlformats.org/officeDocument/2006/relationships/hyperlink" Target="https://www.irods.org/index.php/iRODS_FUS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ren-web.renci.org:8080/idrop-web/login/login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rods.org/index.php/icommand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rods-chat@irods.org" TargetMode="External"/><Relationship Id="rId4" Type="http://schemas.openxmlformats.org/officeDocument/2006/relationships/hyperlink" Target="https://www.irods.org/index.php/Documentation" TargetMode="External"/><Relationship Id="rId5" Type="http://schemas.openxmlformats.org/officeDocument/2006/relationships/hyperlink" Target="https://www.irods.org/index.php/Tutoria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rods.or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irods.org/index.php/iquest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mazon.com/dp/1608453332" TargetMode="External"/><Relationship Id="rId3" Type="http://schemas.openxmlformats.org/officeDocument/2006/relationships/hyperlink" Target="http://www.amazon.com/dp/1466469129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rods.org/index.php/Database_Resources" TargetMode="External"/><Relationship Id="rId3" Type="http://schemas.openxmlformats.org/officeDocument/2006/relationships/hyperlink" Target="https://www.irods.org/index.php/Database_Resource_Administration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rods.org/index.php/Changes_and_Improvements_to_the_Rule_Language_and_the_Rule_Engine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rods.org/download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8996" y="1761067"/>
            <a:ext cx="3675004" cy="1236133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0"/>
              </a:spcAft>
            </a:pPr>
            <a:r>
              <a:rPr lang="en-US" sz="3600" b="0" dirty="0" smtClean="0">
                <a:latin typeface="Century Gothic"/>
                <a:cs typeface="Century Gothic"/>
              </a:rPr>
              <a:t>iRODS Tutorial</a:t>
            </a:r>
            <a:r>
              <a:rPr lang="en-US" sz="3600" b="0" i="1" dirty="0" smtClean="0">
                <a:latin typeface="Century Gothic"/>
                <a:cs typeface="Century Gothic"/>
              </a:rPr>
              <a:t/>
            </a:r>
            <a:br>
              <a:rPr lang="en-US" sz="3600" b="0" i="1" dirty="0" smtClean="0">
                <a:latin typeface="Century Gothic"/>
                <a:cs typeface="Century Gothic"/>
              </a:rPr>
            </a:br>
            <a:r>
              <a:rPr lang="en-US" sz="2000" b="0" dirty="0" smtClean="0">
                <a:latin typeface="Century Gothic"/>
                <a:cs typeface="Century Gothic"/>
              </a:rPr>
              <a:t> </a:t>
            </a:r>
            <a:r>
              <a:rPr lang="en-US" sz="3600" b="0" i="1" dirty="0" smtClean="0">
                <a:latin typeface="Century Gothic"/>
                <a:cs typeface="Century Gothic"/>
              </a:rPr>
              <a:t/>
            </a:r>
            <a:br>
              <a:rPr lang="en-US" sz="3600" b="0" i="1" dirty="0" smtClean="0">
                <a:latin typeface="Century Gothic"/>
                <a:cs typeface="Century Gothic"/>
              </a:rPr>
            </a:br>
            <a:r>
              <a:rPr lang="en-US" sz="2667" b="0" i="1" dirty="0" smtClean="0">
                <a:latin typeface="Century Gothic"/>
                <a:cs typeface="Century Gothic"/>
              </a:rPr>
              <a:t>Basic Usage</a:t>
            </a:r>
            <a:br>
              <a:rPr lang="en-US" sz="2667" b="0" i="1" dirty="0" smtClean="0">
                <a:latin typeface="Century Gothic"/>
                <a:cs typeface="Century Gothic"/>
              </a:rPr>
            </a:br>
            <a:r>
              <a:rPr lang="en-US" sz="2667" b="0" i="1" dirty="0" smtClean="0">
                <a:latin typeface="Century Gothic"/>
                <a:cs typeface="Century Gothic"/>
              </a:rPr>
              <a:t>and</a:t>
            </a:r>
            <a:br>
              <a:rPr lang="en-US" sz="2667" b="0" i="1" dirty="0" smtClean="0">
                <a:latin typeface="Century Gothic"/>
                <a:cs typeface="Century Gothic"/>
              </a:rPr>
            </a:br>
            <a:r>
              <a:rPr lang="en-US" sz="2667" b="0" i="1" dirty="0" smtClean="0">
                <a:latin typeface="Century Gothic"/>
                <a:cs typeface="Century Gothic"/>
              </a:rPr>
              <a:t>Hands-On Training</a:t>
            </a:r>
            <a:endParaRPr lang="en-US" sz="2667" b="0" i="1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7528" y="6383870"/>
            <a:ext cx="3118392" cy="4063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485930" y="3687686"/>
            <a:ext cx="3050660" cy="1083441"/>
          </a:xfrm>
        </p:spPr>
        <p:txBody>
          <a:bodyPr>
            <a:normAutofit/>
          </a:bodyPr>
          <a:lstStyle/>
          <a:p>
            <a:r>
              <a:rPr lang="en-US" sz="1400" dirty="0" smtClean="0"/>
              <a:t> Leesa Brieger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5" y="131525"/>
            <a:ext cx="8675512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Sample .irodsEnv file </a:t>
            </a:r>
            <a:br>
              <a:rPr lang="en-US" sz="3600" dirty="0" smtClean="0"/>
            </a:br>
            <a:r>
              <a:rPr lang="en-US" sz="2000" dirty="0" smtClean="0"/>
              <a:t> </a:t>
            </a:r>
            <a:r>
              <a:rPr lang="en-US" sz="2000" u="sng" dirty="0" smtClean="0">
                <a:solidFill>
                  <a:srgbClr val="26A2B3"/>
                </a:solidFill>
              </a:rPr>
              <a:t>Demo Data Grid in North Carolina: compZone</a:t>
            </a:r>
            <a:r>
              <a:rPr lang="en-US" u="sng" dirty="0" smtClean="0">
                <a:solidFill>
                  <a:srgbClr val="26A2B3"/>
                </a:solidFill>
              </a:rPr>
              <a:t>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47" y="1274525"/>
            <a:ext cx="8675513" cy="5587175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iRODS server host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irodsHost ‘ischia2.renci.org'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iRODS server port number: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irodsPort 1250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Default storage resource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irodsDefResource ’compResc'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Home directory in iRODS: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irodsHome ’/compZone/home/leesa'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Current directory in iRODS:</a:t>
            </a:r>
          </a:p>
          <a:p>
            <a:pPr defTabSz="914400">
              <a:lnSpc>
                <a:spcPct val="90000"/>
              </a:lnSpc>
              <a:spcAft>
                <a:spcPts val="18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irodsCwd ’/compZone/home/leesa'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Account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irodsUserName ’leesa'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Zone: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irodsZone ’compZone’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/>
              <a:t># Xmsg port: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1995AB"/>
                </a:solidFill>
              </a:rPr>
              <a:t>   xmsgPort 1237</a:t>
            </a:r>
            <a:endParaRPr 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06919" y="1105195"/>
            <a:ext cx="251213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26A2B3"/>
                </a:solidFill>
                <a:latin typeface="Century Gothic"/>
                <a:cs typeface="Century Gothic"/>
              </a:rPr>
              <a:t>The .irodsEnv file determines which data grid (zone) the icommands client connects to. </a:t>
            </a:r>
            <a:endParaRPr lang="en-US" sz="2000" i="1" dirty="0">
              <a:solidFill>
                <a:srgbClr val="26A2B3"/>
              </a:solidFill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1959" y="4541222"/>
            <a:ext cx="2417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26A2B3"/>
                </a:solidFill>
                <a:latin typeface="Candara"/>
                <a:cs typeface="Candara"/>
              </a:rPr>
              <a:t>In this example, user </a:t>
            </a:r>
          </a:p>
          <a:p>
            <a:pPr algn="ctr"/>
            <a:r>
              <a:rPr lang="en-US" sz="2000" dirty="0" smtClean="0">
                <a:solidFill>
                  <a:srgbClr val="26A2B3"/>
                </a:solidFill>
                <a:latin typeface="Candara"/>
                <a:cs typeface="Candara"/>
              </a:rPr>
              <a:t>name is “leesa”</a:t>
            </a:r>
            <a:endParaRPr lang="en-US" sz="2000" dirty="0">
              <a:solidFill>
                <a:srgbClr val="26A2B3"/>
              </a:solidFill>
              <a:latin typeface="Candara"/>
              <a:cs typeface="Candara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59871" y="3759206"/>
            <a:ext cx="1591731" cy="1288363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694892" y="4450160"/>
            <a:ext cx="1756710" cy="580477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149602" y="5047568"/>
            <a:ext cx="3302000" cy="66075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71334" y="6131755"/>
            <a:ext cx="346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If you’ll be using the Xmsg service</a:t>
            </a:r>
            <a:endParaRPr lang="en-US" dirty="0">
              <a:latin typeface="Candara"/>
              <a:cs typeface="Candara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472276" y="6331755"/>
            <a:ext cx="999058" cy="1588"/>
          </a:xfrm>
          <a:prstGeom prst="straightConnector1">
            <a:avLst/>
          </a:prstGeom>
          <a:ln w="25400" cap="flat" cmpd="sng" algn="ctr">
            <a:solidFill>
              <a:srgbClr val="4F81BD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iRODS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38557"/>
            <a:ext cx="8675513" cy="4882070"/>
          </a:xfrm>
        </p:spPr>
        <p:txBody>
          <a:bodyPr>
            <a:normAutofit lnSpcReduction="10000"/>
          </a:bodyPr>
          <a:lstStyle/>
          <a:p>
            <a:r>
              <a:rPr lang="en-US" sz="2595" dirty="0" smtClean="0"/>
              <a:t>iDrop web – iDrop, iDrop-lite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2000" dirty="0" smtClean="0">
                <a:hlinkClick r:id="rId2"/>
              </a:rPr>
              <a:t>http://iren-web.renci.org:8080/idrop-web/login/login</a:t>
            </a:r>
            <a:endParaRPr lang="en-US" sz="2000" dirty="0" smtClean="0"/>
          </a:p>
          <a:p>
            <a:r>
              <a:rPr lang="en-US" sz="2595" dirty="0" smtClean="0"/>
              <a:t>PHP web browser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2000" dirty="0" smtClean="0">
                <a:hlinkClick r:id="rId3"/>
              </a:rPr>
              <a:t>http://iren-web.renci.org/rodsweb</a:t>
            </a:r>
            <a:endParaRPr lang="en-US" sz="2000" dirty="0" smtClean="0"/>
          </a:p>
          <a:p>
            <a:r>
              <a:rPr lang="en-US" sz="2400" dirty="0" smtClean="0"/>
              <a:t>icommands – unix client</a:t>
            </a:r>
          </a:p>
          <a:p>
            <a:pPr>
              <a:spcAft>
                <a:spcPts val="240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4"/>
              </a:rPr>
              <a:t>https://www.irods.org/index.php/icommands</a:t>
            </a:r>
            <a:endParaRPr lang="en-US" sz="2000" dirty="0" smtClean="0"/>
          </a:p>
          <a:p>
            <a:r>
              <a:rPr lang="en-US" sz="2400" dirty="0" smtClean="0"/>
              <a:t>FUSE (Filesystem in Userspace) client</a:t>
            </a:r>
          </a:p>
          <a:p>
            <a:pPr>
              <a:spcAft>
                <a:spcPts val="240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5"/>
              </a:rPr>
              <a:t>https://www.irods.org/index.php/iRODS_FUSE</a:t>
            </a:r>
            <a:endParaRPr lang="en-US" sz="2000" dirty="0" smtClean="0"/>
          </a:p>
          <a:p>
            <a:pPr>
              <a:spcAft>
                <a:spcPts val="2400"/>
              </a:spcAft>
            </a:pPr>
            <a:r>
              <a:rPr lang="en-US" dirty="0" smtClean="0"/>
              <a:t>Many others supplied by user communities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Unix client: icommands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87" y="1274525"/>
            <a:ext cx="8675513" cy="45776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See</a:t>
            </a:r>
            <a:endParaRPr lang="en-US" sz="2400" dirty="0" smtClean="0">
              <a:hlinkClick r:id="rId2"/>
            </a:endParaRPr>
          </a:p>
          <a:p>
            <a:pPr>
              <a:spcAft>
                <a:spcPts val="4200"/>
              </a:spcAft>
              <a:buNone/>
            </a:pPr>
            <a:r>
              <a:rPr lang="en-US" sz="2400" dirty="0" smtClean="0">
                <a:hlinkClick r:id="rId2"/>
              </a:rPr>
              <a:t>https://www.irods.org/index.php/icommands</a:t>
            </a:r>
            <a:endParaRPr lang="en-US" sz="2400" dirty="0" smtClean="0"/>
          </a:p>
          <a:p>
            <a:pPr>
              <a:spcAft>
                <a:spcPts val="600"/>
              </a:spcAft>
              <a:buNone/>
            </a:pPr>
            <a:r>
              <a:rPr lang="en-US" sz="2400" dirty="0" smtClean="0"/>
              <a:t>         </a:t>
            </a:r>
            <a:r>
              <a:rPr lang="en-US" sz="2400" u="sng" dirty="0" smtClean="0"/>
              <a:t>Unix-like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ls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pwd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cd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chmod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rm</a:t>
            </a:r>
          </a:p>
          <a:p>
            <a:pPr lvl="1">
              <a:buNone/>
            </a:pPr>
            <a:r>
              <a:rPr lang="en-US" dirty="0" smtClean="0"/>
              <a:t>i</a:t>
            </a:r>
            <a:r>
              <a:rPr lang="en-US" sz="2000" dirty="0" smtClean="0"/>
              <a:t>mkdir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76117" y="3190260"/>
            <a:ext cx="4438434" cy="3159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passwd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irsync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9BAB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chksum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mv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icp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ienv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17302" y="2710788"/>
            <a:ext cx="3086738" cy="3645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FTP-like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init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iexit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59BA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put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iget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9BAB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665" y="5550528"/>
            <a:ext cx="2798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Century Gothic"/>
                <a:cs typeface="Century Gothic"/>
              </a:rPr>
              <a:t>(Not an exhaustive list.)</a:t>
            </a:r>
            <a:endParaRPr lang="en-US" i="1" dirty="0">
              <a:latin typeface="Century Gothic"/>
              <a:cs typeface="Century Gothic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58" y="29927"/>
            <a:ext cx="867551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sz="3600" dirty="0" smtClean="0"/>
              <a:t>commands </a:t>
            </a:r>
            <a:r>
              <a:rPr lang="en-US" sz="2800" dirty="0" smtClean="0"/>
              <a:t>(continued)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9" y="1274525"/>
            <a:ext cx="8675513" cy="47130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 smtClean="0"/>
              <a:t>Metadata</a:t>
            </a:r>
          </a:p>
          <a:p>
            <a:pPr lvl="1">
              <a:buNone/>
            </a:pPr>
            <a:r>
              <a:rPr lang="en-US" sz="2000" dirty="0" smtClean="0"/>
              <a:t>imeta</a:t>
            </a:r>
          </a:p>
          <a:p>
            <a:pPr lvl="1">
              <a:buNone/>
            </a:pPr>
            <a:r>
              <a:rPr lang="en-US" sz="2000" dirty="0" smtClean="0"/>
              <a:t>iquest</a:t>
            </a:r>
          </a:p>
          <a:p>
            <a:pPr lvl="1">
              <a:spcAft>
                <a:spcPts val="4200"/>
              </a:spcAft>
              <a:buNone/>
            </a:pPr>
            <a:r>
              <a:rPr lang="en-US" sz="2000" dirty="0" smtClean="0"/>
              <a:t>idbo</a:t>
            </a:r>
          </a:p>
          <a:p>
            <a:pPr>
              <a:buNone/>
            </a:pPr>
            <a:r>
              <a:rPr lang="en-US" sz="2400" u="sng" dirty="0" smtClean="0"/>
              <a:t>Informational</a:t>
            </a:r>
          </a:p>
          <a:p>
            <a:pPr lvl="1">
              <a:buNone/>
            </a:pPr>
            <a:r>
              <a:rPr lang="en-US" sz="2000" dirty="0" smtClean="0"/>
              <a:t>ienv</a:t>
            </a:r>
          </a:p>
          <a:p>
            <a:pPr lvl="1">
              <a:buNone/>
            </a:pPr>
            <a:r>
              <a:rPr lang="en-US" sz="2000" dirty="0" smtClean="0"/>
              <a:t>ilsresc</a:t>
            </a:r>
          </a:p>
          <a:p>
            <a:pPr lvl="1">
              <a:buNone/>
            </a:pPr>
            <a:r>
              <a:rPr lang="en-US" sz="2000" dirty="0" smtClean="0"/>
              <a:t>iuserinfo</a:t>
            </a:r>
          </a:p>
          <a:p>
            <a:pPr lvl="1">
              <a:buNone/>
            </a:pPr>
            <a:r>
              <a:rPr lang="en-US" sz="2000" dirty="0" smtClean="0"/>
              <a:t>ihelp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1536" y="1274525"/>
            <a:ext cx="403203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u="sng" dirty="0" smtClean="0">
                <a:latin typeface="Century Gothic"/>
                <a:cs typeface="Century Gothic"/>
              </a:rPr>
              <a:t>Functional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ireg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ibun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irepl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1536" y="3362885"/>
            <a:ext cx="403203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u="sng" dirty="0" smtClean="0">
                <a:latin typeface="Century Gothic"/>
                <a:cs typeface="Century Gothic"/>
              </a:rPr>
              <a:t>Rule-oriented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irule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iqstat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iqdel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iqmod</a:t>
            </a:r>
          </a:p>
          <a:p>
            <a:pPr lvl="1"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  <a:latin typeface="Century Gothic"/>
                <a:cs typeface="Century Gothic"/>
              </a:rPr>
              <a:t>idbug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94"/>
            <a:ext cx="8675512" cy="90140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icommands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151467"/>
            <a:ext cx="8675513" cy="5315754"/>
          </a:xfrm>
          <a:solidFill>
            <a:srgbClr val="FFFFFF"/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/>
              <a:t>&gt; iinit</a:t>
            </a:r>
          </a:p>
          <a:p>
            <a:pPr>
              <a:spcAft>
                <a:spcPts val="1800"/>
              </a:spcAft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Enter your current iRODS password:</a:t>
            </a:r>
          </a:p>
          <a:p>
            <a:pPr>
              <a:buNone/>
            </a:pPr>
            <a:r>
              <a:rPr lang="en-US" sz="2000" dirty="0" smtClean="0"/>
              <a:t>&gt; ipwd</a:t>
            </a:r>
          </a:p>
          <a:p>
            <a:pPr>
              <a:spcAft>
                <a:spcPts val="1800"/>
              </a:spcAft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/compZone/home/leesa</a:t>
            </a:r>
          </a:p>
          <a:p>
            <a:pPr>
              <a:buNone/>
            </a:pPr>
            <a:r>
              <a:rPr lang="en-US" sz="2000" dirty="0" smtClean="0"/>
              <a:t>&gt; ils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/compZone/home/leesa: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fuse-notes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test_write.txt</a:t>
            </a:r>
          </a:p>
          <a:p>
            <a:pPr>
              <a:spcAft>
                <a:spcPts val="1800"/>
              </a:spcAft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C- /compZone/home/leesa/slides</a:t>
            </a:r>
          </a:p>
          <a:p>
            <a:pPr>
              <a:buNone/>
            </a:pPr>
            <a:r>
              <a:rPr lang="en-US" sz="2000" dirty="0" smtClean="0"/>
              <a:t>&gt; ils -L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/compZone/home/leesa: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leesa             0 comp523Resc                   799 2012-01-08.13:59 &amp; </a:t>
            </a:r>
            <a:r>
              <a:rPr lang="en-US" sz="2000" b="1" dirty="0" smtClean="0">
                <a:solidFill>
                  <a:srgbClr val="2FA9BB"/>
                </a:solidFill>
              </a:rPr>
              <a:t>fuse-notes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  447a6462e578cb69ee8b0d82ade1f397    /vault2/comp523Vault/home/leesa/</a:t>
            </a:r>
            <a:r>
              <a:rPr lang="en-US" sz="2000" b="1" dirty="0" smtClean="0">
                <a:solidFill>
                  <a:srgbClr val="2FA9BB"/>
                </a:solidFill>
              </a:rPr>
              <a:t>fuse-notes    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leesa             0 comp523Resc                    13 2012-01-08.13:59 &amp; </a:t>
            </a:r>
            <a:r>
              <a:rPr lang="en-US" sz="2000" b="1" dirty="0" smtClean="0">
                <a:solidFill>
                  <a:srgbClr val="2FA9BB"/>
                </a:solidFill>
              </a:rPr>
              <a:t>test_write.txt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  59ca0efa9f5633cb0371bbc0355478d8    /vault2/comp523Vault/home/leesa/</a:t>
            </a:r>
            <a:r>
              <a:rPr lang="en-US" sz="2000" b="1" dirty="0" smtClean="0">
                <a:solidFill>
                  <a:srgbClr val="2FA9BB"/>
                </a:solidFill>
              </a:rPr>
              <a:t>test_write.txt</a:t>
            </a:r>
            <a:r>
              <a:rPr lang="en-US" sz="2000" dirty="0" smtClean="0">
                <a:solidFill>
                  <a:srgbClr val="2FA9BB"/>
                </a:solidFill>
              </a:rPr>
              <a:t>    </a:t>
            </a:r>
          </a:p>
          <a:p>
            <a:pPr>
              <a:buNone/>
            </a:pPr>
            <a:r>
              <a:rPr lang="en-US" sz="2000" dirty="0" smtClean="0">
                <a:solidFill>
                  <a:srgbClr val="2FA9BB"/>
                </a:solidFill>
              </a:rPr>
              <a:t>  C- </a:t>
            </a:r>
            <a:r>
              <a:rPr lang="en-US" sz="2000" b="1" dirty="0" smtClean="0">
                <a:solidFill>
                  <a:srgbClr val="2FA9BB"/>
                </a:solidFill>
              </a:rPr>
              <a:t>/compZone/home/leesa/slides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15556" y="1931830"/>
            <a:ext cx="5161088" cy="646331"/>
          </a:xfrm>
          <a:prstGeom prst="rect">
            <a:avLst/>
          </a:prstGeom>
          <a:noFill/>
          <a:ln>
            <a:solidFill>
              <a:srgbClr val="259BAB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Directory naming convention:</a:t>
            </a:r>
          </a:p>
          <a:p>
            <a:r>
              <a:rPr lang="en-US" dirty="0" smtClean="0">
                <a:latin typeface="Century Gothic"/>
                <a:cs typeface="Century Gothic"/>
              </a:rPr>
              <a:t>    /zone/home/user_name/collection_name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4531"/>
            <a:ext cx="9144000" cy="4605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&gt; ils -A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2FA9BB"/>
                </a:solidFill>
              </a:rPr>
              <a:t>/compZone/home/leesa</a:t>
            </a:r>
            <a:r>
              <a:rPr lang="en-US" sz="1800" dirty="0" smtClean="0">
                <a:solidFill>
                  <a:srgbClr val="2FA9BB"/>
                </a:solidFill>
              </a:rPr>
              <a:t>: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    ACL - leesa#compZone:own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    Inheritance - Disabled</a:t>
            </a:r>
            <a:endParaRPr lang="en-US" sz="1800" b="1" dirty="0" smtClean="0">
              <a:solidFill>
                <a:srgbClr val="2FA9BB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2FA9BB"/>
                </a:solidFill>
              </a:rPr>
              <a:t>  fuse-notes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    ACL - leesa#compZone:own  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2FA9BB"/>
                </a:solidFill>
              </a:rPr>
              <a:t>  test_write.txt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    ACL - leesa#compZone:own   </a:t>
            </a:r>
          </a:p>
          <a:p>
            <a:pPr>
              <a:spcAft>
                <a:spcPts val="3000"/>
              </a:spcAft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C- </a:t>
            </a:r>
            <a:r>
              <a:rPr lang="en-US" sz="1800" b="1" dirty="0" smtClean="0">
                <a:solidFill>
                  <a:srgbClr val="2FA9BB"/>
                </a:solidFill>
              </a:rPr>
              <a:t>/compZone/home/leesa/slides</a:t>
            </a:r>
          </a:p>
          <a:p>
            <a:pPr>
              <a:spcAft>
                <a:spcPts val="1200"/>
              </a:spcAft>
              <a:buNone/>
            </a:pPr>
            <a:r>
              <a:rPr lang="en-US" sz="1800" dirty="0" smtClean="0"/>
              <a:t>&gt; ichmod read baretto fuse-notes</a:t>
            </a:r>
          </a:p>
          <a:p>
            <a:pPr>
              <a:spcAft>
                <a:spcPts val="1200"/>
              </a:spcAft>
              <a:buNone/>
            </a:pPr>
            <a:endParaRPr lang="en-US" sz="1800" dirty="0" smtClean="0"/>
          </a:p>
          <a:p>
            <a:pPr>
              <a:spcAft>
                <a:spcPts val="1200"/>
              </a:spcAft>
              <a:buFont typeface="Wingdings" pitchFamily="1" charset="2"/>
              <a:buChar char="Ø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994"/>
            <a:ext cx="8675512" cy="90140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icommands - ACLs</a:t>
            </a: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59618" y="2099712"/>
            <a:ext cx="4259606" cy="4723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ils -A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/compZone/home/leesa: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      ACL - leesa#compZone:own 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      Inheritance - Disabled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fuse-notes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      ACL - leesa#compZone:own 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baretto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#compZone: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read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object 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test_write.txt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      ACL - leesa#compZone:own 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C-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FA9BB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/compZone/home/leesa/slides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FA9BB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ienv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&gt; ienv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Release Version = rods3.1beta, API Version = d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irodsHost=ischia2.renci.org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irodsPort=1250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irodsDefResource=comp523Resc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irodsHome=/compZone/home/rods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irodsCwd=/compZone/home/rods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irodsUserName=rods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irodsZone=compZone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xmsgHost=ischia2.renci.org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NOTICE: xmsgPort=1237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Group “public”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9" y="1490954"/>
            <a:ext cx="8675513" cy="4729673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en-US" sz="1800" dirty="0" smtClean="0"/>
              <a:t>&gt; ichmod -r read public slides</a:t>
            </a:r>
          </a:p>
          <a:p>
            <a:pPr>
              <a:buNone/>
            </a:pPr>
            <a:r>
              <a:rPr lang="en-US" sz="1800" dirty="0" smtClean="0"/>
              <a:t>&gt; ils -A slides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/compZone/home/leesa/slides: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      ACL - public#compZone:read object  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		baretto#compZone:read object   leesa#compZone:own   rods#compZone:read object   mikec#compZone:read object   comp523#compZone:read object   guerline#compZone:read object   holston#compZone:read object   Username#compZone:read object   leesa#compZone:read object   </a:t>
            </a:r>
          </a:p>
          <a:p>
            <a:pPr>
              <a:spcAft>
                <a:spcPts val="1800"/>
              </a:spcAft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      Inheritance - Disabled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1-overview.ppt</a:t>
            </a:r>
          </a:p>
          <a:p>
            <a:pPr>
              <a:spcAft>
                <a:spcPts val="1200"/>
              </a:spcAft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      ACL - public#compZone:read object   leesa#compZone:own   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slide-list.html</a:t>
            </a:r>
          </a:p>
          <a:p>
            <a:pPr>
              <a:buNone/>
            </a:pPr>
            <a:r>
              <a:rPr lang="en-US" sz="1800" dirty="0" smtClean="0">
                <a:solidFill>
                  <a:srgbClr val="008DA4"/>
                </a:solidFill>
              </a:rPr>
              <a:t>        ACL - public#compZone:read object   leesa#compZone:own </a:t>
            </a:r>
          </a:p>
          <a:p>
            <a:pPr>
              <a:buNone/>
            </a:pPr>
            <a:endParaRPr lang="en-US" sz="1800" dirty="0">
              <a:solidFill>
                <a:srgbClr val="008DA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84803" y="1088262"/>
            <a:ext cx="2735206" cy="923330"/>
          </a:xfrm>
          <a:prstGeom prst="rect">
            <a:avLst/>
          </a:prstGeom>
          <a:noFill/>
          <a:ln>
            <a:solidFill>
              <a:srgbClr val="1A8FA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ndara"/>
                <a:cs typeface="Candara"/>
              </a:rPr>
              <a:t>Every user in the data grid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is a member of user group 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“public”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982964"/>
            <a:ext cx="8927612" cy="5094798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800" dirty="0" smtClean="0"/>
              <a:t>&gt; iput -K derby.log (calculate, store, and compare checksums)</a:t>
            </a:r>
          </a:p>
          <a:p>
            <a:pPr>
              <a:buNone/>
            </a:pPr>
            <a:r>
              <a:rPr lang="en-US" sz="1800" dirty="0" smtClean="0"/>
              <a:t>&gt; iput notes (no checksums)</a:t>
            </a:r>
          </a:p>
          <a:p>
            <a:pPr>
              <a:buNone/>
            </a:pPr>
            <a:r>
              <a:rPr lang="en-US" sz="1800" dirty="0" smtClean="0"/>
              <a:t>&gt; ils -L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/compZone/home/leesa: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leesa             0 comp523Resc                   419 2012-01-10.11:59 &amp; </a:t>
            </a:r>
            <a:r>
              <a:rPr lang="en-US" sz="1800" b="1" dirty="0" smtClean="0">
                <a:solidFill>
                  <a:srgbClr val="2FA9BB"/>
                </a:solidFill>
              </a:rPr>
              <a:t>derby.log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11adc3cf922e31db8dfd4a2806581f99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			/vault2/comp523Vault/home/leesa/derby.log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leesa             0 comp523Resc                   799 2012-01-08.13:59 &amp; </a:t>
            </a:r>
            <a:r>
              <a:rPr lang="en-US" sz="1800" b="1" dirty="0" smtClean="0">
                <a:solidFill>
                  <a:srgbClr val="2FA9BB"/>
                </a:solidFill>
              </a:rPr>
              <a:t>fuse-notes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447a6462e578cb69ee8b0d82ade1f397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			/vault2/comp523Vault/home/leesa/fuse-notes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leesa             0 comp523Resc                  3645 2012-01-10.12:00 &amp; </a:t>
            </a:r>
            <a:r>
              <a:rPr lang="en-US" sz="1800" b="1" dirty="0" smtClean="0">
                <a:solidFill>
                  <a:srgbClr val="2FA9BB"/>
                </a:solidFill>
              </a:rPr>
              <a:t>notes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    /vault2/comp523Vault/home/leesa/</a:t>
            </a:r>
            <a:r>
              <a:rPr lang="en-US" sz="1800" b="1" dirty="0" smtClean="0">
                <a:solidFill>
                  <a:srgbClr val="2FA9BB"/>
                </a:solidFill>
              </a:rPr>
              <a:t>notes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leesa             0 comp523Resc                    13 2012-01-08.13:59 &amp; </a:t>
            </a:r>
            <a:r>
              <a:rPr lang="en-US" sz="1800" b="1" dirty="0" smtClean="0">
                <a:solidFill>
                  <a:srgbClr val="2FA9BB"/>
                </a:solidFill>
              </a:rPr>
              <a:t>test_write.txt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  59ca0efa9f5633cb0371bbc0355478d8    </a:t>
            </a:r>
          </a:p>
          <a:p>
            <a:pPr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		/vault2/comp523Vault/home/leesa/test_write.txt    </a:t>
            </a:r>
          </a:p>
          <a:p>
            <a:pPr>
              <a:spcAft>
                <a:spcPts val="1200"/>
              </a:spcAft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  C- /compZone/home/leesa/slides</a:t>
            </a:r>
          </a:p>
          <a:p>
            <a:pPr>
              <a:buNone/>
            </a:pPr>
            <a:r>
              <a:rPr lang="en-US" sz="1800" dirty="0" smtClean="0"/>
              <a:t>&gt; iget –k notes (store checksum without comparing)</a:t>
            </a:r>
          </a:p>
          <a:p>
            <a:pPr>
              <a:buNone/>
            </a:pPr>
            <a:endParaRPr lang="en-US" sz="1800" dirty="0" smtClean="0">
              <a:solidFill>
                <a:srgbClr val="008DA4"/>
              </a:solidFill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2994"/>
            <a:ext cx="8675512" cy="901407"/>
          </a:xfrm>
        </p:spPr>
        <p:txBody>
          <a:bodyPr>
            <a:normAutofit/>
          </a:bodyPr>
          <a:lstStyle/>
          <a:p>
            <a:r>
              <a:rPr lang="en-US" dirty="0" smtClean="0"/>
              <a:t>icommands – putting &amp; getting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60533" y="5574296"/>
            <a:ext cx="2260242" cy="646331"/>
          </a:xfrm>
          <a:prstGeom prst="rect">
            <a:avLst/>
          </a:prstGeom>
          <a:noFill/>
          <a:ln>
            <a:solidFill>
              <a:srgbClr val="1A8FA4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-k and –K options for</a:t>
            </a:r>
          </a:p>
          <a:p>
            <a:r>
              <a:rPr lang="en-US" dirty="0" smtClean="0">
                <a:latin typeface="Candara"/>
                <a:cs typeface="Candara"/>
              </a:rPr>
              <a:t>checksum calculation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037463"/>
            <a:ext cx="8675513" cy="5820537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r>
              <a:rPr lang="en-US" sz="2162" dirty="0" smtClean="0"/>
              <a:t>&gt; ils</a:t>
            </a:r>
          </a:p>
          <a:p>
            <a:pPr lvl="1">
              <a:buNone/>
            </a:pPr>
            <a:r>
              <a:rPr lang="en-US" sz="1946" dirty="0" smtClean="0"/>
              <a:t> </a:t>
            </a:r>
            <a:r>
              <a:rPr lang="en-US" sz="1800" dirty="0" smtClean="0"/>
              <a:t>/compZone/home/leesa/rods:</a:t>
            </a:r>
          </a:p>
          <a:p>
            <a:pPr lvl="1">
              <a:buNone/>
            </a:pPr>
            <a:r>
              <a:rPr lang="en-US" sz="1800" dirty="0" smtClean="0"/>
              <a:t>  hello  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1800" dirty="0" smtClean="0"/>
              <a:t>  C- /compZone/home/leesa/rods/rules</a:t>
            </a:r>
          </a:p>
          <a:p>
            <a:pPr>
              <a:spcAft>
                <a:spcPts val="2400"/>
              </a:spcAft>
            </a:pPr>
            <a:r>
              <a:rPr lang="en-US" sz="2162" dirty="0" smtClean="0"/>
              <a:t>&gt; irepl -R demoResc hello</a:t>
            </a:r>
          </a:p>
          <a:p>
            <a:r>
              <a:rPr lang="en-US" sz="2162" dirty="0" smtClean="0"/>
              <a:t>&gt; ils</a:t>
            </a:r>
          </a:p>
          <a:p>
            <a:pPr lvl="1">
              <a:buNone/>
            </a:pPr>
            <a:r>
              <a:rPr lang="en-US" sz="1800" dirty="0" smtClean="0"/>
              <a:t>/compZone/home/leesa/rods:</a:t>
            </a:r>
          </a:p>
          <a:p>
            <a:pPr lvl="1">
              <a:buNone/>
            </a:pPr>
            <a:r>
              <a:rPr lang="en-US" sz="1800" dirty="0" smtClean="0"/>
              <a:t>  hello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1800" dirty="0" smtClean="0"/>
              <a:t>  C- /compZone/home/leesa/rods/rules</a:t>
            </a:r>
          </a:p>
          <a:p>
            <a:r>
              <a:rPr lang="en-US" sz="2162" dirty="0" smtClean="0"/>
              <a:t>&gt; ils -L</a:t>
            </a:r>
          </a:p>
          <a:p>
            <a:pPr lvl="1">
              <a:buNone/>
            </a:pPr>
            <a:r>
              <a:rPr lang="en-US" sz="1800" dirty="0" smtClean="0"/>
              <a:t>/compZone/home/leesa/rods:</a:t>
            </a:r>
          </a:p>
          <a:p>
            <a:pPr lvl="1">
              <a:buNone/>
            </a:pPr>
            <a:r>
              <a:rPr lang="en-US" sz="1800" dirty="0" smtClean="0"/>
              <a:t>  rods              0 comp523Resc                    11 2011-09-19.15:42 &amp; hello</a:t>
            </a:r>
          </a:p>
          <a:p>
            <a:pPr lvl="1">
              <a:buNone/>
            </a:pPr>
            <a:r>
              <a:rPr lang="en-US" sz="1800" dirty="0" smtClean="0"/>
              <a:t>        /vault2/comp523Vault/home/leesa/rods/hello    </a:t>
            </a:r>
          </a:p>
          <a:p>
            <a:pPr lvl="1">
              <a:buNone/>
            </a:pPr>
            <a:r>
              <a:rPr lang="en-US" sz="1800" dirty="0" smtClean="0"/>
              <a:t>  rods              1 demoResc                       11 2012-02-02.11:51 &amp; hello</a:t>
            </a:r>
          </a:p>
          <a:p>
            <a:pPr lvl="1">
              <a:spcAft>
                <a:spcPts val="600"/>
              </a:spcAft>
              <a:buNone/>
            </a:pPr>
            <a:r>
              <a:rPr lang="en-US" sz="1800" dirty="0" smtClean="0"/>
              <a:t>        /vault2/demoVault/home/leesa/rods/hello </a:t>
            </a:r>
          </a:p>
          <a:p>
            <a:pPr lvl="1">
              <a:buNone/>
            </a:pPr>
            <a:r>
              <a:rPr lang="en-US" sz="1800" dirty="0" smtClean="0"/>
              <a:t>C- /compZone/home/leesa/rods/rules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059" y="118535"/>
            <a:ext cx="8675512" cy="9189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icommands – replicating data objects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995876" y="1447359"/>
            <a:ext cx="4114565" cy="923330"/>
          </a:xfrm>
          <a:prstGeom prst="rect">
            <a:avLst/>
          </a:prstGeom>
          <a:noFill/>
          <a:ln>
            <a:solidFill>
              <a:srgbClr val="1A8FA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ndara"/>
                <a:cs typeface="Candara"/>
              </a:rPr>
              <a:t>Replication is not the same as copying: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a replica is the same logical object as the 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original; a copy is a new logical object.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5244" y="4182534"/>
            <a:ext cx="3898160" cy="923330"/>
          </a:xfrm>
          <a:prstGeom prst="rect">
            <a:avLst/>
          </a:prstGeom>
          <a:noFill/>
          <a:ln>
            <a:solidFill>
              <a:srgbClr val="1A8FA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ndara"/>
                <a:cs typeface="Candara"/>
              </a:rPr>
              <a:t>Do the long listing (ils –L)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to see all replicas of an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object (“hello”) and physical locations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391" y="3081871"/>
            <a:ext cx="3637346" cy="646331"/>
          </a:xfrm>
          <a:prstGeom prst="rect">
            <a:avLst/>
          </a:prstGeom>
          <a:noFill/>
          <a:ln>
            <a:solidFill>
              <a:srgbClr val="1A8FA4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andara"/>
                <a:cs typeface="Candara"/>
              </a:rPr>
              <a:t>Replicated object (“hello”) appears</a:t>
            </a:r>
          </a:p>
          <a:p>
            <a:pPr algn="ctr"/>
            <a:r>
              <a:rPr lang="en-US" dirty="0" smtClean="0">
                <a:latin typeface="Candara"/>
                <a:cs typeface="Candara"/>
              </a:rPr>
              <a:t>as a single logical object</a:t>
            </a:r>
            <a:endParaRPr lang="en-US" dirty="0">
              <a:latin typeface="Candara"/>
              <a:cs typeface="Candara"/>
            </a:endParaRPr>
          </a:p>
        </p:txBody>
      </p:sp>
      <p:cxnSp>
        <p:nvCxnSpPr>
          <p:cNvPr id="15" name="Straight Arrow Connector 14"/>
          <p:cNvCxnSpPr>
            <a:stCxn id="14" idx="1"/>
          </p:cNvCxnSpPr>
          <p:nvPr/>
        </p:nvCxnSpPr>
        <p:spPr>
          <a:xfrm rot="10800000" flipV="1">
            <a:off x="4114795" y="3405037"/>
            <a:ext cx="609596" cy="407828"/>
          </a:xfrm>
          <a:prstGeom prst="straightConnector1">
            <a:avLst/>
          </a:prstGeom>
          <a:ln>
            <a:solidFill>
              <a:srgbClr val="1A8FA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1"/>
          </p:cNvCxnSpPr>
          <p:nvPr/>
        </p:nvCxnSpPr>
        <p:spPr>
          <a:xfrm rot="10800000" flipV="1">
            <a:off x="4504268" y="4644198"/>
            <a:ext cx="670977" cy="554339"/>
          </a:xfrm>
          <a:prstGeom prst="straightConnector1">
            <a:avLst/>
          </a:prstGeom>
          <a:ln>
            <a:solidFill>
              <a:srgbClr val="1A8FA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5" y="29927"/>
            <a:ext cx="8675512" cy="1143000"/>
          </a:xfrm>
        </p:spPr>
        <p:txBody>
          <a:bodyPr/>
          <a:lstStyle/>
          <a:p>
            <a:r>
              <a:rPr lang="en-US" dirty="0" smtClean="0"/>
              <a:t>iRODS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08392"/>
            <a:ext cx="8675513" cy="4821472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2400" dirty="0" smtClean="0"/>
              <a:t>Main page: </a:t>
            </a:r>
            <a:r>
              <a:rPr lang="en-US" sz="2400" dirty="0" smtClean="0">
                <a:hlinkClick r:id="rId2"/>
              </a:rPr>
              <a:t>http://www.irods.org</a:t>
            </a:r>
            <a:endParaRPr lang="en-US" sz="2400" dirty="0" smtClean="0"/>
          </a:p>
          <a:p>
            <a:pPr>
              <a:spcAft>
                <a:spcPts val="3600"/>
              </a:spcAft>
            </a:pPr>
            <a:r>
              <a:rPr lang="en-US" sz="2400" dirty="0" smtClean="0"/>
              <a:t>Chat list: </a:t>
            </a:r>
            <a:r>
              <a:rPr lang="en-US" sz="2400" dirty="0" smtClean="0">
                <a:hlinkClick r:id="rId3"/>
              </a:rPr>
              <a:t>irods-chat@irods.org</a:t>
            </a:r>
            <a:endParaRPr lang="en-US" sz="2400" dirty="0" smtClean="0"/>
          </a:p>
          <a:p>
            <a:r>
              <a:rPr lang="en-US" sz="2400" dirty="0" smtClean="0"/>
              <a:t>iRODS Documentation: </a:t>
            </a:r>
          </a:p>
          <a:p>
            <a:pPr>
              <a:spcAft>
                <a:spcPts val="4200"/>
              </a:spcAft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hlinkClick r:id="rId4"/>
              </a:rPr>
              <a:t>https://www.irods.org/index.php/Documentation</a:t>
            </a:r>
            <a:endParaRPr lang="en-US" sz="2400" dirty="0" smtClean="0"/>
          </a:p>
          <a:p>
            <a:r>
              <a:rPr lang="en-US" sz="2400" dirty="0" smtClean="0"/>
              <a:t>On-line tutorial: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5"/>
              </a:rPr>
              <a:t>https://www.irods.org/index.php/Tutorial</a:t>
            </a:r>
            <a:endParaRPr lang="en-US" sz="24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528520"/>
            <a:ext cx="8927612" cy="4955633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457200" lvl="1" indent="-457200">
              <a:spcAft>
                <a:spcPts val="2400"/>
              </a:spcAft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Example</a:t>
            </a:r>
            <a:r>
              <a:rPr lang="en-US" sz="2000" dirty="0" smtClean="0">
                <a:solidFill>
                  <a:schemeClr val="tx1"/>
                </a:solidFill>
              </a:rPr>
              <a:t>: directory /vault2/state-data contains state LiDAR data that we now want in an iRODS repository… without copying it</a:t>
            </a: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US" sz="2000" dirty="0" smtClean="0"/>
              <a:t>/vault2/state-data is mounted on the iRODS server host</a:t>
            </a: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en-US" sz="2000" dirty="0" smtClean="0"/>
              <a:t>Data admin sets up existing directory as an iRODS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User registers existing data into iRODS iCAT:</a:t>
            </a:r>
          </a:p>
          <a:p>
            <a:pPr marL="857250" lvl="1" indent="-457200">
              <a:spcAft>
                <a:spcPts val="4200"/>
              </a:spcAft>
              <a:buNone/>
            </a:pPr>
            <a:r>
              <a:rPr lang="en-US" sz="1800" dirty="0" smtClean="0"/>
              <a:t>ireg  -C  /vault2/state-data  /compZone/home/leesa/state-data</a:t>
            </a:r>
          </a:p>
          <a:p>
            <a:pPr marL="457200" indent="-457200">
              <a:buNone/>
            </a:pPr>
            <a:r>
              <a:rPr lang="en-US" sz="2000" i="1" dirty="0" smtClean="0">
                <a:solidFill>
                  <a:srgbClr val="FF0000"/>
                </a:solidFill>
              </a:rPr>
              <a:t>    </a:t>
            </a:r>
            <a:r>
              <a:rPr lang="en-US" sz="1800" i="1" dirty="0" smtClean="0">
                <a:solidFill>
                  <a:srgbClr val="FF0000"/>
                </a:solidFill>
              </a:rPr>
              <a:t>Register incoming files rigorously OR modify a directory </a:t>
            </a:r>
            <a:r>
              <a:rPr lang="en-US" sz="1800" b="1" i="1" dirty="0" smtClean="0">
                <a:solidFill>
                  <a:srgbClr val="FF0000"/>
                </a:solidFill>
              </a:rPr>
              <a:t>only </a:t>
            </a:r>
            <a:r>
              <a:rPr lang="en-US" sz="1800" i="1" dirty="0" smtClean="0">
                <a:solidFill>
                  <a:srgbClr val="FF0000"/>
                </a:solidFill>
              </a:rPr>
              <a:t>through iRODS once it has been registered to keep the iCAT consistent with the directory.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791" y="165391"/>
            <a:ext cx="8675512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ireg – register data into iRODS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i="1" dirty="0" smtClean="0">
                <a:solidFill>
                  <a:srgbClr val="2FA9BB"/>
                </a:solidFill>
              </a:rPr>
              <a:t>Get data into iRODS without making an additional copy or moving it</a:t>
            </a:r>
            <a:endParaRPr lang="en-US" sz="2000" i="1" dirty="0">
              <a:solidFill>
                <a:srgbClr val="2FA9BB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2372" y="4572010"/>
            <a:ext cx="4306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(-f option for picking up unregistered files)</a:t>
            </a:r>
            <a:endParaRPr lang="en-US" dirty="0">
              <a:latin typeface="Candara"/>
              <a:cs typeface="Candara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ibun – for bundling files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400" dirty="0" smtClean="0"/>
              <a:t>Tar up and expand files for efficient iput/iget</a:t>
            </a:r>
          </a:p>
          <a:p>
            <a:r>
              <a:rPr lang="en-US" sz="2400" dirty="0" smtClean="0"/>
              <a:t>iput a tarball and expand it within iRODS:</a:t>
            </a:r>
          </a:p>
          <a:p>
            <a:pPr lvl="1"/>
            <a:r>
              <a:rPr lang="en-US" sz="2000" dirty="0" smtClean="0"/>
              <a:t>tar -chlf tutorials.tar -C tutorials . </a:t>
            </a:r>
          </a:p>
          <a:p>
            <a:pPr lvl="1"/>
            <a:r>
              <a:rPr lang="en-US" sz="2000" dirty="0" smtClean="0"/>
              <a:t>iput -Dtar tutorials.tar . </a:t>
            </a:r>
          </a:p>
          <a:p>
            <a:pPr lvl="1">
              <a:spcAft>
                <a:spcPts val="3000"/>
              </a:spcAft>
            </a:pPr>
            <a:r>
              <a:rPr lang="en-US" sz="2000" dirty="0" smtClean="0"/>
              <a:t>ibun -x tutorials.tar tutorials</a:t>
            </a:r>
          </a:p>
          <a:p>
            <a:r>
              <a:rPr lang="en-US" sz="2400" dirty="0" smtClean="0"/>
              <a:t>Tar up files in iRODS for iget:</a:t>
            </a:r>
          </a:p>
          <a:p>
            <a:pPr lvl="1"/>
            <a:r>
              <a:rPr lang="en-US" sz="2000" dirty="0" smtClean="0"/>
              <a:t>ibun -cDtar slides.tar slides</a:t>
            </a:r>
          </a:p>
          <a:p>
            <a:pPr lvl="1"/>
            <a:r>
              <a:rPr lang="en-US" sz="2000" dirty="0" smtClean="0"/>
              <a:t>iget slides.tar</a:t>
            </a:r>
          </a:p>
          <a:p>
            <a:pPr lvl="1"/>
            <a:r>
              <a:rPr lang="en-US" sz="2000" dirty="0" smtClean="0"/>
              <a:t>tar –xvf slides.tar –C slides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ilsresc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72423"/>
            <a:ext cx="8675513" cy="5094798"/>
          </a:xfrm>
          <a:solidFill>
            <a:srgbClr val="FFFFFF"/>
          </a:solidFill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dirty="0" smtClean="0"/>
              <a:t>See resources available on your data grid</a:t>
            </a:r>
          </a:p>
          <a:p>
            <a:r>
              <a:rPr lang="en-US" dirty="0" smtClean="0"/>
              <a:t>compZone:</a:t>
            </a:r>
          </a:p>
          <a:p>
            <a:pPr lvl="1">
              <a:buNone/>
            </a:pPr>
            <a:r>
              <a:rPr lang="en-US" dirty="0" smtClean="0"/>
              <a:t>&gt; ilsresc</a:t>
            </a:r>
          </a:p>
          <a:p>
            <a:pPr lvl="1">
              <a:buNone/>
            </a:pPr>
            <a:r>
              <a:rPr lang="en-US" dirty="0" smtClean="0"/>
              <a:t>	msoResc2</a:t>
            </a:r>
          </a:p>
          <a:p>
            <a:pPr lvl="1">
              <a:buNone/>
            </a:pPr>
            <a:r>
              <a:rPr lang="en-US" dirty="0" smtClean="0"/>
              <a:t>	demoResc</a:t>
            </a:r>
          </a:p>
          <a:p>
            <a:pPr lvl="1">
              <a:buNone/>
            </a:pPr>
            <a:r>
              <a:rPr lang="en-US" dirty="0" smtClean="0"/>
              <a:t>	msoResc1</a:t>
            </a:r>
          </a:p>
          <a:p>
            <a:pPr lvl="1">
              <a:buNone/>
            </a:pPr>
            <a:r>
              <a:rPr lang="en-US" dirty="0" smtClean="0"/>
              <a:t>	bundleResc</a:t>
            </a:r>
          </a:p>
          <a:p>
            <a:pPr lvl="1">
              <a:buNone/>
            </a:pPr>
            <a:r>
              <a:rPr lang="en-US" dirty="0" smtClean="0"/>
              <a:t>	comp523Resc</a:t>
            </a:r>
          </a:p>
          <a:p>
            <a:pPr lvl="1">
              <a:buNone/>
            </a:pPr>
            <a:r>
              <a:rPr lang="en-US" dirty="0" smtClean="0"/>
              <a:t>	stateResc</a:t>
            </a:r>
          </a:p>
          <a:p>
            <a:pPr lvl="1">
              <a:buNone/>
            </a:pPr>
            <a:r>
              <a:rPr lang="en-US" dirty="0" smtClean="0"/>
              <a:t>	cpsresc</a:t>
            </a:r>
          </a:p>
          <a:p>
            <a:pPr lvl="1">
              <a:buNone/>
            </a:pPr>
            <a:r>
              <a:rPr lang="en-US" dirty="0" smtClean="0"/>
              <a:t>	msoRescGroup (resource group)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24" y="216190"/>
            <a:ext cx="8675512" cy="1143000"/>
          </a:xfrm>
        </p:spPr>
        <p:txBody>
          <a:bodyPr/>
          <a:lstStyle/>
          <a:p>
            <a:r>
              <a:rPr lang="en-US" sz="3600" dirty="0" smtClean="0"/>
              <a:t>iquest – querying the iCAT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494654"/>
            <a:ext cx="8927612" cy="4963035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Pre-defined queries:</a:t>
            </a:r>
          </a:p>
          <a:p>
            <a:pPr>
              <a:buNone/>
            </a:pPr>
            <a:r>
              <a:rPr lang="en-US" sz="2000" dirty="0" smtClean="0"/>
              <a:t> &gt; iquest "SELECT DATA_NAME, DATA_CHECKSUM WHERE </a:t>
            </a:r>
          </a:p>
          <a:p>
            <a:pPr>
              <a:buNone/>
            </a:pPr>
            <a:r>
              <a:rPr lang="en-US" sz="2000" dirty="0" smtClean="0"/>
              <a:t>										DATA_RESC_NAME like 'demo%'"</a:t>
            </a:r>
          </a:p>
          <a:p>
            <a:pPr lvl="1">
              <a:buNone/>
            </a:pPr>
            <a:r>
              <a:rPr lang="en-US" sz="2000" dirty="0" smtClean="0"/>
              <a:t>DATA_NAME = cps.test1.txt</a:t>
            </a:r>
          </a:p>
          <a:p>
            <a:pPr lvl="1">
              <a:buNone/>
            </a:pPr>
            <a:r>
              <a:rPr lang="en-US" sz="2000" dirty="0" smtClean="0"/>
              <a:t>DATA_CHECKSUM = </a:t>
            </a:r>
          </a:p>
          <a:p>
            <a:pPr lvl="1">
              <a:buNone/>
            </a:pPr>
            <a:r>
              <a:rPr lang="en-US" sz="2000" dirty="0" smtClean="0"/>
              <a:t>------------------------------------------------------------</a:t>
            </a:r>
          </a:p>
          <a:p>
            <a:pPr lvl="1">
              <a:buNone/>
            </a:pPr>
            <a:r>
              <a:rPr lang="en-US" sz="2000" dirty="0" smtClean="0"/>
              <a:t>DATA_NAME = hello</a:t>
            </a:r>
          </a:p>
          <a:p>
            <a:pPr lvl="1">
              <a:buNone/>
            </a:pPr>
            <a:r>
              <a:rPr lang="en-US" sz="2000" dirty="0" smtClean="0"/>
              <a:t>DATA_CHECKSUM = </a:t>
            </a:r>
          </a:p>
          <a:p>
            <a:pPr lvl="1">
              <a:buNone/>
            </a:pPr>
            <a:r>
              <a:rPr lang="en-US" sz="2000" dirty="0" smtClean="0"/>
              <a:t>------------------------------------------------------------</a:t>
            </a:r>
          </a:p>
          <a:p>
            <a:pPr lvl="1">
              <a:buNone/>
            </a:pPr>
            <a:r>
              <a:rPr lang="en-US" sz="2000" dirty="0" smtClean="0"/>
              <a:t>DATA_NAME = homewood_info.doc</a:t>
            </a:r>
          </a:p>
          <a:p>
            <a:pPr lvl="1">
              <a:buNone/>
            </a:pPr>
            <a:r>
              <a:rPr lang="en-US" sz="2000" dirty="0" smtClean="0"/>
              <a:t>DATA_CHECKSUM = 67614aedf5b41cae0487eb5fe9b0d3ae</a:t>
            </a:r>
          </a:p>
          <a:p>
            <a:pPr lvl="1">
              <a:spcAft>
                <a:spcPts val="1800"/>
              </a:spcAft>
              <a:buNone/>
            </a:pPr>
            <a:r>
              <a:rPr lang="en-US" sz="2000" dirty="0" smtClean="0"/>
              <a:t>------------------------------------------------------------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&gt; i</a:t>
            </a:r>
            <a:r>
              <a:rPr lang="en-US" sz="2400" dirty="0" smtClean="0"/>
              <a:t>quest attrs to see attributes that can be queried</a:t>
            </a:r>
          </a:p>
          <a:p>
            <a:pPr>
              <a:spcAft>
                <a:spcPts val="2400"/>
              </a:spcAft>
            </a:pPr>
            <a:r>
              <a:rPr lang="en-US" sz="2400" dirty="0" smtClean="0"/>
              <a:t>See </a:t>
            </a:r>
            <a:r>
              <a:rPr lang="en-US" sz="2400" dirty="0" smtClean="0">
                <a:hlinkClick r:id="rId3"/>
              </a:rPr>
              <a:t>https://www.irods.org/index.php/iquest</a:t>
            </a:r>
            <a:r>
              <a:rPr lang="en-US" sz="2400" dirty="0" smtClean="0"/>
              <a:t> for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71468" y="3009667"/>
            <a:ext cx="31341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ndara"/>
                <a:cs typeface="Candara"/>
              </a:rPr>
              <a:t>(Checksums displayed only for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andara"/>
                <a:cs typeface="Candara"/>
              </a:rPr>
              <a:t>those that have already been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Candara"/>
                <a:cs typeface="Candara"/>
              </a:rPr>
              <a:t>calculated and stored)</a:t>
            </a:r>
            <a:endParaRPr lang="en-US" dirty="0">
              <a:solidFill>
                <a:srgbClr val="FF0000"/>
              </a:solidFill>
              <a:latin typeface="Candara"/>
              <a:cs typeface="Candar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724" y="12994"/>
            <a:ext cx="8675512" cy="1143000"/>
          </a:xfrm>
        </p:spPr>
        <p:txBody>
          <a:bodyPr/>
          <a:lstStyle/>
          <a:p>
            <a:r>
              <a:rPr lang="en-US" sz="3600" dirty="0" smtClean="0"/>
              <a:t>iquest – querying the iCAT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172927"/>
            <a:ext cx="8927612" cy="4963035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Useful when you want to remove a resource and you discover it isn’t empty: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1800" dirty="0" smtClean="0"/>
              <a:t>&gt; iquest "SELECT DATA_NAME, USER_NAME, COLL_NAME WHERE </a:t>
            </a:r>
          </a:p>
          <a:p>
            <a:pPr>
              <a:buNone/>
            </a:pPr>
            <a:r>
              <a:rPr lang="en-US" sz="1800" dirty="0" smtClean="0"/>
              <a:t>											DATA_RESC_NAME like ‘msoResc1'"</a:t>
            </a:r>
          </a:p>
          <a:p>
            <a:pPr lvl="1">
              <a:buNone/>
            </a:pPr>
            <a:r>
              <a:rPr lang="en-US" dirty="0" smtClean="0"/>
              <a:t>DATA_NAME = slide-list-html</a:t>
            </a:r>
          </a:p>
          <a:p>
            <a:pPr lvl="1">
              <a:buNone/>
            </a:pPr>
            <a:r>
              <a:rPr lang="en-US" dirty="0" smtClean="0"/>
              <a:t>USER_NAME = rods</a:t>
            </a:r>
          </a:p>
          <a:p>
            <a:pPr lvl="1">
              <a:buNone/>
            </a:pPr>
            <a:r>
              <a:rPr lang="en-US" dirty="0" smtClean="0"/>
              <a:t>COLL_NAME = /compZone/trash/home/rods/DataNet</a:t>
            </a:r>
          </a:p>
          <a:p>
            <a:pPr lvl="1">
              <a:spcAft>
                <a:spcPts val="1200"/>
              </a:spcAft>
              <a:buNone/>
            </a:pPr>
            <a:r>
              <a:rPr lang="en-US" dirty="0" smtClean="0"/>
              <a:t>------------------------------------------------------------------------------</a:t>
            </a:r>
            <a:endParaRPr lang="en-US" sz="2000" dirty="0" smtClean="0"/>
          </a:p>
          <a:p>
            <a:r>
              <a:rPr lang="en-US" sz="2400" dirty="0" smtClean="0"/>
              <a:t>Admin can add SQL strings to be invoked by users of the data grid: </a:t>
            </a:r>
            <a:r>
              <a:rPr lang="en-US" sz="2400" dirty="0" smtClean="0">
                <a:solidFill>
                  <a:srgbClr val="259BAB"/>
                </a:solidFill>
              </a:rPr>
              <a:t>specific queries</a:t>
            </a:r>
          </a:p>
          <a:p>
            <a:pPr>
              <a:spcAft>
                <a:spcPts val="1800"/>
              </a:spcAft>
              <a:buNone/>
            </a:pPr>
            <a:r>
              <a:rPr lang="en-US" dirty="0" smtClean="0">
                <a:solidFill>
                  <a:srgbClr val="259BAB"/>
                </a:solidFill>
              </a:rPr>
              <a:t>		</a:t>
            </a:r>
            <a:r>
              <a:rPr lang="en-US" sz="2000" dirty="0" smtClean="0">
                <a:solidFill>
                  <a:srgbClr val="259BAB"/>
                </a:solidFill>
              </a:rPr>
              <a:t>&gt; iquest --sql 'pre-defined SQL string' [format] [arguments]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imeta – add, view, modify metadata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490954"/>
            <a:ext cx="8675513" cy="4729673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imeta add –d hello “Date” “2 february 2012”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imeta ls –d hello</a:t>
            </a:r>
          </a:p>
          <a:p>
            <a:pPr lvl="1">
              <a:buNone/>
            </a:pPr>
            <a:r>
              <a:rPr lang="en-US" sz="1800" dirty="0" smtClean="0"/>
              <a:t>AVUs defined for dataObj hello:</a:t>
            </a:r>
          </a:p>
          <a:p>
            <a:pPr lvl="1">
              <a:buNone/>
            </a:pPr>
            <a:r>
              <a:rPr lang="en-US" sz="1800" dirty="0" smtClean="0"/>
              <a:t>attribute: Meta1</a:t>
            </a:r>
          </a:p>
          <a:p>
            <a:pPr lvl="1">
              <a:buNone/>
            </a:pPr>
            <a:r>
              <a:rPr lang="en-US" sz="1800" dirty="0" smtClean="0"/>
              <a:t>value: hello</a:t>
            </a:r>
          </a:p>
          <a:p>
            <a:pPr lvl="1">
              <a:buNone/>
            </a:pPr>
            <a:r>
              <a:rPr lang="en-US" sz="1800" dirty="0" smtClean="0"/>
              <a:t>units: </a:t>
            </a:r>
          </a:p>
          <a:p>
            <a:pPr lvl="1">
              <a:buNone/>
            </a:pPr>
            <a:r>
              <a:rPr lang="en-US" sz="1800" dirty="0" smtClean="0"/>
              <a:t>----</a:t>
            </a:r>
          </a:p>
          <a:p>
            <a:pPr lvl="1">
              <a:buNone/>
            </a:pPr>
            <a:r>
              <a:rPr lang="en-US" sz="1800" dirty="0" smtClean="0"/>
              <a:t>attribute: Date</a:t>
            </a:r>
          </a:p>
          <a:p>
            <a:pPr lvl="1">
              <a:buNone/>
            </a:pPr>
            <a:r>
              <a:rPr lang="en-US" sz="1800" dirty="0" smtClean="0"/>
              <a:t>value: 2 february 2012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1800" dirty="0" smtClean="0"/>
              <a:t>units: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imeta rm –d hello “Meta1” “hello”</a:t>
            </a:r>
          </a:p>
          <a:p>
            <a:pPr>
              <a:spcAft>
                <a:spcPts val="1200"/>
              </a:spcAft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Realizable Objects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93057"/>
            <a:ext cx="8675513" cy="466308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3000"/>
              </a:spcAft>
            </a:pPr>
            <a:r>
              <a:rPr lang="en-US" sz="2400" dirty="0" smtClean="0"/>
              <a:t>Typical iRODS objects contain data</a:t>
            </a:r>
          </a:p>
          <a:p>
            <a:r>
              <a:rPr lang="en-US" sz="2400" dirty="0" smtClean="0"/>
              <a:t>Realizable objects: </a:t>
            </a:r>
          </a:p>
          <a:p>
            <a:pPr lvl="1"/>
            <a:r>
              <a:rPr lang="en-US" sz="2000" dirty="0" smtClean="0"/>
              <a:t>symbolic links to iRODS objects</a:t>
            </a:r>
          </a:p>
          <a:p>
            <a:pPr lvl="1"/>
            <a:r>
              <a:rPr lang="en-US" sz="2000" dirty="0" smtClean="0"/>
              <a:t>symbolic links to external data sources</a:t>
            </a:r>
          </a:p>
          <a:p>
            <a:pPr lvl="1">
              <a:spcAft>
                <a:spcPts val="3000"/>
              </a:spcAft>
            </a:pPr>
            <a:r>
              <a:rPr lang="en-US" sz="2000" dirty="0" smtClean="0"/>
              <a:t>workflow procedures to regenerate data</a:t>
            </a:r>
          </a:p>
          <a:p>
            <a:r>
              <a:rPr lang="en-US" sz="2400" dirty="0" smtClean="0"/>
              <a:t>Symbolic links implemented so far</a:t>
            </a:r>
          </a:p>
          <a:p>
            <a:pPr lvl="1"/>
            <a:r>
              <a:rPr lang="en-US" sz="2000" dirty="0" smtClean="0"/>
              <a:t>instantiated through a compound resource</a:t>
            </a:r>
          </a:p>
          <a:p>
            <a:pPr lvl="2"/>
            <a:r>
              <a:rPr lang="en-US" sz="1800" dirty="0" smtClean="0"/>
              <a:t>mso resource (mso: microservice object)</a:t>
            </a:r>
          </a:p>
          <a:p>
            <a:pPr lvl="2">
              <a:spcAft>
                <a:spcPts val="600"/>
              </a:spcAft>
            </a:pPr>
            <a:r>
              <a:rPr lang="en-US" sz="1800" dirty="0" smtClean="0"/>
              <a:t>cache resource</a:t>
            </a:r>
          </a:p>
          <a:p>
            <a:pPr lvl="1">
              <a:spcAft>
                <a:spcPts val="3000"/>
              </a:spcAft>
            </a:pPr>
            <a:r>
              <a:rPr lang="en-US" sz="2000" dirty="0" smtClean="0"/>
              <a:t>symbolic links implemented for http and Z39.50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789"/>
            <a:ext cx="9144000" cy="49122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Admin user must set up the mso resource and resource group, for example:</a:t>
            </a:r>
          </a:p>
          <a:p>
            <a:pPr marL="857250" lvl="1" indent="-457200"/>
            <a:r>
              <a:rPr lang="en-US" sz="2000" dirty="0" smtClean="0"/>
              <a:t>mso resource: httpResc</a:t>
            </a:r>
          </a:p>
          <a:p>
            <a:pPr marL="857250" lvl="1" indent="-457200"/>
            <a:r>
              <a:rPr lang="en-US" sz="2000" dirty="0" smtClean="0"/>
              <a:t>mso group: </a:t>
            </a:r>
            <a:r>
              <a:rPr lang="en-US" dirty="0" smtClean="0"/>
              <a:t>http</a:t>
            </a:r>
            <a:r>
              <a:rPr lang="en-US" sz="2000" dirty="0" smtClean="0"/>
              <a:t>Group</a:t>
            </a:r>
          </a:p>
          <a:p>
            <a:pPr lvl="1">
              <a:buNone/>
            </a:pPr>
            <a:endParaRPr lang="en-US" sz="20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User registers external data</a:t>
            </a:r>
          </a:p>
          <a:p>
            <a:pPr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&gt; ireg  -D  mso  -R  httpResc  -G  httpGroup </a:t>
            </a:r>
          </a:p>
          <a:p>
            <a:pPr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			"//http://www.renci.org/~leesa/irodsEnv-files/irodsEnv-compZone" </a:t>
            </a:r>
          </a:p>
          <a:p>
            <a:pPr>
              <a:spcAft>
                <a:spcPts val="600"/>
              </a:spcAft>
              <a:buNone/>
            </a:pPr>
            <a:r>
              <a:rPr lang="en-US" sz="1800" dirty="0" smtClean="0">
                <a:solidFill>
                  <a:srgbClr val="2FA9BB"/>
                </a:solidFill>
              </a:rPr>
              <a:t>					/compZone/home/leesa/tutorial/env-files/irodsEnv-compZone</a:t>
            </a:r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6389" y="165391"/>
            <a:ext cx="8675512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Symbolic Links to an http Source</a:t>
            </a:r>
            <a:endParaRPr lang="en-US" sz="3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0155"/>
            <a:ext cx="9144000" cy="4729673"/>
          </a:xfrm>
        </p:spPr>
        <p:txBody>
          <a:bodyPr>
            <a:normAutofit/>
          </a:bodyPr>
          <a:lstStyle/>
          <a:p>
            <a:pPr marL="457200" indent="-457200">
              <a:spcAft>
                <a:spcPts val="3600"/>
              </a:spcAft>
            </a:pPr>
            <a:r>
              <a:rPr lang="en-US" sz="2400" dirty="0" smtClean="0"/>
              <a:t>User puts symbolic link in his collection (registers external data)</a:t>
            </a:r>
          </a:p>
          <a:p>
            <a:pPr>
              <a:spcAft>
                <a:spcPts val="3600"/>
              </a:spcAft>
            </a:pPr>
            <a:r>
              <a:rPr lang="en-US" sz="2400" dirty="0" smtClean="0"/>
              <a:t>Data is then accessible to anyone with read authorization to the user’s collection</a:t>
            </a:r>
          </a:p>
          <a:p>
            <a:r>
              <a:rPr lang="en-US" sz="2400" dirty="0" smtClean="0"/>
              <a:t>iget causes a replica to be made in the disk cache of the mso resource group (compound resource)</a:t>
            </a:r>
          </a:p>
          <a:p>
            <a:pPr lvl="1"/>
            <a:r>
              <a:rPr lang="en-US" sz="2000" dirty="0" smtClean="0"/>
              <a:t>do an iget of a file in this directory and see</a:t>
            </a:r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6389" y="165391"/>
            <a:ext cx="8675512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Symbolic Links to an http Source</a:t>
            </a:r>
            <a:endParaRPr lang="en-US" sz="3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47" y="1608662"/>
            <a:ext cx="8935753" cy="461196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Admin user must set up the cloud resource and resource group, for example:</a:t>
            </a:r>
          </a:p>
          <a:p>
            <a:pPr marL="857250" lvl="1" indent="-457200"/>
            <a:r>
              <a:rPr lang="en-US" dirty="0" smtClean="0"/>
              <a:t>S3 Resource: s3Resc</a:t>
            </a:r>
          </a:p>
          <a:p>
            <a:pPr marL="857250" lvl="1" indent="-457200">
              <a:spcAft>
                <a:spcPts val="3600"/>
              </a:spcAft>
            </a:pPr>
            <a:r>
              <a:rPr lang="en-US" dirty="0" smtClean="0"/>
              <a:t>S3 Group: s3Group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This is just another iRODS resource for the users, who can manage their cloud data just as all other data:</a:t>
            </a:r>
          </a:p>
          <a:p>
            <a:pPr marL="857250" lvl="1" indent="-457200">
              <a:buNone/>
            </a:pPr>
            <a:r>
              <a:rPr lang="en-US" dirty="0" smtClean="0"/>
              <a:t>&gt; iput –K –R s3Resc my_file  </a:t>
            </a:r>
          </a:p>
          <a:p>
            <a:pPr marL="857250" lvl="1" indent="-457200">
              <a:spcAft>
                <a:spcPts val="1200"/>
              </a:spcAft>
              <a:buNone/>
            </a:pPr>
            <a:r>
              <a:rPr lang="en-US" dirty="0" smtClean="0"/>
              <a:t>			(put data into the cloud resource)</a:t>
            </a:r>
          </a:p>
          <a:p>
            <a:pPr marL="857250" lvl="1" indent="-457200">
              <a:buNone/>
            </a:pPr>
            <a:r>
              <a:rPr lang="en-US" dirty="0" smtClean="0">
                <a:solidFill>
                  <a:srgbClr val="2FA9BB"/>
                </a:solidFill>
              </a:rPr>
              <a:t>&gt; ichmod read public my_file</a:t>
            </a:r>
          </a:p>
          <a:p>
            <a:pPr marL="857250" lvl="1" indent="-457200">
              <a:spcAft>
                <a:spcPts val="1200"/>
              </a:spcAft>
              <a:buNone/>
            </a:pPr>
            <a:r>
              <a:rPr lang="en-US" dirty="0" smtClean="0">
                <a:solidFill>
                  <a:srgbClr val="2FA9BB"/>
                </a:solidFill>
              </a:rPr>
              <a:t>			(give public access to my_file cloud data)</a:t>
            </a:r>
          </a:p>
          <a:p>
            <a:pPr marL="857250" lvl="1" indent="-457200">
              <a:buNone/>
            </a:pPr>
            <a:r>
              <a:rPr lang="en-US" dirty="0" smtClean="0"/>
              <a:t>&gt; irepl –R s3Resc another_file </a:t>
            </a:r>
          </a:p>
          <a:p>
            <a:pPr marL="857250" lvl="1" indent="-457200">
              <a:spcAft>
                <a:spcPts val="600"/>
              </a:spcAft>
              <a:buNone/>
            </a:pPr>
            <a:r>
              <a:rPr lang="en-US" dirty="0" smtClean="0"/>
              <a:t>			(replicate another_file into the cloud resource)</a:t>
            </a:r>
          </a:p>
          <a:p>
            <a:pPr marL="857250" lvl="1" indent="-457200">
              <a:spcAft>
                <a:spcPts val="600"/>
              </a:spcAft>
              <a:buFont typeface="Wingdings" charset="2"/>
              <a:buChar char="Ø"/>
            </a:pPr>
            <a:endParaRPr lang="en-US" dirty="0" smtClean="0">
              <a:solidFill>
                <a:srgbClr val="2FA9BB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062" y="97662"/>
            <a:ext cx="8675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j-ea"/>
                <a:cs typeface="Century Gothic"/>
              </a:rPr>
              <a:t>Cloud Resources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  <a:ea typeface="+mj-ea"/>
              <a:cs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iRODS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Available from Amazon</a:t>
            </a:r>
          </a:p>
          <a:p>
            <a:endParaRPr lang="en-US" dirty="0" smtClean="0"/>
          </a:p>
          <a:p>
            <a:r>
              <a:rPr lang="en-US" sz="2000" dirty="0" smtClean="0">
                <a:solidFill>
                  <a:srgbClr val="259BAB"/>
                </a:solidFill>
              </a:rPr>
              <a:t>iRODS Primer: integrated Rule-Oriented Data System (Synthesis Lectures on Information Concepts, Retrieval, and Services)</a:t>
            </a:r>
          </a:p>
          <a:p>
            <a:pPr>
              <a:spcAft>
                <a:spcPts val="1200"/>
              </a:spcAft>
              <a:buNone/>
            </a:pPr>
            <a:r>
              <a:rPr lang="en-US" sz="2000" dirty="0" smtClean="0">
                <a:solidFill>
                  <a:srgbClr val="259BAB"/>
                </a:solidFill>
              </a:rPr>
              <a:t>	</a:t>
            </a:r>
            <a:r>
              <a:rPr lang="en-US" sz="2000" dirty="0" smtClean="0">
                <a:hlinkClick r:id="rId2"/>
              </a:rPr>
              <a:t>http://www.amazon.com/dp/1608453332 </a:t>
            </a:r>
            <a:endParaRPr lang="en-US" sz="2000" dirty="0" smtClean="0"/>
          </a:p>
          <a:p>
            <a:pPr>
              <a:buNone/>
            </a:pPr>
            <a:endParaRPr lang="en-US" sz="2000" dirty="0" smtClean="0">
              <a:solidFill>
                <a:srgbClr val="259BAB"/>
              </a:solidFill>
            </a:endParaRPr>
          </a:p>
          <a:p>
            <a:r>
              <a:rPr lang="en-US" sz="2000" dirty="0" smtClean="0">
                <a:solidFill>
                  <a:srgbClr val="259BAB"/>
                </a:solidFill>
              </a:rPr>
              <a:t>The integrated Rule-Oriented Data System (iRODS) Micro-service Workbook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3"/>
              </a:rPr>
              <a:t>http://www.amazon.com/dp/1466469129 </a:t>
            </a:r>
            <a:endParaRPr lang="en-US" sz="2000" dirty="0" smtClean="0"/>
          </a:p>
          <a:p>
            <a:pPr>
              <a:buNone/>
            </a:pPr>
            <a:endParaRPr lang="en-US" sz="2000" dirty="0" smtClean="0">
              <a:solidFill>
                <a:srgbClr val="259BAB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Database Resources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08391"/>
            <a:ext cx="8675513" cy="4912235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sz="2000" dirty="0" smtClean="0"/>
              <a:t>Database Resource </a:t>
            </a:r>
            <a:r>
              <a:rPr lang="en-US" sz="2000" dirty="0" smtClean="0">
                <a:solidFill>
                  <a:srgbClr val="008DA4"/>
                </a:solidFill>
              </a:rPr>
              <a:t>(</a:t>
            </a:r>
            <a:r>
              <a:rPr lang="en-US" sz="2000" dirty="0" smtClean="0">
                <a:solidFill>
                  <a:srgbClr val="259BAB"/>
                </a:solidFill>
              </a:rPr>
              <a:t>DBR</a:t>
            </a:r>
            <a:r>
              <a:rPr lang="en-US" sz="2000" dirty="0" smtClean="0">
                <a:solidFill>
                  <a:srgbClr val="008DA4"/>
                </a:solidFill>
              </a:rPr>
              <a:t>):</a:t>
            </a:r>
            <a:r>
              <a:rPr lang="en-US" sz="2000" dirty="0" smtClean="0"/>
              <a:t> a database, queried and updated via SQL (or other, for non-SQL)</a:t>
            </a:r>
          </a:p>
          <a:p>
            <a:pPr>
              <a:spcAft>
                <a:spcPts val="2400"/>
              </a:spcAft>
            </a:pPr>
            <a:r>
              <a:rPr lang="en-US" sz="2000" dirty="0" smtClean="0"/>
              <a:t>Database object </a:t>
            </a:r>
            <a:r>
              <a:rPr lang="en-US" sz="2000" dirty="0" smtClean="0">
                <a:solidFill>
                  <a:srgbClr val="008DA4"/>
                </a:solidFill>
              </a:rPr>
              <a:t>(</a:t>
            </a:r>
            <a:r>
              <a:rPr lang="en-US" sz="2000" dirty="0" smtClean="0">
                <a:solidFill>
                  <a:srgbClr val="259BAB"/>
                </a:solidFill>
              </a:rPr>
              <a:t>DBO</a:t>
            </a:r>
            <a:r>
              <a:rPr lang="en-US" sz="2000" dirty="0" smtClean="0">
                <a:solidFill>
                  <a:srgbClr val="008DA4"/>
                </a:solidFill>
              </a:rPr>
              <a:t>):</a:t>
            </a:r>
            <a:r>
              <a:rPr lang="en-US" sz="2000" dirty="0" smtClean="0"/>
              <a:t> an interface to a DBR, typically a (SQL) query that returns results</a:t>
            </a:r>
          </a:p>
          <a:p>
            <a:pPr>
              <a:spcAft>
                <a:spcPts val="2400"/>
              </a:spcAft>
            </a:pPr>
            <a:r>
              <a:rPr lang="en-US" sz="2000" dirty="0" smtClean="0"/>
              <a:t>iRODS agent will open and close DB as needed; results of the query are directly returned to user</a:t>
            </a:r>
          </a:p>
          <a:p>
            <a:pPr>
              <a:spcAft>
                <a:spcPts val="2400"/>
              </a:spcAft>
            </a:pPr>
            <a:r>
              <a:rPr lang="en-US" sz="2000" dirty="0" smtClean="0"/>
              <a:t>Query results are stored to an iRODS data object, a DBO Results file </a:t>
            </a:r>
            <a:r>
              <a:rPr lang="en-US" sz="2000" dirty="0" smtClean="0">
                <a:solidFill>
                  <a:srgbClr val="008DA4"/>
                </a:solidFill>
              </a:rPr>
              <a:t>(</a:t>
            </a:r>
            <a:r>
              <a:rPr lang="en-US" sz="2000" dirty="0" smtClean="0">
                <a:solidFill>
                  <a:srgbClr val="259BAB"/>
                </a:solidFill>
              </a:rPr>
              <a:t>DBOR</a:t>
            </a:r>
            <a:r>
              <a:rPr lang="en-US" sz="2000" dirty="0" smtClean="0">
                <a:solidFill>
                  <a:srgbClr val="008DA4"/>
                </a:solidFill>
              </a:rPr>
              <a:t>)</a:t>
            </a:r>
            <a:r>
              <a:rPr lang="en-US" sz="2000" dirty="0" smtClean="0"/>
              <a:t>.</a:t>
            </a:r>
          </a:p>
          <a:p>
            <a:pPr>
              <a:spcAft>
                <a:spcPts val="2400"/>
              </a:spcAft>
            </a:pPr>
            <a:r>
              <a:rPr lang="en-US" sz="2000" dirty="0" smtClean="0"/>
              <a:t>iRODS access controls are applied on the DBR and DBO.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Database Resources</a:t>
            </a:r>
            <a:br>
              <a:rPr lang="en-US" dirty="0" smtClean="0"/>
            </a:br>
            <a:endParaRPr lang="en-US" sz="2222" dirty="0"/>
          </a:p>
        </p:txBody>
      </p:sp>
      <p:sp>
        <p:nvSpPr>
          <p:cNvPr id="118786" name="Content Placeholder 2"/>
          <p:cNvSpPr>
            <a:spLocks noGrp="1"/>
          </p:cNvSpPr>
          <p:nvPr>
            <p:ph idx="1"/>
          </p:nvPr>
        </p:nvSpPr>
        <p:spPr>
          <a:xfrm>
            <a:off x="254000" y="1481661"/>
            <a:ext cx="8813800" cy="3818470"/>
          </a:xfrm>
        </p:spPr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https://www.irods.org/index.php/Database_Resources</a:t>
            </a:r>
            <a:r>
              <a:rPr lang="en-US" sz="2000" dirty="0" smtClean="0"/>
              <a:t> and </a:t>
            </a:r>
          </a:p>
          <a:p>
            <a:pPr>
              <a:spcAft>
                <a:spcPts val="3000"/>
              </a:spcAft>
              <a:buNone/>
            </a:pPr>
            <a:r>
              <a:rPr lang="en-US" sz="2000" dirty="0" smtClean="0">
                <a:hlinkClick r:id="rId3"/>
              </a:rPr>
              <a:t>https://www.irods.org/index.php/Database_Resource_Administration</a:t>
            </a:r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en-US" sz="2400" dirty="0" smtClean="0"/>
              <a:t>idbo command – to access the external DB resource</a:t>
            </a:r>
          </a:p>
          <a:p>
            <a:endParaRPr lang="en-US" sz="2000" dirty="0">
              <a:latin typeface="Arial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idbo Command</a:t>
            </a:r>
            <a:endParaRPr lang="en-US" sz="3600" dirty="0"/>
          </a:p>
        </p:txBody>
      </p:sp>
      <p:sp>
        <p:nvSpPr>
          <p:cNvPr id="118786" name="Content Placeholder 2"/>
          <p:cNvSpPr>
            <a:spLocks noGrp="1"/>
          </p:cNvSpPr>
          <p:nvPr>
            <p:ph idx="1"/>
          </p:nvPr>
        </p:nvSpPr>
        <p:spPr>
          <a:xfrm>
            <a:off x="406401" y="1210732"/>
            <a:ext cx="8610600" cy="49831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dirty="0" smtClean="0"/>
              <a:t>Accepts commands on </a:t>
            </a:r>
            <a:r>
              <a:rPr lang="en-US" sz="2000" dirty="0"/>
              <a:t>the command </a:t>
            </a:r>
            <a:r>
              <a:rPr lang="en-US" sz="2000" dirty="0" smtClean="0"/>
              <a:t>line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If no command is given, goes into </a:t>
            </a:r>
            <a:r>
              <a:rPr lang="en-US" sz="2000" dirty="0"/>
              <a:t>interactive </a:t>
            </a:r>
            <a:r>
              <a:rPr lang="en-US" sz="2000" dirty="0" smtClean="0"/>
              <a:t>mode</a:t>
            </a:r>
          </a:p>
          <a:p>
            <a:r>
              <a:rPr lang="en-US" sz="2000" dirty="0" smtClean="0"/>
              <a:t>Commands:</a:t>
            </a:r>
            <a:endParaRPr lang="en-US" sz="2000" dirty="0"/>
          </a:p>
          <a:p>
            <a:pPr lvl="1"/>
            <a:r>
              <a:rPr lang="en-US" sz="1600" dirty="0"/>
              <a:t>  open DBR    	(open a database resource)</a:t>
            </a:r>
          </a:p>
          <a:p>
            <a:pPr lvl="1"/>
            <a:r>
              <a:rPr lang="en-US" sz="1600" dirty="0"/>
              <a:t>  close DBR   	(close a database resource)</a:t>
            </a:r>
          </a:p>
          <a:p>
            <a:pPr lvl="1"/>
            <a:r>
              <a:rPr lang="en-US" sz="1600" dirty="0"/>
              <a:t>  exec DBR DBO [arguments] (execute a DBO on a DBR)</a:t>
            </a:r>
          </a:p>
          <a:p>
            <a:pPr lvl="1"/>
            <a:r>
              <a:rPr lang="en-US" sz="1600" dirty="0"/>
              <a:t>  output [-f] DBOR  (store 'exec' results in another data-object)</a:t>
            </a:r>
          </a:p>
          <a:p>
            <a:pPr lvl="1"/>
            <a:r>
              <a:rPr lang="en-US" sz="1600" dirty="0"/>
              <a:t>  commit DBR  	 (commit updates to a DBR (done via a DBO))</a:t>
            </a:r>
          </a:p>
          <a:p>
            <a:pPr lvl="1"/>
            <a:r>
              <a:rPr lang="en-US" sz="1600" dirty="0"/>
              <a:t>  rollback DBR 	(rollback updates instead)</a:t>
            </a:r>
          </a:p>
          <a:p>
            <a:pPr lvl="1"/>
            <a:r>
              <a:rPr lang="en-US" sz="1600" dirty="0"/>
              <a:t>  ls           		(list defined Database-Objects in the Zone)</a:t>
            </a:r>
          </a:p>
          <a:p>
            <a:pPr lvl="1"/>
            <a:r>
              <a:rPr lang="en-US" sz="1600" dirty="0"/>
              <a:t>  help (or h) [command] (this help, or help on a command)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  quit  (or 'q', exit idbo)</a:t>
            </a:r>
          </a:p>
          <a:p>
            <a:pPr>
              <a:buNone/>
            </a:pPr>
            <a:r>
              <a:rPr lang="en-US" sz="2000" dirty="0"/>
              <a:t>Where DBR and DBO are the names of a Database Resource and Database Object.</a:t>
            </a:r>
          </a:p>
          <a:p>
            <a:endParaRPr lang="en-US" sz="2000" dirty="0">
              <a:latin typeface="Arial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le 1"/>
          <p:cNvSpPr>
            <a:spLocks noGrp="1"/>
          </p:cNvSpPr>
          <p:nvPr>
            <p:ph type="title"/>
          </p:nvPr>
        </p:nvSpPr>
        <p:spPr>
          <a:xfrm>
            <a:off x="218022" y="22701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Access </a:t>
            </a:r>
            <a:r>
              <a:rPr lang="en-US" sz="3600" dirty="0" smtClean="0"/>
              <a:t>Controls for DBRs</a:t>
            </a:r>
            <a:endParaRPr lang="en-US" sz="3600" dirty="0"/>
          </a:p>
        </p:txBody>
      </p:sp>
      <p:sp>
        <p:nvSpPr>
          <p:cNvPr id="119810" name="Content Placeholder 2"/>
          <p:cNvSpPr>
            <a:spLocks noGrp="1"/>
          </p:cNvSpPr>
          <p:nvPr>
            <p:ph idx="1"/>
          </p:nvPr>
        </p:nvSpPr>
        <p:spPr>
          <a:xfrm>
            <a:off x="457200" y="1344613"/>
            <a:ext cx="8229600" cy="4836054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sz="2000" dirty="0"/>
              <a:t>iRODS administrators can create DBOs, since they can give anyone (including themselves) 'write' access to the DBR. </a:t>
            </a:r>
          </a:p>
          <a:p>
            <a:pPr>
              <a:spcAft>
                <a:spcPts val="2400"/>
              </a:spcAft>
            </a:pPr>
            <a:r>
              <a:rPr lang="en-US" sz="2000" dirty="0"/>
              <a:t>iRODS users with 'write' access to the DBR will also be allowed to create DBOs.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iRODS users with 'read' access to the DBR will be allowed to execute DBOs that were created by users with 'write' access to the same DBR.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  <a:buNone/>
            </a:pPr>
            <a:r>
              <a:rPr lang="en-US" sz="2000" dirty="0" smtClean="0"/>
              <a:t>	The </a:t>
            </a:r>
            <a:r>
              <a:rPr lang="en-US" sz="2000" dirty="0"/>
              <a:t>'read' users, for some DBO SQL, will provide parameters to include in the SQL, which will be executed as SQL bind variables (to restrict capabilities)</a:t>
            </a:r>
            <a:r>
              <a:rPr lang="en-US" sz="2000" dirty="0" smtClean="0"/>
              <a:t>.</a:t>
            </a:r>
          </a:p>
          <a:p>
            <a:pPr>
              <a:spcAft>
                <a:spcPts val="2400"/>
              </a:spcAft>
              <a:buNone/>
            </a:pPr>
            <a:r>
              <a:rPr lang="en-US" sz="2000" dirty="0" smtClean="0"/>
              <a:t>	This </a:t>
            </a:r>
            <a:r>
              <a:rPr lang="en-US" sz="2000" dirty="0"/>
              <a:t>access mode will allow more privileged users to create controlled access for additional users. </a:t>
            </a:r>
          </a:p>
          <a:p>
            <a:endParaRPr lang="en-US" sz="2400" dirty="0">
              <a:latin typeface="Arial" pitchFamily="1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590" y="12994"/>
            <a:ext cx="8675512" cy="1143000"/>
          </a:xfrm>
        </p:spPr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240660"/>
            <a:ext cx="8675513" cy="491223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en-US" sz="2400" dirty="0" smtClean="0"/>
              <a:t>New rule engine with 3.0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See </a:t>
            </a:r>
            <a:r>
              <a:rPr lang="en-US" sz="2400" dirty="0" smtClean="0">
                <a:hlinkClick r:id="rId2"/>
              </a:rPr>
              <a:t>https://www.irods.org/index.php/Changes_and_Improvements_to_the_Rule_Language_and_the_Rule_Engine</a:t>
            </a:r>
            <a:endParaRPr lang="en-US" sz="2400" dirty="0" smtClean="0"/>
          </a:p>
          <a:p>
            <a:r>
              <a:rPr lang="en-US" sz="2400" dirty="0" smtClean="0"/>
              <a:t>Implement computer actionable policies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Retention, distribution, arrangement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Authenticity, provenance, description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Integrity, replication, synchronization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Deletion, trash cans, versioning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Archiving, staging, caching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Authentication, authorization, redaction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Access, approval, IRB, audit trails, report generation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1" charset="0"/>
              </a:rPr>
              <a:t>Assessment criteria, validation</a:t>
            </a:r>
          </a:p>
          <a:p>
            <a:pPr lvl="1">
              <a:lnSpc>
                <a:spcPct val="90000"/>
              </a:lnSpc>
              <a:spcAft>
                <a:spcPts val="1800"/>
              </a:spcAft>
            </a:pPr>
            <a:r>
              <a:rPr lang="en-US" sz="2000" dirty="0" smtClean="0">
                <a:latin typeface="Calibri" pitchFamily="1" charset="0"/>
              </a:rPr>
              <a:t>Derived data product generation, format parsing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51" y="1490954"/>
            <a:ext cx="8675513" cy="4345061"/>
          </a:xfrm>
        </p:spPr>
        <p:txBody>
          <a:bodyPr>
            <a:normAutofit/>
          </a:bodyPr>
          <a:lstStyle/>
          <a:p>
            <a:pPr>
              <a:spcAft>
                <a:spcPts val="3600"/>
              </a:spcAft>
            </a:pPr>
            <a:r>
              <a:rPr lang="en-US" sz="2400" dirty="0" smtClean="0"/>
              <a:t>C code</a:t>
            </a:r>
          </a:p>
          <a:p>
            <a:pPr>
              <a:spcAft>
                <a:spcPts val="3600"/>
              </a:spcAft>
            </a:pPr>
            <a:r>
              <a:rPr lang="en-US" sz="2400" dirty="0" smtClean="0"/>
              <a:t>the unit of work within iRODS</a:t>
            </a:r>
          </a:p>
          <a:p>
            <a:pPr>
              <a:spcAft>
                <a:spcPts val="3600"/>
              </a:spcAft>
            </a:pPr>
            <a:r>
              <a:rPr lang="en-US" sz="2400" dirty="0" smtClean="0"/>
              <a:t>called by rules</a:t>
            </a:r>
          </a:p>
          <a:p>
            <a:pPr>
              <a:spcAft>
                <a:spcPts val="3600"/>
              </a:spcAft>
            </a:pPr>
            <a:r>
              <a:rPr lang="en-US" sz="2400" dirty="0" smtClean="0"/>
              <a:t>composed into workflows by rules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sz="2400" dirty="0" smtClean="0"/>
              <a:t>triggered by events/policy points</a:t>
            </a:r>
          </a:p>
          <a:p>
            <a:r>
              <a:rPr lang="en-US" sz="2400" dirty="0" smtClean="0"/>
              <a:t>contained in the (distributed) rule base: </a:t>
            </a:r>
          </a:p>
          <a:p>
            <a:pPr lvl="1"/>
            <a:r>
              <a:rPr lang="en-US" sz="2000" dirty="0" smtClean="0"/>
              <a:t>iRODS_dir/server/config/reConfigs/core.re</a:t>
            </a:r>
          </a:p>
          <a:p>
            <a:pPr lvl="1">
              <a:spcAft>
                <a:spcPts val="1800"/>
              </a:spcAft>
            </a:pPr>
            <a:r>
              <a:rPr lang="en-US" sz="2000" dirty="0" smtClean="0"/>
              <a:t>first rule with satisfied condition is executed; others are skipped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</a:t>
            </a:r>
            <a:r>
              <a:rPr lang="en-US" sz="2400" dirty="0" smtClean="0"/>
              <a:t>an be run with irule: </a:t>
            </a:r>
            <a:r>
              <a:rPr lang="en-US" sz="2400" i="1" dirty="0" smtClean="0"/>
              <a:t>manual execution</a:t>
            </a:r>
          </a:p>
          <a:p>
            <a:r>
              <a:rPr lang="en-US" sz="2400" dirty="0" smtClean="0"/>
              <a:t>delayed execution</a:t>
            </a:r>
          </a:p>
          <a:p>
            <a:pPr lvl="1"/>
            <a:r>
              <a:rPr lang="en-US" sz="2000" dirty="0" smtClean="0"/>
              <a:t>iqstat</a:t>
            </a:r>
          </a:p>
          <a:p>
            <a:pPr lvl="1"/>
            <a:r>
              <a:rPr lang="en-US" sz="2000" dirty="0" smtClean="0"/>
              <a:t>iqdel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sz="3600" dirty="0" smtClean="0"/>
              <a:t>rule – to run a rule manually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Example rules to tweak and run in the software distribution</a:t>
            </a:r>
          </a:p>
          <a:p>
            <a:pPr>
              <a:spcAft>
                <a:spcPts val="300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2FA9BB"/>
                </a:solidFill>
              </a:rPr>
              <a:t> iRODS/clients/icommands/test/rules3.0</a:t>
            </a:r>
            <a:endParaRPr lang="en-US" sz="2000" dirty="0" smtClean="0"/>
          </a:p>
          <a:p>
            <a:pPr>
              <a:spcAft>
                <a:spcPts val="300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2FA9BB"/>
                </a:solidFill>
              </a:rPr>
              <a:t>irule  -F  listMS.r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2FA9BB"/>
                </a:solidFill>
              </a:rPr>
              <a:t>irule  -F  rulemsiAdmShowCoreRE.r  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2FA9BB"/>
                </a:solidFill>
              </a:rPr>
              <a:t> </a:t>
            </a:r>
          </a:p>
          <a:p>
            <a:pPr>
              <a:spcAft>
                <a:spcPts val="3000"/>
              </a:spcAft>
              <a:buNone/>
            </a:pPr>
            <a:r>
              <a:rPr lang="en-US" sz="2000" dirty="0" smtClean="0"/>
              <a:t>				can only be run by admin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5" y="29927"/>
            <a:ext cx="8675512" cy="1143000"/>
          </a:xfrm>
        </p:spPr>
        <p:txBody>
          <a:bodyPr/>
          <a:lstStyle/>
          <a:p>
            <a:r>
              <a:rPr lang="en-US" dirty="0" smtClean="0"/>
              <a:t>iRODS Download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731717"/>
            <a:ext cx="8675513" cy="4482808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</a:t>
            </a:r>
            <a:r>
              <a:rPr lang="en-US" sz="2400" dirty="0" smtClean="0"/>
              <a:t>ownload link from the iRODS main page:   							 </a:t>
            </a:r>
            <a:r>
              <a:rPr lang="en-US" sz="2000" dirty="0" smtClean="0">
                <a:hlinkClick r:id="rId2"/>
              </a:rPr>
              <a:t>https://www.irods.org/download.html</a:t>
            </a:r>
            <a:endParaRPr lang="en-US" sz="2000" dirty="0" smtClean="0"/>
          </a:p>
          <a:p>
            <a:pPr>
              <a:spcAft>
                <a:spcPts val="2400"/>
              </a:spcAft>
            </a:pPr>
            <a:r>
              <a:rPr lang="en-US" sz="2400" dirty="0" smtClean="0"/>
              <a:t>BSD license</a:t>
            </a:r>
          </a:p>
          <a:p>
            <a:pPr>
              <a:spcAft>
                <a:spcPts val="4200"/>
              </a:spcAft>
            </a:pPr>
            <a:r>
              <a:rPr lang="en-US" sz="2400" dirty="0" smtClean="0"/>
              <a:t>registration/agreement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5" y="29927"/>
            <a:ext cx="8675512" cy="1143000"/>
          </a:xfrm>
        </p:spPr>
        <p:txBody>
          <a:bodyPr/>
          <a:lstStyle/>
          <a:p>
            <a:r>
              <a:rPr lang="en-US" dirty="0" smtClean="0"/>
              <a:t>iRODS Download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409990"/>
            <a:ext cx="8675513" cy="44828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sz="2800" dirty="0" smtClean="0"/>
              <a:t>Untar irods3.1.tgz</a:t>
            </a:r>
          </a:p>
          <a:p>
            <a:pPr>
              <a:spcAft>
                <a:spcPts val="2400"/>
              </a:spcAft>
            </a:pPr>
            <a:r>
              <a:rPr lang="en-US" sz="2400" dirty="0" smtClean="0"/>
              <a:t>cd into a directory where you want to install iRODS, eg </a:t>
            </a:r>
            <a:r>
              <a:rPr lang="en-US" sz="2400" dirty="0" smtClean="0">
                <a:solidFill>
                  <a:srgbClr val="259BAB"/>
                </a:solidFill>
              </a:rPr>
              <a:t>$HOME/tutorial</a:t>
            </a:r>
          </a:p>
          <a:p>
            <a:pPr>
              <a:spcAft>
                <a:spcPts val="2400"/>
              </a:spcAft>
            </a:pPr>
            <a:r>
              <a:rPr lang="en-US" dirty="0" smtClean="0">
                <a:solidFill>
                  <a:srgbClr val="000000"/>
                </a:solidFill>
              </a:rPr>
              <a:t>Move the tarball there: </a:t>
            </a:r>
            <a:r>
              <a:rPr lang="en-US" dirty="0" smtClean="0">
                <a:solidFill>
                  <a:srgbClr val="259BAB"/>
                </a:solidFill>
              </a:rPr>
              <a:t>mv   ~/irods3.1.tgz   .</a:t>
            </a:r>
          </a:p>
          <a:p>
            <a:pPr>
              <a:spcAft>
                <a:spcPts val="2400"/>
              </a:spcAft>
            </a:pPr>
            <a:r>
              <a:rPr lang="en-US" sz="2400" dirty="0" smtClean="0"/>
              <a:t>Untar the tarball: </a:t>
            </a:r>
            <a:r>
              <a:rPr lang="en-US" sz="2400" dirty="0" smtClean="0">
                <a:solidFill>
                  <a:srgbClr val="259BAB"/>
                </a:solidFill>
              </a:rPr>
              <a:t>tar  –zxvf  irods3.1.tgz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cd into </a:t>
            </a:r>
            <a:r>
              <a:rPr lang="en-US" sz="2400" dirty="0" smtClean="0">
                <a:solidFill>
                  <a:srgbClr val="259BAB"/>
                </a:solidFill>
              </a:rPr>
              <a:t>iRODS/</a:t>
            </a:r>
          </a:p>
          <a:p>
            <a:pPr lvl="2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26" y="-3939"/>
            <a:ext cx="8675512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iRODS Installation – unix client only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342258"/>
            <a:ext cx="8675513" cy="4584406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en-US" sz="2400" dirty="0" smtClean="0"/>
              <a:t>Run the install script: </a:t>
            </a:r>
            <a:r>
              <a:rPr lang="en-US" sz="2400" dirty="0" smtClean="0">
                <a:solidFill>
                  <a:srgbClr val="1995AB"/>
                </a:solidFill>
              </a:rPr>
              <a:t>./irodssetup</a:t>
            </a:r>
          </a:p>
          <a:p>
            <a:pPr defTabSz="914400">
              <a:lnSpc>
                <a:spcPct val="90000"/>
              </a:lnSpc>
            </a:pPr>
            <a:r>
              <a:rPr lang="en-US" u="sng" dirty="0" smtClean="0"/>
              <a:t>Can </a:t>
            </a:r>
            <a:r>
              <a:rPr lang="en-US" sz="2400" dirty="0" smtClean="0"/>
              <a:t>install three main components using irodssetup:</a:t>
            </a:r>
          </a:p>
          <a:p>
            <a:pPr marL="914400" lvl="1" indent="-514350" defTabSz="9144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an iRODS </a:t>
            </a:r>
            <a:r>
              <a:rPr lang="en-US" sz="2400" b="1" dirty="0" smtClean="0"/>
              <a:t>server </a:t>
            </a:r>
            <a:r>
              <a:rPr lang="en-US" sz="2400" dirty="0" smtClean="0"/>
              <a:t>(iCAT-enabled or not)</a:t>
            </a:r>
          </a:p>
          <a:p>
            <a:pPr marL="914400" lvl="1" indent="-514350" defTabSz="9144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the iCAT catalog metadata </a:t>
            </a:r>
            <a:r>
              <a:rPr lang="en-US" sz="2400" b="1" dirty="0" smtClean="0"/>
              <a:t>database</a:t>
            </a:r>
          </a:p>
          <a:p>
            <a:pPr marL="914400" lvl="1" indent="-514350" defTabSz="914400">
              <a:lnSpc>
                <a:spcPct val="90000"/>
              </a:lnSpc>
              <a:spcAft>
                <a:spcPts val="2400"/>
              </a:spcAft>
              <a:buFont typeface="+mj-lt"/>
              <a:buAutoNum type="arabicPeriod"/>
            </a:pPr>
            <a:r>
              <a:rPr lang="en-US" sz="2400" dirty="0" smtClean="0"/>
              <a:t>’icommands' – the </a:t>
            </a:r>
            <a:r>
              <a:rPr lang="en-US" sz="2400" b="1" dirty="0" smtClean="0"/>
              <a:t>unix client</a:t>
            </a:r>
          </a:p>
          <a:p>
            <a:pPr marL="514350" indent="-514350" defTabSz="914400">
              <a:lnSpc>
                <a:spcPct val="90000"/>
              </a:lnSpc>
              <a:spcAft>
                <a:spcPts val="1200"/>
              </a:spcAft>
            </a:pPr>
            <a:r>
              <a:rPr lang="en-US" sz="2400" u="sng" dirty="0" smtClean="0"/>
              <a:t>Install only the icommands for now…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iRODS Installation - icommands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sz="2400" dirty="0" smtClean="0"/>
              <a:t>./irodssetup</a:t>
            </a:r>
          </a:p>
          <a:p>
            <a:r>
              <a:rPr lang="en-US" sz="2400" dirty="0" smtClean="0"/>
              <a:t>“No” to all prompts except last two:</a:t>
            </a:r>
          </a:p>
          <a:p>
            <a:pPr lvl="1"/>
            <a:r>
              <a:rPr lang="en-US" sz="2000" dirty="0" smtClean="0"/>
              <a:t>Save configuration (irods.config) [yes]? yes</a:t>
            </a:r>
          </a:p>
          <a:p>
            <a:pPr lvl="1">
              <a:spcAft>
                <a:spcPts val="2400"/>
              </a:spcAft>
            </a:pPr>
            <a:r>
              <a:rPr lang="en-US" sz="2000" dirty="0" smtClean="0"/>
              <a:t>Start iRODS build [yes]? yes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Set PATH to include the path to the icommands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tcsh:</a:t>
            </a:r>
            <a:r>
              <a:rPr lang="en-US" sz="2000" dirty="0" smtClean="0"/>
              <a:t> 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2000" dirty="0" smtClean="0"/>
              <a:t>setenv PATH $PATH:$HOME/tutorial/iRODS/clients/icommands/bin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bash:</a:t>
            </a:r>
          </a:p>
          <a:p>
            <a:pPr lvl="1">
              <a:buNone/>
            </a:pPr>
            <a:r>
              <a:rPr lang="en-US" sz="2000" dirty="0" smtClean="0"/>
              <a:t>export PATH=$PATH:$HOME/tutorial/iRODS/clients/icommands/bin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 Demo Data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88" y="1694150"/>
            <a:ext cx="8927612" cy="434506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3600"/>
              </a:spcAft>
            </a:pPr>
            <a:r>
              <a:rPr lang="en-US" dirty="0" smtClean="0"/>
              <a:t>If you have an account on an iRODS data grid, find your account name and password.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Get your iRODS environment info from the .irodsEnv file </a:t>
            </a:r>
            <a:r>
              <a:rPr lang="en-US" i="1" dirty="0" smtClean="0"/>
              <a:t>that goes with this data grid</a:t>
            </a:r>
            <a:r>
              <a:rPr lang="en-US" dirty="0" smtClean="0"/>
              <a:t>.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Make directory .irods/ in your home directory: mkdir  ~/.irods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Copy the .irodsEnv file into ~/.irods; edit if necessary to insert your user name.</a:t>
            </a:r>
          </a:p>
          <a:p>
            <a:pPr>
              <a:spcAft>
                <a:spcPts val="3000"/>
              </a:spcAft>
            </a:pPr>
            <a:r>
              <a:rPr lang="en-US" dirty="0" smtClean="0"/>
              <a:t>This will direct your client to the intended data grid, as the intended user.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5" y="131525"/>
            <a:ext cx="8675512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Sample .irodsEnv file </a:t>
            </a:r>
            <a:br>
              <a:rPr lang="en-US" sz="3600" dirty="0" smtClean="0"/>
            </a:br>
            <a:r>
              <a:rPr lang="en-US" sz="2000" dirty="0" smtClean="0"/>
              <a:t> </a:t>
            </a:r>
            <a:r>
              <a:rPr lang="en-US" sz="2000" u="sng" dirty="0" smtClean="0">
                <a:solidFill>
                  <a:srgbClr val="26A2B3"/>
                </a:solidFill>
              </a:rPr>
              <a:t>Demo Data Grid in Sweden : snicZone</a:t>
            </a:r>
            <a:r>
              <a:rPr lang="en-US" u="sng" dirty="0" smtClean="0">
                <a:solidFill>
                  <a:srgbClr val="26A2B3"/>
                </a:solidFill>
              </a:rPr>
              <a:t>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47" y="1274525"/>
            <a:ext cx="8675513" cy="5587175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iRODS server host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irodsHost ‘irods00.lab.nsc.liu.se'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iRODS server port number: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irodsPort 1260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Default storage resource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irodsDefResource 'snicResc'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Home directory in iRODS: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irodsHome ’/snicZone/home/leesa'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Current directory in iRODS:</a:t>
            </a:r>
          </a:p>
          <a:p>
            <a:pPr defTabSz="914400">
              <a:lnSpc>
                <a:spcPct val="90000"/>
              </a:lnSpc>
              <a:spcAft>
                <a:spcPts val="18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irodsCwd ’/snicZone/home/leesa'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Account name: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irodsUserName ’leesa'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# Zone:</a:t>
            </a:r>
          </a:p>
          <a:p>
            <a:pPr defTabSz="914400">
              <a:lnSpc>
                <a:spcPct val="90000"/>
              </a:lnSpc>
              <a:spcAft>
                <a:spcPts val="1200"/>
              </a:spcAft>
              <a:buFont typeface="Arial" pitchFamily="1" charset="0"/>
              <a:buNone/>
            </a:pPr>
            <a:r>
              <a:rPr lang="en-US" sz="3027" dirty="0" smtClean="0">
                <a:solidFill>
                  <a:srgbClr val="000000"/>
                </a:solidFill>
              </a:rPr>
              <a:t>   </a:t>
            </a:r>
            <a:r>
              <a:rPr lang="en-US" sz="3027" dirty="0" smtClean="0">
                <a:solidFill>
                  <a:srgbClr val="1995AB"/>
                </a:solidFill>
              </a:rPr>
              <a:t>irodsZone ’snicZone’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/>
              <a:t># Xmsg port:</a:t>
            </a:r>
          </a:p>
          <a:p>
            <a:pPr defTabSz="914400">
              <a:lnSpc>
                <a:spcPct val="90000"/>
              </a:lnSpc>
              <a:buFont typeface="Arial" pitchFamily="1" charset="0"/>
              <a:buNone/>
            </a:pPr>
            <a:r>
              <a:rPr lang="en-US" sz="3027" dirty="0" smtClean="0">
                <a:solidFill>
                  <a:srgbClr val="1995AB"/>
                </a:solidFill>
              </a:rPr>
              <a:t>   xmsgPort </a:t>
            </a:r>
            <a:r>
              <a:rPr lang="en-US" sz="3027" u="sng" dirty="0" smtClean="0">
                <a:solidFill>
                  <a:srgbClr val="1995AB"/>
                </a:solidFill>
              </a:rPr>
              <a:t>XXXX</a:t>
            </a:r>
            <a:endParaRPr lang="en-US" sz="3200" u="sng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5961A-A913-A64C-A153-958F4DEACEF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06919" y="1105195"/>
            <a:ext cx="2512138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26A2B3"/>
                </a:solidFill>
                <a:latin typeface="Century Gothic"/>
                <a:cs typeface="Century Gothic"/>
              </a:rPr>
              <a:t>The .irodsEnv file determines which data grid (zone) the icommands client connects to. </a:t>
            </a:r>
            <a:endParaRPr lang="en-US" sz="2000" i="1" dirty="0">
              <a:solidFill>
                <a:srgbClr val="26A2B3"/>
              </a:solidFill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1959" y="4541222"/>
            <a:ext cx="24170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26A2B3"/>
                </a:solidFill>
                <a:latin typeface="Candara"/>
                <a:cs typeface="Candara"/>
              </a:rPr>
              <a:t>In this example, user </a:t>
            </a:r>
          </a:p>
          <a:p>
            <a:pPr algn="ctr"/>
            <a:r>
              <a:rPr lang="en-US" sz="2000" dirty="0" smtClean="0">
                <a:solidFill>
                  <a:srgbClr val="26A2B3"/>
                </a:solidFill>
                <a:latin typeface="Candara"/>
                <a:cs typeface="Candara"/>
              </a:rPr>
              <a:t>name is “leesa”</a:t>
            </a:r>
            <a:endParaRPr lang="en-US" sz="2000" dirty="0">
              <a:solidFill>
                <a:srgbClr val="26A2B3"/>
              </a:solidFill>
              <a:latin typeface="Candara"/>
              <a:cs typeface="Candara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59871" y="3759206"/>
            <a:ext cx="1591731" cy="1288363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4694892" y="4450160"/>
            <a:ext cx="1756710" cy="580477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3149602" y="5047568"/>
            <a:ext cx="3302000" cy="66075"/>
          </a:xfrm>
          <a:prstGeom prst="straightConnector1">
            <a:avLst/>
          </a:prstGeom>
          <a:ln w="9525" cap="flat" cmpd="sng" algn="ctr">
            <a:solidFill>
              <a:srgbClr val="1A8FA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71334" y="6131755"/>
            <a:ext cx="3463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ndara"/>
                <a:cs typeface="Candara"/>
              </a:rPr>
              <a:t>If you’ll be using the Xmsg service</a:t>
            </a:r>
            <a:endParaRPr lang="en-US" dirty="0">
              <a:latin typeface="Candara"/>
              <a:cs typeface="Candara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472276" y="6331755"/>
            <a:ext cx="999058" cy="1588"/>
          </a:xfrm>
          <a:prstGeom prst="straightConnector1">
            <a:avLst/>
          </a:prstGeom>
          <a:ln w="25400" cap="flat" cmpd="sng" algn="ctr">
            <a:solidFill>
              <a:srgbClr val="4F81BD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PRACE iRODS Workshop, Sept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55450</TotalTime>
  <Words>3695</Words>
  <Application>Microsoft Macintosh PowerPoint</Application>
  <PresentationFormat>On-screen Show (4:3)</PresentationFormat>
  <Paragraphs>508</Paragraphs>
  <Slides>37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iRODS Tutorial   Basic Usage and Hands-On Training</vt:lpstr>
      <vt:lpstr>iRODS Info</vt:lpstr>
      <vt:lpstr>iRODS Books</vt:lpstr>
      <vt:lpstr>iRODS Download</vt:lpstr>
      <vt:lpstr>iRODS Download</vt:lpstr>
      <vt:lpstr>iRODS Installation – unix client only </vt:lpstr>
      <vt:lpstr>iRODS Installation - icommands</vt:lpstr>
      <vt:lpstr>Working with a Demo Data Grid</vt:lpstr>
      <vt:lpstr>Sample .irodsEnv file   Demo Data Grid in Sweden : snicZone </vt:lpstr>
      <vt:lpstr>Sample .irodsEnv file   Demo Data Grid in North Carolina: compZone </vt:lpstr>
      <vt:lpstr>Some iRODS Clients</vt:lpstr>
      <vt:lpstr>Unix client: icommands</vt:lpstr>
      <vt:lpstr>icommands (continued)</vt:lpstr>
      <vt:lpstr>icommands</vt:lpstr>
      <vt:lpstr>icommands - ACLs</vt:lpstr>
      <vt:lpstr>ienv</vt:lpstr>
      <vt:lpstr>Group “public”</vt:lpstr>
      <vt:lpstr>icommands – putting &amp; getting data</vt:lpstr>
      <vt:lpstr>icommands – replicating data objects</vt:lpstr>
      <vt:lpstr>ireg – register data into iRODS   Get data into iRODS without making an additional copy or moving it</vt:lpstr>
      <vt:lpstr>ibun – for bundling files</vt:lpstr>
      <vt:lpstr>ilsresc</vt:lpstr>
      <vt:lpstr>iquest – querying the iCAT</vt:lpstr>
      <vt:lpstr>iquest – querying the iCAT</vt:lpstr>
      <vt:lpstr>imeta – add, view, modify metadata</vt:lpstr>
      <vt:lpstr>Realizable Objects</vt:lpstr>
      <vt:lpstr>Symbolic Links to an http Source</vt:lpstr>
      <vt:lpstr>Symbolic Links to an http Source</vt:lpstr>
      <vt:lpstr>Slide 29</vt:lpstr>
      <vt:lpstr>Database Resources</vt:lpstr>
      <vt:lpstr>Database Resources </vt:lpstr>
      <vt:lpstr>idbo Command</vt:lpstr>
      <vt:lpstr>Access Controls for DBRs</vt:lpstr>
      <vt:lpstr>Rules</vt:lpstr>
      <vt:lpstr>Microservices</vt:lpstr>
      <vt:lpstr>Running Rules</vt:lpstr>
      <vt:lpstr>irule – to run a rule manually</vt:lpstr>
    </vt:vector>
  </TitlesOfParts>
  <Company>RENCI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Josh Coyle</dc:creator>
  <cp:lastModifiedBy>Leesa Brieger</cp:lastModifiedBy>
  <cp:revision>275</cp:revision>
  <dcterms:created xsi:type="dcterms:W3CDTF">2012-09-25T15:00:11Z</dcterms:created>
  <dcterms:modified xsi:type="dcterms:W3CDTF">2012-09-25T23:31:07Z</dcterms:modified>
</cp:coreProperties>
</file>