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1" r:id="rId4"/>
    <p:sldId id="270" r:id="rId5"/>
    <p:sldId id="260" r:id="rId6"/>
    <p:sldId id="265" r:id="rId7"/>
    <p:sldId id="271" r:id="rId8"/>
    <p:sldId id="262" r:id="rId9"/>
    <p:sldId id="268" r:id="rId10"/>
    <p:sldId id="263" r:id="rId11"/>
    <p:sldId id="267" r:id="rId12"/>
    <p:sldId id="266" r:id="rId13"/>
    <p:sldId id="264" r:id="rId14"/>
    <p:sldId id="269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77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6C7D7-DDAC-A74C-A67C-2E651D5DF02F}" type="datetimeFigureOut">
              <a:rPr lang="en-US" smtClean="0"/>
              <a:t>26/02/14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FC68-EE5D-F24E-AD4F-45270CE1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05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9BDE-5503-3444-AFB7-854E0204E19B}" type="datetimeFigureOut">
              <a:rPr lang="en-US" smtClean="0"/>
              <a:t>26/02/14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362D3-1070-EA43-8615-F2C5A23B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7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itchFamily="34" charset="0"/>
              <a:buNone/>
            </a:pPr>
            <a:r>
              <a:rPr lang="nb-NO" dirty="0" err="1" smtClean="0">
                <a:solidFill>
                  <a:srgbClr val="7F7F7F"/>
                </a:solidFill>
              </a:rPr>
              <a:t>What</a:t>
            </a:r>
            <a:r>
              <a:rPr lang="nb-NO" dirty="0" smtClean="0">
                <a:solidFill>
                  <a:srgbClr val="7F7F7F"/>
                </a:solidFill>
              </a:rPr>
              <a:t> is NeIC and </a:t>
            </a:r>
            <a:r>
              <a:rPr lang="nb-NO" dirty="0" err="1" smtClean="0">
                <a:solidFill>
                  <a:srgbClr val="7F7F7F"/>
                </a:solidFill>
              </a:rPr>
              <a:t>how</a:t>
            </a:r>
            <a:r>
              <a:rPr lang="nb-NO" dirty="0" smtClean="0">
                <a:solidFill>
                  <a:srgbClr val="7F7F7F"/>
                </a:solidFill>
              </a:rPr>
              <a:t> </a:t>
            </a:r>
            <a:r>
              <a:rPr lang="nb-NO" dirty="0" err="1" smtClean="0">
                <a:solidFill>
                  <a:srgbClr val="7F7F7F"/>
                </a:solidFill>
              </a:rPr>
              <a:t>does</a:t>
            </a:r>
            <a:r>
              <a:rPr lang="nb-NO" dirty="0" smtClean="0">
                <a:solidFill>
                  <a:srgbClr val="7F7F7F"/>
                </a:solidFill>
              </a:rPr>
              <a:t> it </a:t>
            </a:r>
            <a:r>
              <a:rPr lang="nb-NO" dirty="0" err="1" smtClean="0">
                <a:solidFill>
                  <a:srgbClr val="7F7F7F"/>
                </a:solidFill>
              </a:rPr>
              <a:t>work</a:t>
            </a:r>
            <a:r>
              <a:rPr lang="nb-NO" dirty="0" smtClean="0">
                <a:solidFill>
                  <a:srgbClr val="7F7F7F"/>
                </a:solidFill>
              </a:rPr>
              <a:t>?</a:t>
            </a:r>
          </a:p>
          <a:p>
            <a:pPr marL="0" indent="0" algn="l">
              <a:buFont typeface="Arial" pitchFamily="34" charset="0"/>
              <a:buNone/>
            </a:pPr>
            <a:endParaRPr lang="nb-NO" dirty="0" smtClean="0">
              <a:solidFill>
                <a:srgbClr val="7F7F7F"/>
              </a:solidFill>
            </a:endParaRPr>
          </a:p>
          <a:p>
            <a:pPr marL="401822" indent="-401822" algn="l">
              <a:buFont typeface="Arial" pitchFamily="34" charset="0"/>
              <a:buChar char="•"/>
            </a:pPr>
            <a:r>
              <a:rPr lang="nb-NO" dirty="0" smtClean="0">
                <a:solidFill>
                  <a:srgbClr val="7F7F7F"/>
                </a:solidFill>
              </a:rPr>
              <a:t>NeIC Board </a:t>
            </a:r>
            <a:r>
              <a:rPr lang="nb-NO" dirty="0" err="1" smtClean="0">
                <a:solidFill>
                  <a:srgbClr val="7F7F7F"/>
                </a:solidFill>
              </a:rPr>
              <a:t>selects</a:t>
            </a:r>
            <a:r>
              <a:rPr lang="nb-NO" dirty="0" smtClean="0">
                <a:solidFill>
                  <a:srgbClr val="7F7F7F"/>
                </a:solidFill>
              </a:rPr>
              <a:t> Areas</a:t>
            </a:r>
          </a:p>
          <a:p>
            <a:pPr marL="401822" indent="-401822" algn="l">
              <a:buFont typeface="Arial" pitchFamily="34" charset="0"/>
              <a:buChar char="•"/>
            </a:pPr>
            <a:r>
              <a:rPr lang="nb-NO" dirty="0" smtClean="0">
                <a:solidFill>
                  <a:srgbClr val="7F7F7F"/>
                </a:solidFill>
              </a:rPr>
              <a:t>Areas </a:t>
            </a:r>
            <a:r>
              <a:rPr lang="nb-NO" dirty="0" err="1" smtClean="0">
                <a:solidFill>
                  <a:srgbClr val="7F7F7F"/>
                </a:solidFill>
              </a:rPr>
              <a:t>coordinated</a:t>
            </a:r>
            <a:r>
              <a:rPr lang="nb-NO" dirty="0" smtClean="0">
                <a:solidFill>
                  <a:srgbClr val="7F7F7F"/>
                </a:solidFill>
              </a:rPr>
              <a:t> by NeIC Area </a:t>
            </a:r>
            <a:r>
              <a:rPr lang="nb-NO" dirty="0" err="1" smtClean="0">
                <a:solidFill>
                  <a:srgbClr val="7F7F7F"/>
                </a:solidFill>
              </a:rPr>
              <a:t>Coordinator</a:t>
            </a:r>
            <a:endParaRPr lang="nb-NO" dirty="0" smtClean="0">
              <a:solidFill>
                <a:srgbClr val="7F7F7F"/>
              </a:solidFill>
            </a:endParaRPr>
          </a:p>
          <a:p>
            <a:pPr marL="401822" indent="-401822" algn="l">
              <a:buFont typeface="Arial" pitchFamily="34" charset="0"/>
              <a:buChar char="•"/>
            </a:pPr>
            <a:r>
              <a:rPr lang="nb-NO" dirty="0" smtClean="0">
                <a:solidFill>
                  <a:srgbClr val="7F7F7F"/>
                </a:solidFill>
              </a:rPr>
              <a:t>Areas </a:t>
            </a:r>
            <a:r>
              <a:rPr lang="nb-NO" dirty="0" err="1" smtClean="0">
                <a:solidFill>
                  <a:srgbClr val="7F7F7F"/>
                </a:solidFill>
              </a:rPr>
              <a:t>contain</a:t>
            </a:r>
            <a:r>
              <a:rPr lang="nb-NO" dirty="0" smtClean="0">
                <a:solidFill>
                  <a:srgbClr val="7F7F7F"/>
                </a:solidFill>
              </a:rPr>
              <a:t> Projects</a:t>
            </a:r>
          </a:p>
          <a:p>
            <a:pPr marL="401822" indent="-401822" algn="l">
              <a:buFont typeface="Arial" pitchFamily="34" charset="0"/>
              <a:buChar char="•"/>
            </a:pPr>
            <a:r>
              <a:rPr lang="nb-NO" dirty="0" smtClean="0">
                <a:solidFill>
                  <a:srgbClr val="7F7F7F"/>
                </a:solidFill>
              </a:rPr>
              <a:t>Projects </a:t>
            </a:r>
            <a:r>
              <a:rPr lang="nb-NO" dirty="0" err="1" smtClean="0">
                <a:solidFill>
                  <a:srgbClr val="7F7F7F"/>
                </a:solidFill>
              </a:rPr>
              <a:t>are</a:t>
            </a:r>
            <a:r>
              <a:rPr lang="nb-NO" dirty="0" smtClean="0">
                <a:solidFill>
                  <a:srgbClr val="7F7F7F"/>
                </a:solidFill>
              </a:rPr>
              <a:t> co-</a:t>
            </a:r>
            <a:r>
              <a:rPr lang="nb-NO" dirty="0" err="1" smtClean="0">
                <a:solidFill>
                  <a:srgbClr val="7F7F7F"/>
                </a:solidFill>
              </a:rPr>
              <a:t>funded</a:t>
            </a:r>
            <a:r>
              <a:rPr lang="nb-NO" dirty="0" smtClean="0">
                <a:solidFill>
                  <a:srgbClr val="7F7F7F"/>
                </a:solidFill>
              </a:rPr>
              <a:t> by partners</a:t>
            </a:r>
          </a:p>
          <a:p>
            <a:pPr marL="401822" indent="-401822" algn="l">
              <a:buFont typeface="Arial" pitchFamily="34" charset="0"/>
              <a:buChar char="•"/>
            </a:pPr>
            <a:r>
              <a:rPr lang="nb-NO" dirty="0" smtClean="0">
                <a:solidFill>
                  <a:srgbClr val="7F7F7F"/>
                </a:solidFill>
              </a:rPr>
              <a:t>Area </a:t>
            </a:r>
            <a:r>
              <a:rPr lang="nb-NO" dirty="0" err="1" smtClean="0">
                <a:solidFill>
                  <a:srgbClr val="7F7F7F"/>
                </a:solidFill>
              </a:rPr>
              <a:t>activites</a:t>
            </a:r>
            <a:r>
              <a:rPr lang="nb-NO" dirty="0" smtClean="0">
                <a:solidFill>
                  <a:srgbClr val="7F7F7F"/>
                </a:solidFill>
              </a:rPr>
              <a:t> </a:t>
            </a:r>
            <a:r>
              <a:rPr lang="nb-NO" dirty="0" err="1" smtClean="0">
                <a:solidFill>
                  <a:srgbClr val="7F7F7F"/>
                </a:solidFill>
              </a:rPr>
              <a:t>are</a:t>
            </a:r>
            <a:r>
              <a:rPr lang="nb-NO" dirty="0" smtClean="0">
                <a:solidFill>
                  <a:srgbClr val="7F7F7F"/>
                </a:solidFill>
              </a:rPr>
              <a:t> </a:t>
            </a:r>
            <a:r>
              <a:rPr lang="nb-NO" dirty="0" err="1" smtClean="0">
                <a:solidFill>
                  <a:srgbClr val="7F7F7F"/>
                </a:solidFill>
              </a:rPr>
              <a:t>advised</a:t>
            </a:r>
            <a:r>
              <a:rPr lang="nb-NO" dirty="0" smtClean="0">
                <a:solidFill>
                  <a:srgbClr val="7F7F7F"/>
                </a:solidFill>
              </a:rPr>
              <a:t> by </a:t>
            </a:r>
            <a:r>
              <a:rPr lang="nb-NO" dirty="0" err="1" smtClean="0">
                <a:solidFill>
                  <a:srgbClr val="7F7F7F"/>
                </a:solidFill>
              </a:rPr>
              <a:t>key</a:t>
            </a:r>
            <a:r>
              <a:rPr lang="nb-NO" dirty="0" smtClean="0">
                <a:solidFill>
                  <a:srgbClr val="7F7F7F"/>
                </a:solidFill>
              </a:rPr>
              <a:t> stakeholders (Users or Providers)</a:t>
            </a:r>
          </a:p>
          <a:p>
            <a:pPr marL="401822" indent="-401822" algn="l">
              <a:buFont typeface="Arial" pitchFamily="34" charset="0"/>
              <a:buChar char="•"/>
            </a:pPr>
            <a:endParaRPr lang="nb-NO" dirty="0" smtClean="0">
              <a:solidFill>
                <a:srgbClr val="7F7F7F"/>
              </a:solidFill>
            </a:endParaRPr>
          </a:p>
          <a:p>
            <a:pPr marL="0" indent="0" algn="l">
              <a:buFont typeface="Arial" pitchFamily="34" charset="0"/>
              <a:buNone/>
            </a:pPr>
            <a:r>
              <a:rPr lang="nb-NO" dirty="0" smtClean="0">
                <a:solidFill>
                  <a:srgbClr val="7F7F7F"/>
                </a:solidFill>
              </a:rPr>
              <a:t>NeIC is </a:t>
            </a:r>
            <a:r>
              <a:rPr lang="nb-NO" dirty="0" err="1" smtClean="0">
                <a:solidFill>
                  <a:srgbClr val="7F7F7F"/>
                </a:solidFill>
              </a:rPr>
              <a:t>constantly</a:t>
            </a:r>
            <a:r>
              <a:rPr lang="nb-NO" dirty="0" smtClean="0">
                <a:solidFill>
                  <a:srgbClr val="7F7F7F"/>
                </a:solidFill>
              </a:rPr>
              <a:t> </a:t>
            </a:r>
            <a:r>
              <a:rPr lang="nb-NO" dirty="0" err="1" smtClean="0">
                <a:solidFill>
                  <a:srgbClr val="7F7F7F"/>
                </a:solidFill>
              </a:rPr>
              <a:t>seeking</a:t>
            </a:r>
            <a:r>
              <a:rPr lang="nb-NO" dirty="0" smtClean="0">
                <a:solidFill>
                  <a:srgbClr val="7F7F7F"/>
                </a:solidFill>
              </a:rPr>
              <a:t> </a:t>
            </a:r>
            <a:r>
              <a:rPr lang="nb-NO" dirty="0" err="1" smtClean="0">
                <a:solidFill>
                  <a:srgbClr val="7F7F7F"/>
                </a:solidFill>
              </a:rPr>
              <a:t>new</a:t>
            </a:r>
            <a:r>
              <a:rPr lang="nb-NO" dirty="0" smtClean="0">
                <a:solidFill>
                  <a:srgbClr val="7F7F7F"/>
                </a:solidFill>
              </a:rPr>
              <a:t> </a:t>
            </a:r>
            <a:r>
              <a:rPr lang="nb-NO" dirty="0" err="1" smtClean="0">
                <a:solidFill>
                  <a:srgbClr val="7F7F7F"/>
                </a:solidFill>
              </a:rPr>
              <a:t>partnerships</a:t>
            </a:r>
            <a:r>
              <a:rPr lang="nb-NO" dirty="0" smtClean="0">
                <a:solidFill>
                  <a:srgbClr val="7F7F7F"/>
                </a:solidFill>
              </a:rPr>
              <a:t>:</a:t>
            </a:r>
          </a:p>
          <a:p>
            <a:pPr marL="0" indent="0" algn="l">
              <a:buFont typeface="Arial" pitchFamily="34" charset="0"/>
              <a:buNone/>
            </a:pPr>
            <a:r>
              <a:rPr lang="nb-NO" dirty="0" smtClean="0">
                <a:solidFill>
                  <a:srgbClr val="7F7F7F"/>
                </a:solidFill>
              </a:rPr>
              <a:t>If </a:t>
            </a:r>
            <a:r>
              <a:rPr lang="nb-NO" dirty="0" err="1" smtClean="0">
                <a:solidFill>
                  <a:srgbClr val="7F7F7F"/>
                </a:solidFill>
              </a:rPr>
              <a:t>you</a:t>
            </a:r>
            <a:r>
              <a:rPr lang="nb-NO" dirty="0" smtClean="0">
                <a:solidFill>
                  <a:srgbClr val="7F7F7F"/>
                </a:solidFill>
              </a:rPr>
              <a:t> have </a:t>
            </a:r>
            <a:r>
              <a:rPr lang="nb-NO" dirty="0" err="1" smtClean="0">
                <a:solidFill>
                  <a:srgbClr val="7F7F7F"/>
                </a:solidFill>
              </a:rPr>
              <a:t>ideas</a:t>
            </a:r>
            <a:r>
              <a:rPr lang="nb-NO" dirty="0" smtClean="0">
                <a:solidFill>
                  <a:srgbClr val="7F7F7F"/>
                </a:solidFill>
              </a:rPr>
              <a:t> AND SOME</a:t>
            </a:r>
            <a:r>
              <a:rPr lang="nb-NO" baseline="0" dirty="0" smtClean="0">
                <a:solidFill>
                  <a:srgbClr val="7F7F7F"/>
                </a:solidFill>
              </a:rPr>
              <a:t> OWN RESOURCES TO POOL IN, </a:t>
            </a:r>
            <a:r>
              <a:rPr lang="nb-NO" baseline="0" dirty="0" err="1" smtClean="0">
                <a:solidFill>
                  <a:srgbClr val="7F7F7F"/>
                </a:solidFill>
              </a:rPr>
              <a:t>please</a:t>
            </a:r>
            <a:r>
              <a:rPr lang="nb-NO" baseline="0" dirty="0" smtClean="0">
                <a:solidFill>
                  <a:srgbClr val="7F7F7F"/>
                </a:solidFill>
              </a:rPr>
              <a:t> </a:t>
            </a:r>
            <a:r>
              <a:rPr lang="nb-NO" baseline="0" dirty="0" err="1" smtClean="0">
                <a:solidFill>
                  <a:srgbClr val="7F7F7F"/>
                </a:solidFill>
              </a:rPr>
              <a:t>contact</a:t>
            </a:r>
            <a:r>
              <a:rPr lang="nb-NO" baseline="0" dirty="0" smtClean="0">
                <a:solidFill>
                  <a:srgbClr val="7F7F7F"/>
                </a:solidFill>
              </a:rPr>
              <a:t> </a:t>
            </a:r>
            <a:r>
              <a:rPr lang="nb-NO" baseline="0" dirty="0" err="1" smtClean="0">
                <a:solidFill>
                  <a:srgbClr val="7F7F7F"/>
                </a:solidFill>
              </a:rPr>
              <a:t>us</a:t>
            </a:r>
            <a:endParaRPr lang="nb-NO" baseline="0" dirty="0" smtClean="0">
              <a:solidFill>
                <a:srgbClr val="7F7F7F"/>
              </a:solidFill>
            </a:endParaRPr>
          </a:p>
          <a:p>
            <a:pPr marL="0" indent="0" algn="l">
              <a:buFont typeface="Arial" pitchFamily="34" charset="0"/>
              <a:buNone/>
            </a:pPr>
            <a:endParaRPr lang="nb-NO" dirty="0" smtClean="0">
              <a:solidFill>
                <a:srgbClr val="7F7F7F"/>
              </a:solidFill>
            </a:endParaRPr>
          </a:p>
          <a:p>
            <a:endParaRPr lang="nb-NO" dirty="0" smtClean="0"/>
          </a:p>
          <a:p>
            <a:r>
              <a:rPr lang="nb-NO" dirty="0" smtClean="0"/>
              <a:t>---------</a:t>
            </a:r>
          </a:p>
          <a:p>
            <a:r>
              <a:rPr lang="nb-NO" dirty="0" err="1" smtClean="0"/>
              <a:t>Generic</a:t>
            </a:r>
            <a:r>
              <a:rPr lang="nb-NO" dirty="0" smtClean="0"/>
              <a:t> services and </a:t>
            </a:r>
            <a:r>
              <a:rPr lang="nb-NO" dirty="0" err="1" smtClean="0"/>
              <a:t>discipline-oriented</a:t>
            </a:r>
            <a:r>
              <a:rPr lang="nb-NO" dirty="0" smtClean="0"/>
              <a:t> services (WLCG, BMS)</a:t>
            </a:r>
          </a:p>
          <a:p>
            <a:r>
              <a:rPr lang="nb-NO" dirty="0" err="1" smtClean="0"/>
              <a:t>Directed</a:t>
            </a:r>
            <a:r>
              <a:rPr lang="nb-NO" dirty="0" smtClean="0"/>
              <a:t> </a:t>
            </a:r>
            <a:r>
              <a:rPr lang="nb-NO" dirty="0" err="1" smtClean="0"/>
              <a:t>bottom</a:t>
            </a:r>
            <a:r>
              <a:rPr lang="nb-NO" dirty="0" smtClean="0"/>
              <a:t>-up</a:t>
            </a:r>
          </a:p>
          <a:p>
            <a:r>
              <a:rPr lang="nb-NO" dirty="0" err="1" smtClean="0"/>
              <a:t>Wildflowers</a:t>
            </a:r>
            <a:r>
              <a:rPr lang="nb-NO" dirty="0" smtClean="0"/>
              <a:t> </a:t>
            </a:r>
            <a:r>
              <a:rPr lang="nb-NO" dirty="0" err="1" smtClean="0"/>
              <a:t>blossom</a:t>
            </a:r>
            <a:r>
              <a:rPr lang="nb-NO" dirty="0" smtClean="0"/>
              <a:t> in </a:t>
            </a:r>
            <a:r>
              <a:rPr lang="nb-NO" dirty="0" err="1" smtClean="0"/>
              <a:t>disciplinary</a:t>
            </a:r>
            <a:r>
              <a:rPr lang="nb-NO" dirty="0" smtClean="0"/>
              <a:t> areas, </a:t>
            </a:r>
            <a:r>
              <a:rPr lang="nb-NO" dirty="0" err="1" smtClean="0"/>
              <a:t>users</a:t>
            </a:r>
            <a:r>
              <a:rPr lang="nb-NO" dirty="0" smtClean="0"/>
              <a:t> </a:t>
            </a:r>
            <a:r>
              <a:rPr lang="nb-NO" dirty="0" err="1" smtClean="0"/>
              <a:t>communities</a:t>
            </a:r>
            <a:r>
              <a:rPr lang="nb-NO" dirty="0" smtClean="0"/>
              <a:t> </a:t>
            </a:r>
            <a:r>
              <a:rPr lang="nb-NO" dirty="0" err="1" smtClean="0"/>
              <a:t>grow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ideas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Less so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generic</a:t>
            </a:r>
            <a:r>
              <a:rPr lang="nb-NO" dirty="0" smtClean="0"/>
              <a:t> area, </a:t>
            </a:r>
            <a:r>
              <a:rPr lang="nb-NO" dirty="0" err="1" smtClean="0"/>
              <a:t>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centers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bombard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ideas</a:t>
            </a:r>
            <a:endParaRPr lang="nb-NO" dirty="0" smtClean="0"/>
          </a:p>
          <a:p>
            <a:r>
              <a:rPr lang="nb-NO" dirty="0" err="1" smtClean="0"/>
              <a:t>Come</a:t>
            </a:r>
            <a:r>
              <a:rPr lang="nb-NO" dirty="0" smtClean="0"/>
              <a:t> forward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ideas</a:t>
            </a:r>
            <a:endParaRPr lang="nb-NO" dirty="0" smtClean="0"/>
          </a:p>
          <a:p>
            <a:r>
              <a:rPr lang="nb-NO" dirty="0" smtClean="0"/>
              <a:t>Challenge </a:t>
            </a:r>
            <a:r>
              <a:rPr lang="nb-NO" dirty="0" err="1" smtClean="0"/>
              <a:t>us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NeIPs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collaborative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endParaRPr lang="nb-NO" dirty="0" smtClean="0"/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C9F-DB3C-4555-80BF-CD51565DD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" descr="Neicguitar_ppt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b="4131"/>
          <a:stretch>
            <a:fillRect/>
          </a:stretch>
        </p:blipFill>
        <p:spPr bwMode="auto">
          <a:xfrm>
            <a:off x="0" y="-1"/>
            <a:ext cx="9144000" cy="687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0" descr="Nordforsk-Neic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1" y="5508769"/>
            <a:ext cx="7593582" cy="136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3" descr="Nordforsk_neicstrek_black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2138"/>
          <a:stretch>
            <a:fillRect/>
          </a:stretch>
        </p:blipFill>
        <p:spPr bwMode="auto">
          <a:xfrm>
            <a:off x="0" y="5268008"/>
            <a:ext cx="9144000" cy="4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7" y="521759"/>
            <a:ext cx="7772400" cy="1470025"/>
          </a:xfrm>
        </p:spPr>
        <p:txBody>
          <a:bodyPr/>
          <a:lstStyle>
            <a:lvl1pPr algn="r">
              <a:defRPr sz="4000">
                <a:solidFill>
                  <a:srgbClr val="7373D7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302933" y="1992313"/>
            <a:ext cx="6569605" cy="164782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40667" y="3640138"/>
            <a:ext cx="5231871" cy="141446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4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2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2524"/>
            <a:ext cx="8229600" cy="4525963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94CA36BB-169D-BD45-A7F7-D1429030BAD1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9404"/>
            <a:ext cx="2057400" cy="5349083"/>
          </a:xfrm>
        </p:spPr>
        <p:txBody>
          <a:bodyPr vert="eaVert"/>
          <a:lstStyle>
            <a:lvl1pPr>
              <a:defRPr sz="3200">
                <a:solidFill>
                  <a:srgbClr val="7373D7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9404"/>
            <a:ext cx="6019800" cy="534908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170E8ADE-4361-BA40-A393-05470CBF0D99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1" descr="Neicguitar_ppt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b="4131"/>
          <a:stretch>
            <a:fillRect/>
          </a:stretch>
        </p:blipFill>
        <p:spPr bwMode="auto">
          <a:xfrm>
            <a:off x="0" y="-1"/>
            <a:ext cx="9144000" cy="687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e 10" descr="Nordforsk-Neic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1" y="5508769"/>
            <a:ext cx="7593582" cy="136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3" descr="Nordforsk_neicstrek_black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2138"/>
          <a:stretch>
            <a:fillRect/>
          </a:stretch>
        </p:blipFill>
        <p:spPr bwMode="auto">
          <a:xfrm>
            <a:off x="0" y="5268008"/>
            <a:ext cx="9144000" cy="4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00667" y="521759"/>
            <a:ext cx="7772400" cy="1470025"/>
          </a:xfrm>
        </p:spPr>
        <p:txBody>
          <a:bodyPr/>
          <a:lstStyle>
            <a:lvl1pPr algn="r">
              <a:defRPr sz="4000">
                <a:solidFill>
                  <a:srgbClr val="7373D7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302933" y="1992313"/>
            <a:ext cx="6569605" cy="164782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40667" y="3640138"/>
            <a:ext cx="5231871" cy="141446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4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6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524"/>
            <a:ext cx="8229600" cy="4525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4213"/>
            <a:ext cx="2133600" cy="187261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57D56538-A2F7-3340-9D78-C0B3A0839560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213"/>
            <a:ext cx="2895600" cy="187261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213"/>
            <a:ext cx="2133600" cy="187261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579CF790-6B5D-EC49-91BD-675A656FA599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2524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2524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E7517C3A-1F41-ED48-B4EA-323D050F1EFF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5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7437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7199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2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7437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7199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2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B777A4AF-C0B3-2E43-8265-85E4580F993D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6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0852A26A-9728-FC46-88B1-E25AA28C9CE5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3F6D1D4C-7A50-F745-8FA4-8A233629F8BF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6"/>
            <a:ext cx="3008313" cy="971942"/>
          </a:xfrm>
        </p:spPr>
        <p:txBody>
          <a:bodyPr anchor="b">
            <a:normAutofit/>
          </a:bodyPr>
          <a:lstStyle>
            <a:lvl1pPr algn="l">
              <a:defRPr sz="1400" b="1">
                <a:solidFill>
                  <a:srgbClr val="7F7F7F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2558"/>
            <a:ext cx="5111750" cy="5381117"/>
          </a:xfrm>
        </p:spPr>
        <p:txBody>
          <a:bodyPr/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1828"/>
            <a:ext cx="3008313" cy="441184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804D8E49-5399-9A40-9A75-E91BF6325525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524"/>
            <a:ext cx="8229600" cy="4525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4213"/>
            <a:ext cx="2133600" cy="187261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8E713E32-E488-EF40-8DBB-5E365A5F7EAC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213"/>
            <a:ext cx="2895600" cy="187261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213"/>
            <a:ext cx="2133600" cy="187261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4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39614"/>
            <a:ext cx="5486400" cy="387303"/>
          </a:xfrm>
        </p:spPr>
        <p:txBody>
          <a:bodyPr anchor="b">
            <a:normAutofit/>
          </a:bodyPr>
          <a:lstStyle>
            <a:lvl1pPr algn="l">
              <a:defRPr sz="1400" b="1">
                <a:solidFill>
                  <a:srgbClr val="7F7F7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755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31064"/>
            <a:ext cx="5486400" cy="55003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CAEE7906-A66E-644A-BFC9-2E87D4BE4A81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2524"/>
            <a:ext cx="8229600" cy="4525963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51BD6AFD-1974-744F-AEA5-850FA9CCBE87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84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9404"/>
            <a:ext cx="2057400" cy="5349083"/>
          </a:xfrm>
        </p:spPr>
        <p:txBody>
          <a:bodyPr vert="eaVert"/>
          <a:lstStyle>
            <a:lvl1pPr>
              <a:defRPr sz="3200">
                <a:solidFill>
                  <a:srgbClr val="7373D7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9404"/>
            <a:ext cx="6019800" cy="534908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C5F6C494-AA86-8848-A674-1C12A0EA1BB9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39C96B83-CA0C-8545-8505-BD201E1C75FA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3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2524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2524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93CD85DD-406E-5F46-A823-546D25B780F7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6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7437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7199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2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7437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7199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2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ACAA2C46-CAD9-A445-97F7-6F9F96A33EFC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1CAD39C3-0E3E-4E4A-A812-5E62E360FB14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44202"/>
            <a:ext cx="8229600" cy="79931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7373D7"/>
                </a:solidFill>
                <a:latin typeface="Trebuchet MS"/>
                <a:cs typeface="Trebuchet MS"/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9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1977C7F3-41A5-8C44-BB9E-1270D6898B80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6"/>
            <a:ext cx="3008313" cy="971942"/>
          </a:xfrm>
        </p:spPr>
        <p:txBody>
          <a:bodyPr anchor="b">
            <a:normAutofit/>
          </a:bodyPr>
          <a:lstStyle>
            <a:lvl1pPr algn="l">
              <a:defRPr sz="1400" b="1">
                <a:solidFill>
                  <a:srgbClr val="7F7F7F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2558"/>
            <a:ext cx="5111750" cy="5381117"/>
          </a:xfrm>
        </p:spPr>
        <p:txBody>
          <a:bodyPr/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1828"/>
            <a:ext cx="3008313" cy="441184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9BCD2AB6-8A97-2E42-9782-D840F146A08A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39614"/>
            <a:ext cx="5486400" cy="387303"/>
          </a:xfrm>
        </p:spPr>
        <p:txBody>
          <a:bodyPr anchor="b">
            <a:normAutofit/>
          </a:bodyPr>
          <a:lstStyle>
            <a:lvl1pPr algn="l">
              <a:defRPr sz="1400" b="1">
                <a:solidFill>
                  <a:srgbClr val="7F7F7F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755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31064"/>
            <a:ext cx="5486400" cy="55003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3297FB64-56B4-6F4D-9016-8DF7D3869C0C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9147"/>
            <a:ext cx="2895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9147"/>
            <a:ext cx="2133600" cy="212328"/>
          </a:xfrm>
        </p:spPr>
        <p:txBody>
          <a:bodyPr/>
          <a:lstStyle>
            <a:lvl1pPr>
              <a:defRPr sz="1000">
                <a:latin typeface="Trebuchet MS"/>
                <a:cs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46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4210"/>
            <a:ext cx="8229600" cy="76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92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4214"/>
            <a:ext cx="2133600" cy="18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A2E56C2E-3060-8740-84AC-AE22EA524CE0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4214"/>
            <a:ext cx="2895600" cy="18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4214"/>
            <a:ext cx="2133600" cy="18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7373D7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6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4210"/>
            <a:ext cx="8229600" cy="76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92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4214"/>
            <a:ext cx="2133600" cy="18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CC52CB9B-80B9-D04C-8DE3-07FC892067A7}" type="datetime1">
              <a:rPr lang="en-US" smtClean="0"/>
              <a:t>26/02/14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4214"/>
            <a:ext cx="2895600" cy="18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4214"/>
            <a:ext cx="2133600" cy="18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673AB269-8139-F448-ACCD-CB6F799AC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6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7373D7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  <a:lumOff val="50000"/>
            </a:schemeClr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Nordic e</a:t>
            </a:r>
            <a:r>
              <a:rPr lang="en-US" dirty="0" smtClean="0"/>
              <a:t>-Infrastructure Collaboration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(or: what is Joel doing these days?)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9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 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an idea for a project (~6-36 months).</a:t>
            </a:r>
          </a:p>
          <a:p>
            <a:pPr lvl="1"/>
            <a:r>
              <a:rPr lang="en-US" dirty="0" smtClean="0"/>
              <a:t>Nordic added value.</a:t>
            </a:r>
          </a:p>
          <a:p>
            <a:pPr lvl="1"/>
            <a:r>
              <a:rPr lang="en-US" dirty="0" smtClean="0"/>
              <a:t>e-infrastructure improvement</a:t>
            </a:r>
          </a:p>
          <a:p>
            <a:r>
              <a:rPr lang="en-US" dirty="0" smtClean="0"/>
              <a:t>Find friends in the Nordics to co-finance it (2-5 countries).</a:t>
            </a:r>
          </a:p>
          <a:p>
            <a:r>
              <a:rPr lang="en-US" dirty="0" smtClean="0"/>
              <a:t>Draft a project directive.</a:t>
            </a:r>
          </a:p>
          <a:p>
            <a:r>
              <a:rPr lang="en-US" dirty="0" smtClean="0"/>
              <a:t>Sign partner contract for funding.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is not a grants application process, but a collaboration process. NeIC can help you every step of the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“project”?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to drive a change.</a:t>
            </a:r>
          </a:p>
          <a:p>
            <a:r>
              <a:rPr lang="en-US" dirty="0" smtClean="0"/>
              <a:t>Has an </a:t>
            </a:r>
            <a:r>
              <a:rPr lang="en-US" dirty="0" err="1" smtClean="0"/>
              <a:t>orderer</a:t>
            </a:r>
            <a:r>
              <a:rPr lang="en-US" dirty="0" smtClean="0"/>
              <a:t> / receiver.</a:t>
            </a:r>
          </a:p>
          <a:p>
            <a:r>
              <a:rPr lang="en-US" dirty="0" smtClean="0"/>
              <a:t>Has </a:t>
            </a:r>
            <a:r>
              <a:rPr lang="en-US" dirty="0"/>
              <a:t>measurable deliverables.</a:t>
            </a:r>
          </a:p>
          <a:p>
            <a:r>
              <a:rPr lang="en-US" dirty="0"/>
              <a:t>Unique; </a:t>
            </a:r>
            <a:r>
              <a:rPr lang="en-US" dirty="0" smtClean="0"/>
              <a:t>it is something you do once.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not operations.</a:t>
            </a:r>
          </a:p>
          <a:p>
            <a:r>
              <a:rPr lang="en-US" dirty="0" smtClean="0"/>
              <a:t>Limited </a:t>
            </a:r>
            <a:r>
              <a:rPr lang="en-US" dirty="0"/>
              <a:t>in time; it has a beginning and an end.</a:t>
            </a:r>
          </a:p>
          <a:p>
            <a:r>
              <a:rPr lang="en-US" dirty="0" smtClean="0"/>
              <a:t>Has a budget.</a:t>
            </a:r>
          </a:p>
          <a:p>
            <a:r>
              <a:rPr lang="en-US" dirty="0" smtClean="0"/>
              <a:t>Has </a:t>
            </a:r>
            <a:r>
              <a:rPr lang="en-US" dirty="0"/>
              <a:t>dedicated resources.</a:t>
            </a:r>
          </a:p>
          <a:p>
            <a:r>
              <a:rPr lang="en-US" dirty="0" smtClean="0"/>
              <a:t>Temporary organization, with new roles.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NeIC uses the </a:t>
            </a:r>
            <a:r>
              <a:rPr lang="en-US" dirty="0" err="1"/>
              <a:t>Tieto</a:t>
            </a:r>
            <a:r>
              <a:rPr lang="en-US" dirty="0"/>
              <a:t> PPS project management model (just like </a:t>
            </a:r>
            <a:r>
              <a:rPr lang="en-US" dirty="0" err="1"/>
              <a:t>LiU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o</a:t>
            </a:r>
            <a:r>
              <a:rPr lang="en-US" dirty="0" smtClean="0"/>
              <a:t>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146960" y="1897084"/>
            <a:ext cx="2648197" cy="1021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Steering</a:t>
            </a:r>
            <a:r>
              <a:rPr lang="nb-NO" dirty="0" smtClean="0"/>
              <a:t> </a:t>
            </a:r>
            <a:r>
              <a:rPr lang="nb-NO" dirty="0" err="1"/>
              <a:t>g</a:t>
            </a:r>
            <a:r>
              <a:rPr lang="nb-NO" dirty="0" err="1" smtClean="0"/>
              <a:t>roup</a:t>
            </a:r>
            <a:endParaRPr lang="nb-NO" dirty="0" smtClean="0"/>
          </a:p>
          <a:p>
            <a:pPr algn="ctr"/>
            <a:r>
              <a:rPr lang="nb-NO" dirty="0"/>
              <a:t>P</a:t>
            </a:r>
            <a:r>
              <a:rPr lang="nb-NO" dirty="0" smtClean="0"/>
              <a:t>artners, NeIC </a:t>
            </a:r>
            <a:r>
              <a:rPr lang="nb-NO" dirty="0" err="1" smtClean="0"/>
              <a:t>chairing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3146959" y="3261757"/>
            <a:ext cx="2648197" cy="10212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Project </a:t>
            </a:r>
            <a:r>
              <a:rPr lang="nb-NO" dirty="0"/>
              <a:t>m</a:t>
            </a:r>
            <a:r>
              <a:rPr lang="nb-NO" dirty="0" smtClean="0"/>
              <a:t>anager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3146960" y="4508664"/>
            <a:ext cx="2648197" cy="10212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Project team</a:t>
            </a:r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213756" y="3261756"/>
            <a:ext cx="2648197" cy="1021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Reference </a:t>
            </a:r>
            <a:r>
              <a:rPr lang="nb-NO" dirty="0" err="1" smtClean="0"/>
              <a:t>group</a:t>
            </a:r>
            <a:endParaRPr lang="nb-NO" dirty="0" smtClean="0"/>
          </a:p>
          <a:p>
            <a:pPr algn="ctr"/>
            <a:r>
              <a:rPr lang="nb-NO" dirty="0" err="1"/>
              <a:t>R</a:t>
            </a:r>
            <a:r>
              <a:rPr lang="nb-NO" dirty="0" err="1" smtClean="0"/>
              <a:t>esearchers</a:t>
            </a:r>
            <a:endParaRPr lang="en-GB" dirty="0"/>
          </a:p>
        </p:txBody>
      </p:sp>
      <p:sp>
        <p:nvSpPr>
          <p:cNvPr id="12" name="Rektangel 11"/>
          <p:cNvSpPr/>
          <p:nvPr/>
        </p:nvSpPr>
        <p:spPr>
          <a:xfrm>
            <a:off x="6038603" y="3261757"/>
            <a:ext cx="2648197" cy="1021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Reference </a:t>
            </a:r>
            <a:r>
              <a:rPr lang="nb-NO" dirty="0" err="1" smtClean="0"/>
              <a:t>group</a:t>
            </a:r>
            <a:endParaRPr lang="nb-NO" dirty="0" smtClean="0"/>
          </a:p>
          <a:p>
            <a:pPr algn="ctr"/>
            <a:r>
              <a:rPr lang="nb-NO" dirty="0"/>
              <a:t>N</a:t>
            </a:r>
            <a:r>
              <a:rPr lang="nb-NO" dirty="0" smtClean="0"/>
              <a:t>ational </a:t>
            </a:r>
            <a:r>
              <a:rPr lang="nb-NO" dirty="0" err="1" smtClean="0"/>
              <a:t>providers</a:t>
            </a:r>
            <a:endParaRPr lang="en-GB" dirty="0"/>
          </a:p>
        </p:txBody>
      </p:sp>
      <p:cxnSp>
        <p:nvCxnSpPr>
          <p:cNvPr id="14" name="Rett linje 13"/>
          <p:cNvCxnSpPr>
            <a:stCxn id="8" idx="2"/>
            <a:endCxn id="9" idx="0"/>
          </p:cNvCxnSpPr>
          <p:nvPr/>
        </p:nvCxnSpPr>
        <p:spPr>
          <a:xfrm flipH="1">
            <a:off x="4471058" y="2918361"/>
            <a:ext cx="1" cy="343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>
            <a:stCxn id="9" idx="2"/>
            <a:endCxn id="10" idx="0"/>
          </p:cNvCxnSpPr>
          <p:nvPr/>
        </p:nvCxnSpPr>
        <p:spPr>
          <a:xfrm>
            <a:off x="4471058" y="4283034"/>
            <a:ext cx="1" cy="22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0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498600" y="3675165"/>
            <a:ext cx="55213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Each Decision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oint is a steering group meeting, deciding: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DP1: Project directives good enough? Start the project!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DP2: How’s it going? Still worth doing it?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DP3: Project plan good enough? Preparations done!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DP4: Let’s go!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DP5: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How’s it going? Still worth doing it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?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DP6: Deliver to users?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DP7: Transfer to maintenance / operations complete?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DP8: End report good enough? Project over!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11808" y="1802674"/>
            <a:ext cx="8320568" cy="1651802"/>
            <a:chOff x="311808" y="1964153"/>
            <a:chExt cx="8320568" cy="1651802"/>
          </a:xfrm>
        </p:grpSpPr>
        <p:sp>
          <p:nvSpPr>
            <p:cNvPr id="5" name="Chevron 4"/>
            <p:cNvSpPr/>
            <p:nvPr/>
          </p:nvSpPr>
          <p:spPr>
            <a:xfrm>
              <a:off x="558800" y="2370562"/>
              <a:ext cx="187960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2438399" y="2370562"/>
              <a:ext cx="4030134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6468533" y="2370562"/>
              <a:ext cx="187960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05808" y="2379029"/>
              <a:ext cx="532518" cy="440266"/>
              <a:chOff x="838199" y="3259667"/>
              <a:chExt cx="532518" cy="44026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67391" y="3259667"/>
                <a:ext cx="440266" cy="440266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8199" y="3310523"/>
                <a:ext cx="532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/>
                    <a:cs typeface="Trebuchet MS"/>
                  </a:rPr>
                  <a:t>DP1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875804" y="2379029"/>
              <a:ext cx="532518" cy="440266"/>
              <a:chOff x="838199" y="3259667"/>
              <a:chExt cx="532518" cy="4402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67391" y="3259667"/>
                <a:ext cx="440266" cy="440266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8199" y="3310523"/>
                <a:ext cx="532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/>
                    <a:cs typeface="Trebuchet MS"/>
                  </a:rPr>
                  <a:t>DP3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37089" y="2379029"/>
              <a:ext cx="532518" cy="440266"/>
              <a:chOff x="829732" y="3259667"/>
              <a:chExt cx="532518" cy="44026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67391" y="3259667"/>
                <a:ext cx="440266" cy="440266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9732" y="3302056"/>
                <a:ext cx="532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/>
                    <a:cs typeface="Trebuchet MS"/>
                  </a:rPr>
                  <a:t>DP4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379081" y="2379029"/>
              <a:ext cx="641702" cy="507939"/>
              <a:chOff x="3222007" y="2218267"/>
              <a:chExt cx="641702" cy="5079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331191" y="2285940"/>
                <a:ext cx="532518" cy="440266"/>
                <a:chOff x="829732" y="3259667"/>
                <a:chExt cx="532518" cy="440266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276599" y="2252103"/>
                <a:ext cx="532518" cy="440266"/>
                <a:chOff x="829732" y="3259667"/>
                <a:chExt cx="532518" cy="440266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222007" y="2218267"/>
                <a:ext cx="532518" cy="440266"/>
                <a:chOff x="829732" y="3259667"/>
                <a:chExt cx="532518" cy="440266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4531433" y="2379029"/>
              <a:ext cx="641702" cy="507939"/>
              <a:chOff x="3374407" y="2370667"/>
              <a:chExt cx="641702" cy="50793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483591" y="2438340"/>
                <a:ext cx="532518" cy="440266"/>
                <a:chOff x="829732" y="3259667"/>
                <a:chExt cx="532518" cy="440266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428999" y="2404503"/>
                <a:ext cx="532518" cy="440266"/>
                <a:chOff x="829732" y="3259667"/>
                <a:chExt cx="532518" cy="440266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374407" y="2370667"/>
                <a:ext cx="532518" cy="440266"/>
                <a:chOff x="829732" y="3259667"/>
                <a:chExt cx="532518" cy="440266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DP6</a:t>
                  </a:r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5783619" y="2379029"/>
              <a:ext cx="641702" cy="507939"/>
              <a:chOff x="3374407" y="2370667"/>
              <a:chExt cx="641702" cy="507939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483591" y="2438340"/>
                <a:ext cx="532518" cy="440266"/>
                <a:chOff x="829732" y="3259667"/>
                <a:chExt cx="532518" cy="440266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28999" y="2404503"/>
                <a:ext cx="532518" cy="440266"/>
                <a:chOff x="829732" y="3259667"/>
                <a:chExt cx="532518" cy="44026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374407" y="2370667"/>
                <a:ext cx="532518" cy="440266"/>
                <a:chOff x="829732" y="3259667"/>
                <a:chExt cx="532518" cy="440266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29732" y="3302024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DP7</a:t>
                  </a: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7756346" y="2379029"/>
              <a:ext cx="532518" cy="440266"/>
              <a:chOff x="829732" y="3259667"/>
              <a:chExt cx="532518" cy="440266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67391" y="3259667"/>
                <a:ext cx="440266" cy="440266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29732" y="3302056"/>
                <a:ext cx="532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/>
                    <a:cs typeface="Trebuchet MS"/>
                  </a:rPr>
                  <a:t>DP8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990606" y="1964153"/>
              <a:ext cx="894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Prepare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94499" y="1964153"/>
              <a:ext cx="91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Execute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895632" y="1964153"/>
              <a:ext cx="1030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Conclude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138326" y="2379029"/>
              <a:ext cx="641702" cy="507939"/>
              <a:chOff x="3222007" y="2218267"/>
              <a:chExt cx="641702" cy="50793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3331191" y="2285940"/>
                <a:ext cx="532518" cy="440266"/>
                <a:chOff x="829732" y="3259667"/>
                <a:chExt cx="532518" cy="440266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3276599" y="2252103"/>
                <a:ext cx="532518" cy="440266"/>
                <a:chOff x="829732" y="3259667"/>
                <a:chExt cx="532518" cy="440266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DP5</a:t>
                  </a: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3222007" y="2218267"/>
                <a:ext cx="532518" cy="440266"/>
                <a:chOff x="829732" y="3259667"/>
                <a:chExt cx="532518" cy="440266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867391" y="3259667"/>
                  <a:ext cx="440266" cy="440266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829732" y="3302056"/>
                  <a:ext cx="532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DP2</a:t>
                  </a:r>
                </a:p>
              </p:txBody>
            </p:sp>
          </p:grpSp>
        </p:grpSp>
        <p:sp>
          <p:nvSpPr>
            <p:cNvPr id="89" name="TextBox 88"/>
            <p:cNvSpPr txBox="1"/>
            <p:nvPr/>
          </p:nvSpPr>
          <p:spPr>
            <a:xfrm>
              <a:off x="311808" y="3031179"/>
              <a:ext cx="10860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Project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d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irectives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06379" y="3031179"/>
              <a:ext cx="84941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Project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p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lan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93590" y="3031179"/>
              <a:ext cx="1087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Deliveries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72383" y="3031179"/>
              <a:ext cx="115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End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1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NT1: Nordic Tier-1 for high-energy physics.</a:t>
            </a:r>
          </a:p>
          <a:p>
            <a:r>
              <a:rPr lang="en-US" dirty="0" smtClean="0"/>
              <a:t>BMS: Tryggve, a Nordic platform for sensitive data.</a:t>
            </a:r>
          </a:p>
          <a:p>
            <a:r>
              <a:rPr lang="en-US" dirty="0" smtClean="0"/>
              <a:t>GEN: b2share, coordinating interest within an EUDAT activity.  </a:t>
            </a:r>
          </a:p>
          <a:p>
            <a:r>
              <a:rPr lang="en-US" dirty="0"/>
              <a:t>GEN: </a:t>
            </a:r>
            <a:r>
              <a:rPr lang="en-US" dirty="0" smtClean="0"/>
              <a:t>SGAS, maintenance of a Nordic accounting system software.</a:t>
            </a:r>
          </a:p>
          <a:p>
            <a:r>
              <a:rPr lang="en-US" dirty="0"/>
              <a:t>GEN: Application </a:t>
            </a:r>
            <a:r>
              <a:rPr lang="en-US" dirty="0" smtClean="0"/>
              <a:t>expertise network building (in planning).</a:t>
            </a:r>
          </a:p>
          <a:p>
            <a:r>
              <a:rPr lang="en-US" dirty="0"/>
              <a:t>GEN: Operational </a:t>
            </a:r>
            <a:r>
              <a:rPr lang="en-US" dirty="0" smtClean="0"/>
              <a:t>security (in planning).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“We facilitate the development and operations</a:t>
            </a:r>
            <a:r>
              <a:rPr lang="en-US" dirty="0"/>
              <a:t> </a:t>
            </a:r>
            <a:r>
              <a:rPr lang="en-US" dirty="0" smtClean="0"/>
              <a:t>of high</a:t>
            </a:r>
            <a:r>
              <a:rPr lang="en-US" dirty="0"/>
              <a:t>‐quality 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e-Infrastructure solutions in areas of joint Nordic interest.”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NeIC does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NeIC runs </a:t>
            </a:r>
          </a:p>
          <a:p>
            <a:pPr lvl="1"/>
            <a:r>
              <a:rPr lang="en-US" dirty="0" smtClean="0"/>
              <a:t>projects up to 3 years in length</a:t>
            </a:r>
          </a:p>
          <a:p>
            <a:pPr lvl="1"/>
            <a:r>
              <a:rPr lang="en-US" dirty="0" smtClean="0"/>
              <a:t>or operations </a:t>
            </a:r>
            <a:endParaRPr lang="en-US" dirty="0"/>
          </a:p>
          <a:p>
            <a:pPr lvl="1"/>
            <a:r>
              <a:rPr lang="en-US" dirty="0" smtClean="0"/>
              <a:t>in collaboration </a:t>
            </a:r>
          </a:p>
          <a:p>
            <a:pPr lvl="1"/>
            <a:r>
              <a:rPr lang="en-US" dirty="0" smtClean="0"/>
              <a:t>with Nordic partners</a:t>
            </a:r>
          </a:p>
          <a:p>
            <a:pPr lvl="1"/>
            <a:r>
              <a:rPr lang="en-US" dirty="0" smtClean="0"/>
              <a:t>for development</a:t>
            </a:r>
          </a:p>
          <a:p>
            <a:pPr lvl="1"/>
            <a:r>
              <a:rPr lang="en-US" dirty="0" smtClean="0"/>
              <a:t>of innovative e-infrastructure solutions.</a:t>
            </a:r>
          </a:p>
          <a:p>
            <a:endParaRPr lang="en-US" dirty="0"/>
          </a:p>
          <a:p>
            <a:r>
              <a:rPr lang="en-US" dirty="0" smtClean="0"/>
              <a:t>NeIC facilitates collaboration </a:t>
            </a:r>
          </a:p>
          <a:p>
            <a:pPr lvl="1"/>
            <a:r>
              <a:rPr lang="en-US" dirty="0" smtClean="0"/>
              <a:t>by co-financing staff</a:t>
            </a:r>
          </a:p>
          <a:p>
            <a:pPr lvl="1"/>
            <a:r>
              <a:rPr lang="en-US" dirty="0" smtClean="0"/>
              <a:t>to 30-50%</a:t>
            </a:r>
          </a:p>
          <a:p>
            <a:pPr lvl="1"/>
            <a:r>
              <a:rPr lang="en-US" dirty="0" smtClean="0"/>
              <a:t>either in-cash or in-kind.</a:t>
            </a:r>
          </a:p>
          <a:p>
            <a:endParaRPr lang="en-US" dirty="0" smtClean="0"/>
          </a:p>
          <a:p>
            <a:r>
              <a:rPr lang="en-US" dirty="0" smtClean="0"/>
              <a:t>NeIC does not own or purchase hardware</a:t>
            </a:r>
          </a:p>
          <a:p>
            <a:pPr lvl="1"/>
            <a:r>
              <a:rPr lang="en-US" dirty="0" smtClean="0"/>
              <a:t>but can help coordinate operations.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Sylinder 12"/>
          <p:cNvSpPr txBox="1"/>
          <p:nvPr/>
        </p:nvSpPr>
        <p:spPr>
          <a:xfrm>
            <a:off x="3650926" y="1086094"/>
            <a:ext cx="2130955" cy="525142"/>
          </a:xfrm>
          <a:prstGeom prst="rect">
            <a:avLst/>
          </a:prstGeom>
          <a:noFill/>
          <a:ln w="19050" cmpd="sng">
            <a:solidFill>
              <a:schemeClr val="bg2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nb-NO" sz="2800" dirty="0">
                <a:solidFill>
                  <a:schemeClr val="bg2"/>
                </a:solidFill>
              </a:rPr>
              <a:t>NeIC Board</a:t>
            </a:r>
          </a:p>
        </p:txBody>
      </p:sp>
      <p:grpSp>
        <p:nvGrpSpPr>
          <p:cNvPr id="24" name="Gruppe 23"/>
          <p:cNvGrpSpPr/>
          <p:nvPr/>
        </p:nvGrpSpPr>
        <p:grpSpPr>
          <a:xfrm>
            <a:off x="501205" y="1922628"/>
            <a:ext cx="8199510" cy="2780927"/>
            <a:chOff x="479886" y="1923074"/>
            <a:chExt cx="8199510" cy="2780927"/>
          </a:xfrm>
        </p:grpSpPr>
        <p:sp>
          <p:nvSpPr>
            <p:cNvPr id="10" name="Avrundet rektangel 9"/>
            <p:cNvSpPr/>
            <p:nvPr/>
          </p:nvSpPr>
          <p:spPr>
            <a:xfrm>
              <a:off x="479886" y="1923074"/>
              <a:ext cx="8199510" cy="278092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bg2"/>
                </a:solidFill>
              </a:endParaRPr>
            </a:p>
          </p:txBody>
        </p:sp>
        <p:cxnSp>
          <p:nvCxnSpPr>
            <p:cNvPr id="42" name="Rett linje 41"/>
            <p:cNvCxnSpPr/>
            <p:nvPr/>
          </p:nvCxnSpPr>
          <p:spPr>
            <a:xfrm>
              <a:off x="1363619" y="3670216"/>
              <a:ext cx="6432044" cy="658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Rett linje 40"/>
          <p:cNvCxnSpPr>
            <a:stCxn id="13" idx="2"/>
            <a:endCxn id="14" idx="0"/>
          </p:cNvCxnSpPr>
          <p:nvPr/>
        </p:nvCxnSpPr>
        <p:spPr>
          <a:xfrm flipH="1">
            <a:off x="4715258" y="1611236"/>
            <a:ext cx="1146" cy="5388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>
            <a:stCxn id="18" idx="0"/>
          </p:cNvCxnSpPr>
          <p:nvPr/>
        </p:nvCxnSpPr>
        <p:spPr>
          <a:xfrm flipH="1" flipV="1">
            <a:off x="5849374" y="3688804"/>
            <a:ext cx="9640" cy="29711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736135" y="2150051"/>
            <a:ext cx="7729649" cy="2389416"/>
            <a:chOff x="714816" y="2150497"/>
            <a:chExt cx="7729649" cy="2389416"/>
          </a:xfrm>
        </p:grpSpPr>
        <p:cxnSp>
          <p:nvCxnSpPr>
            <p:cNvPr id="46" name="Rett linje 45"/>
            <p:cNvCxnSpPr/>
            <p:nvPr/>
          </p:nvCxnSpPr>
          <p:spPr>
            <a:xfrm flipH="1" flipV="1">
              <a:off x="1363617" y="3683585"/>
              <a:ext cx="1" cy="28314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tt linje 46"/>
            <p:cNvCxnSpPr/>
            <p:nvPr/>
          </p:nvCxnSpPr>
          <p:spPr>
            <a:xfrm flipH="1" flipV="1">
              <a:off x="3518308" y="3688802"/>
              <a:ext cx="2959" cy="29615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/>
            <p:cNvCxnSpPr/>
            <p:nvPr/>
          </p:nvCxnSpPr>
          <p:spPr>
            <a:xfrm flipV="1">
              <a:off x="7795663" y="3670216"/>
              <a:ext cx="0" cy="29651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Sylinder 71"/>
            <p:cNvSpPr txBox="1"/>
            <p:nvPr/>
          </p:nvSpPr>
          <p:spPr>
            <a:xfrm>
              <a:off x="2872464" y="3985915"/>
              <a:ext cx="1483511" cy="553998"/>
            </a:xfrm>
            <a:prstGeom prst="rect">
              <a:avLst/>
            </a:prstGeom>
            <a:noFill/>
            <a:ln w="19050" cmpd="sng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aseline="0" dirty="0" smtClean="0">
                  <a:solidFill>
                    <a:schemeClr val="bg2"/>
                  </a:solidFill>
                </a:rPr>
                <a:t>GEN</a:t>
              </a:r>
            </a:p>
            <a:p>
              <a:pPr algn="ctr"/>
              <a:r>
                <a:rPr lang="nb-NO" sz="1200" i="1" dirty="0">
                  <a:solidFill>
                    <a:schemeClr val="bg2"/>
                  </a:solidFill>
                </a:rPr>
                <a:t>Area </a:t>
              </a:r>
              <a:r>
                <a:rPr lang="nb-NO" sz="1200" i="1" dirty="0" err="1">
                  <a:solidFill>
                    <a:schemeClr val="bg2"/>
                  </a:solidFill>
                </a:rPr>
                <a:t>Coordinator</a:t>
              </a:r>
              <a:endParaRPr lang="nb-NO" sz="1200" i="1" dirty="0">
                <a:solidFill>
                  <a:schemeClr val="bg2"/>
                </a:solidFill>
              </a:endParaRPr>
            </a:p>
          </p:txBody>
        </p:sp>
        <p:sp>
          <p:nvSpPr>
            <p:cNvPr id="73" name="TekstSylinder 72"/>
            <p:cNvSpPr txBox="1"/>
            <p:nvPr/>
          </p:nvSpPr>
          <p:spPr>
            <a:xfrm>
              <a:off x="6939949" y="3985915"/>
              <a:ext cx="1504516" cy="553998"/>
            </a:xfrm>
            <a:prstGeom prst="rect">
              <a:avLst/>
            </a:prstGeom>
            <a:noFill/>
            <a:ln w="19050" cmpd="sng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aseline="0" dirty="0" smtClean="0">
                  <a:solidFill>
                    <a:schemeClr val="bg2"/>
                  </a:solidFill>
                </a:rPr>
                <a:t>ADM</a:t>
              </a:r>
            </a:p>
            <a:p>
              <a:pPr algn="ctr"/>
              <a:r>
                <a:rPr lang="nb-NO" sz="1200" i="1" dirty="0">
                  <a:solidFill>
                    <a:schemeClr val="bg2"/>
                  </a:solidFill>
                </a:rPr>
                <a:t>Area </a:t>
              </a:r>
              <a:r>
                <a:rPr lang="nb-NO" sz="1200" i="1" dirty="0" err="1">
                  <a:solidFill>
                    <a:schemeClr val="bg2"/>
                  </a:solidFill>
                </a:rPr>
                <a:t>Coordinator</a:t>
              </a:r>
              <a:endParaRPr lang="nb-NO" sz="1200" i="1" dirty="0">
                <a:solidFill>
                  <a:schemeClr val="bg2"/>
                </a:solidFill>
              </a:endParaRPr>
            </a:p>
          </p:txBody>
        </p:sp>
        <p:sp>
          <p:nvSpPr>
            <p:cNvPr id="74" name="TekstSylinder 73"/>
            <p:cNvSpPr txBox="1"/>
            <p:nvPr/>
          </p:nvSpPr>
          <p:spPr>
            <a:xfrm>
              <a:off x="714816" y="3968154"/>
              <a:ext cx="1480919" cy="553998"/>
            </a:xfrm>
            <a:prstGeom prst="rect">
              <a:avLst/>
            </a:prstGeom>
            <a:noFill/>
            <a:ln w="19050" cmpd="sng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baseline="0" dirty="0" smtClean="0">
                  <a:solidFill>
                    <a:schemeClr val="bg2"/>
                  </a:solidFill>
                </a:rPr>
                <a:t>NT1</a:t>
              </a:r>
            </a:p>
            <a:p>
              <a:pPr algn="ctr"/>
              <a:r>
                <a:rPr lang="nb-NO" sz="1200" i="1" dirty="0">
                  <a:solidFill>
                    <a:schemeClr val="bg2"/>
                  </a:solidFill>
                </a:rPr>
                <a:t>Area </a:t>
              </a:r>
              <a:r>
                <a:rPr lang="nb-NO" sz="1200" i="1" dirty="0" err="1">
                  <a:solidFill>
                    <a:schemeClr val="bg2"/>
                  </a:solidFill>
                </a:rPr>
                <a:t>Coordinator</a:t>
              </a:r>
              <a:endParaRPr lang="nb-NO" sz="1200" i="1" dirty="0">
                <a:solidFill>
                  <a:schemeClr val="bg2"/>
                </a:solidFill>
              </a:endParaRP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3628461" y="2150497"/>
              <a:ext cx="2130955" cy="46166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2400" i="1" dirty="0">
                  <a:solidFill>
                    <a:schemeClr val="bg2"/>
                  </a:solidFill>
                </a:rPr>
                <a:t>NeIC </a:t>
              </a:r>
              <a:r>
                <a:rPr lang="nb-NO" sz="2400" i="1" dirty="0" err="1">
                  <a:solidFill>
                    <a:schemeClr val="bg2"/>
                  </a:solidFill>
                </a:rPr>
                <a:t>Director</a:t>
              </a:r>
              <a:endParaRPr lang="nb-NO" sz="2400" i="1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53" name="Rett linje 52"/>
          <p:cNvCxnSpPr/>
          <p:nvPr/>
        </p:nvCxnSpPr>
        <p:spPr>
          <a:xfrm>
            <a:off x="4693939" y="3673508"/>
            <a:ext cx="11549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5124328" y="3985916"/>
            <a:ext cx="1469371" cy="553998"/>
          </a:xfrm>
          <a:prstGeom prst="rect">
            <a:avLst/>
          </a:prstGeom>
          <a:noFill/>
          <a:ln w="19050" cmpd="sng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aseline="0" dirty="0" smtClean="0">
                <a:solidFill>
                  <a:schemeClr val="bg2"/>
                </a:solidFill>
              </a:rPr>
              <a:t>BMS</a:t>
            </a:r>
          </a:p>
          <a:p>
            <a:pPr algn="ctr"/>
            <a:r>
              <a:rPr lang="nb-NO" sz="1200" i="1" dirty="0">
                <a:solidFill>
                  <a:schemeClr val="bg2"/>
                </a:solidFill>
              </a:rPr>
              <a:t>Area </a:t>
            </a:r>
            <a:r>
              <a:rPr lang="nb-NO" sz="1200" i="1" dirty="0" err="1">
                <a:solidFill>
                  <a:schemeClr val="bg2"/>
                </a:solidFill>
              </a:rPr>
              <a:t>Coordinator</a:t>
            </a:r>
            <a:endParaRPr lang="nb-NO" sz="1200" i="1" dirty="0">
              <a:solidFill>
                <a:schemeClr val="bg2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5081708" y="4570472"/>
            <a:ext cx="1986019" cy="1625290"/>
            <a:chOff x="5081708" y="4597339"/>
            <a:chExt cx="1986019" cy="1625290"/>
          </a:xfrm>
        </p:grpSpPr>
        <p:cxnSp>
          <p:nvCxnSpPr>
            <p:cNvPr id="34" name="Rett linje 33"/>
            <p:cNvCxnSpPr>
              <a:stCxn id="82" idx="0"/>
            </p:cNvCxnSpPr>
            <p:nvPr/>
          </p:nvCxnSpPr>
          <p:spPr>
            <a:xfrm flipV="1">
              <a:off x="5806233" y="4597339"/>
              <a:ext cx="127860" cy="115263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>
              <a:stCxn id="78" idx="0"/>
            </p:cNvCxnSpPr>
            <p:nvPr/>
          </p:nvCxnSpPr>
          <p:spPr>
            <a:xfrm flipH="1" flipV="1">
              <a:off x="5934095" y="4597341"/>
              <a:ext cx="398801" cy="78577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>
              <a:endCxn id="81" idx="0"/>
            </p:cNvCxnSpPr>
            <p:nvPr/>
          </p:nvCxnSpPr>
          <p:spPr>
            <a:xfrm>
              <a:off x="5934090" y="4597339"/>
              <a:ext cx="318657" cy="34425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linje 37"/>
            <p:cNvCxnSpPr>
              <a:stCxn id="80" idx="0"/>
            </p:cNvCxnSpPr>
            <p:nvPr/>
          </p:nvCxnSpPr>
          <p:spPr>
            <a:xfrm flipV="1">
              <a:off x="5486851" y="4597342"/>
              <a:ext cx="447238" cy="21243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e 10"/>
            <p:cNvGrpSpPr/>
            <p:nvPr/>
          </p:nvGrpSpPr>
          <p:grpSpPr>
            <a:xfrm>
              <a:off x="5081708" y="4807475"/>
              <a:ext cx="1986019" cy="1415154"/>
              <a:chOff x="5081708" y="4807475"/>
              <a:chExt cx="1986019" cy="1415154"/>
            </a:xfrm>
          </p:grpSpPr>
          <p:pic>
            <p:nvPicPr>
              <p:cNvPr id="145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134" y="6054593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2" descr="http://www.norden.org/no/aktuelt/bilder/grafik-og-logoer/de-nordiske-flag/svensk-f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6628" y="4881511"/>
                <a:ext cx="274440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3565" y="5495024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568" y="5089639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8" descr="http://www.norden.org/no/aktuelt/bilder/grafik-og-logoer/de-nordiske-flag/islandsk-fla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3303" y="5887100"/>
                <a:ext cx="285779" cy="16749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8" descr="http://www.norden.org/no/aktuelt/bilder/grafik-og-logoer/de-nordiske-flag/islandsk-fla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0188" y="5021492"/>
                <a:ext cx="285779" cy="16749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6" descr="http://www.norden.org/no/aktuelt/bilder/grafik-og-logoer/de-nordiske-flag/finsk-fl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072" y="5722357"/>
                <a:ext cx="270667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6" descr="http://www.norden.org/no/aktuelt/bilder/grafik-og-logoer/de-nordiske-flag/finsk-fl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4855" y="5330279"/>
                <a:ext cx="270667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12" descr="http://www.norden.org/no/aktuelt/bilder/grafik-og-logoer/de-nordiske-flag/svensk-f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482" y="6019639"/>
                <a:ext cx="274440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10" descr="http://www.norden.org/no/aktuelt/bilder/grafik-og-logoer/de-nordiske-flag/norsk-fla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2896" y="5860585"/>
                <a:ext cx="270668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10" descr="http://www.norden.org/no/aktuelt/bilder/grafik-og-logoer/de-nordiske-flag/norsk-fla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059" y="5447865"/>
                <a:ext cx="270668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kstSylinder 77"/>
              <p:cNvSpPr txBox="1"/>
              <p:nvPr/>
            </p:nvSpPr>
            <p:spPr>
              <a:xfrm>
                <a:off x="5991943" y="5383116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5081708" y="4807475"/>
                <a:ext cx="767143" cy="454504"/>
              </a:xfrm>
              <a:prstGeom prst="ellips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bg2"/>
                  </a:solidFill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5124328" y="4809772"/>
                <a:ext cx="725046" cy="461665"/>
              </a:xfrm>
              <a:prstGeom prst="rect">
                <a:avLst/>
              </a:prstGeom>
              <a:noFill/>
              <a:ln w="0" cmpd="sng">
                <a:noFill/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 err="1" smtClean="0">
                    <a:solidFill>
                      <a:srgbClr val="C00000"/>
                    </a:solidFill>
                  </a:rPr>
                  <a:t>Advisory</a:t>
                </a:r>
                <a:r>
                  <a:rPr lang="nb-NO" sz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1200" dirty="0">
                    <a:solidFill>
                      <a:srgbClr val="C00000"/>
                    </a:solidFill>
                  </a:rPr>
                  <a:t>Forum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1" name="TekstSylinder 80"/>
              <p:cNvSpPr txBox="1"/>
              <p:nvPr/>
            </p:nvSpPr>
            <p:spPr>
              <a:xfrm>
                <a:off x="5911794" y="4941593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5465280" y="5749977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sz="1100" dirty="0">
                  <a:solidFill>
                    <a:srgbClr val="C00000"/>
                  </a:solidFill>
                </a:endParaRPr>
              </a:p>
            </p:txBody>
          </p:sp>
        </p:grpSp>
      </p:grpSp>
      <p:cxnSp>
        <p:nvCxnSpPr>
          <p:cNvPr id="8" name="Rett linje 7"/>
          <p:cNvCxnSpPr>
            <a:stCxn id="14" idx="2"/>
          </p:cNvCxnSpPr>
          <p:nvPr/>
        </p:nvCxnSpPr>
        <p:spPr>
          <a:xfrm>
            <a:off x="4715258" y="2611716"/>
            <a:ext cx="1146" cy="1058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uppe 93"/>
          <p:cNvGrpSpPr/>
          <p:nvPr/>
        </p:nvGrpSpPr>
        <p:grpSpPr>
          <a:xfrm>
            <a:off x="2832023" y="4562385"/>
            <a:ext cx="1986019" cy="1625290"/>
            <a:chOff x="5081708" y="4597339"/>
            <a:chExt cx="1986019" cy="1625290"/>
          </a:xfrm>
        </p:grpSpPr>
        <p:cxnSp>
          <p:nvCxnSpPr>
            <p:cNvPr id="95" name="Rett linje 94"/>
            <p:cNvCxnSpPr>
              <a:stCxn id="115" idx="0"/>
            </p:cNvCxnSpPr>
            <p:nvPr/>
          </p:nvCxnSpPr>
          <p:spPr>
            <a:xfrm flipV="1">
              <a:off x="5806233" y="4597339"/>
              <a:ext cx="127860" cy="115263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tt linje 95"/>
            <p:cNvCxnSpPr>
              <a:stCxn id="111" idx="0"/>
            </p:cNvCxnSpPr>
            <p:nvPr/>
          </p:nvCxnSpPr>
          <p:spPr>
            <a:xfrm flipH="1" flipV="1">
              <a:off x="5934095" y="4597341"/>
              <a:ext cx="398801" cy="78577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tt linje 96"/>
            <p:cNvCxnSpPr>
              <a:endCxn id="114" idx="0"/>
            </p:cNvCxnSpPr>
            <p:nvPr/>
          </p:nvCxnSpPr>
          <p:spPr>
            <a:xfrm>
              <a:off x="5934090" y="4597339"/>
              <a:ext cx="318657" cy="34425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tt linje 97"/>
            <p:cNvCxnSpPr>
              <a:stCxn id="113" idx="0"/>
            </p:cNvCxnSpPr>
            <p:nvPr/>
          </p:nvCxnSpPr>
          <p:spPr>
            <a:xfrm flipV="1">
              <a:off x="5443971" y="4597342"/>
              <a:ext cx="490118" cy="21243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uppe 98"/>
            <p:cNvGrpSpPr/>
            <p:nvPr/>
          </p:nvGrpSpPr>
          <p:grpSpPr>
            <a:xfrm>
              <a:off x="5081708" y="4807475"/>
              <a:ext cx="1986019" cy="1415154"/>
              <a:chOff x="5081708" y="4807475"/>
              <a:chExt cx="1986019" cy="1415154"/>
            </a:xfrm>
          </p:grpSpPr>
          <p:pic>
            <p:nvPicPr>
              <p:cNvPr id="100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134" y="6054593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2" descr="http://www.norden.org/no/aktuelt/bilder/grafik-og-logoer/de-nordiske-flag/svensk-f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6628" y="4881511"/>
                <a:ext cx="274440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3565" y="5495024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568" y="5089639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http://www.norden.org/no/aktuelt/bilder/grafik-og-logoer/de-nordiske-flag/islandsk-fla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3303" y="5887100"/>
                <a:ext cx="285779" cy="16749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http://www.norden.org/no/aktuelt/bilder/grafik-og-logoer/de-nordiske-flag/islandsk-fla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0188" y="5021492"/>
                <a:ext cx="285779" cy="16749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6" descr="http://www.norden.org/no/aktuelt/bilder/grafik-og-logoer/de-nordiske-flag/finsk-fl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072" y="5722357"/>
                <a:ext cx="270667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6" descr="http://www.norden.org/no/aktuelt/bilder/grafik-og-logoer/de-nordiske-flag/finsk-fl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4855" y="5330279"/>
                <a:ext cx="270667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2" descr="http://www.norden.org/no/aktuelt/bilder/grafik-og-logoer/de-nordiske-flag/svensk-f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482" y="6019639"/>
                <a:ext cx="274440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0" descr="http://www.norden.org/no/aktuelt/bilder/grafik-og-logoer/de-nordiske-flag/norsk-fla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2896" y="5860585"/>
                <a:ext cx="270668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0" descr="http://www.norden.org/no/aktuelt/bilder/grafik-og-logoer/de-nordiske-flag/norsk-fla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059" y="5447865"/>
                <a:ext cx="270668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TekstSylinder 110"/>
              <p:cNvSpPr txBox="1"/>
              <p:nvPr/>
            </p:nvSpPr>
            <p:spPr>
              <a:xfrm>
                <a:off x="5991943" y="5383116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5081708" y="4807475"/>
                <a:ext cx="767143" cy="454504"/>
              </a:xfrm>
              <a:prstGeom prst="ellips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bg2"/>
                  </a:solidFill>
                </a:endParaRPr>
              </a:p>
            </p:txBody>
          </p:sp>
          <p:sp>
            <p:nvSpPr>
              <p:cNvPr id="113" name="TekstSylinder 112"/>
              <p:cNvSpPr txBox="1"/>
              <p:nvPr/>
            </p:nvSpPr>
            <p:spPr>
              <a:xfrm>
                <a:off x="5081708" y="4809772"/>
                <a:ext cx="724525" cy="461665"/>
              </a:xfrm>
              <a:prstGeom prst="rect">
                <a:avLst/>
              </a:prstGeom>
              <a:noFill/>
              <a:ln w="0" cmpd="sng">
                <a:noFill/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 smtClean="0">
                    <a:solidFill>
                      <a:srgbClr val="C00000"/>
                    </a:solidFill>
                  </a:rPr>
                  <a:t>Provider </a:t>
                </a:r>
                <a:r>
                  <a:rPr lang="nb-NO" sz="1200" dirty="0">
                    <a:solidFill>
                      <a:srgbClr val="C00000"/>
                    </a:solidFill>
                  </a:rPr>
                  <a:t>Forum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4" name="TekstSylinder 113"/>
              <p:cNvSpPr txBox="1"/>
              <p:nvPr/>
            </p:nvSpPr>
            <p:spPr>
              <a:xfrm>
                <a:off x="5911794" y="4941593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5" name="TekstSylinder 114"/>
              <p:cNvSpPr txBox="1"/>
              <p:nvPr/>
            </p:nvSpPr>
            <p:spPr>
              <a:xfrm>
                <a:off x="5465280" y="5749977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sz="11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16" name="Gruppe 115"/>
          <p:cNvGrpSpPr/>
          <p:nvPr/>
        </p:nvGrpSpPr>
        <p:grpSpPr>
          <a:xfrm>
            <a:off x="590856" y="4559396"/>
            <a:ext cx="1986019" cy="1625290"/>
            <a:chOff x="5081708" y="4597339"/>
            <a:chExt cx="1986019" cy="1625290"/>
          </a:xfrm>
        </p:grpSpPr>
        <p:cxnSp>
          <p:nvCxnSpPr>
            <p:cNvPr id="117" name="Rett linje 116"/>
            <p:cNvCxnSpPr>
              <a:stCxn id="138" idx="0"/>
            </p:cNvCxnSpPr>
            <p:nvPr/>
          </p:nvCxnSpPr>
          <p:spPr>
            <a:xfrm flipV="1">
              <a:off x="5687087" y="4597339"/>
              <a:ext cx="247006" cy="115263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tt linje 117"/>
            <p:cNvCxnSpPr>
              <a:stCxn id="134" idx="0"/>
            </p:cNvCxnSpPr>
            <p:nvPr/>
          </p:nvCxnSpPr>
          <p:spPr>
            <a:xfrm flipH="1" flipV="1">
              <a:off x="5934095" y="4597341"/>
              <a:ext cx="398801" cy="78577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/>
            <p:cNvCxnSpPr>
              <a:endCxn id="137" idx="0"/>
            </p:cNvCxnSpPr>
            <p:nvPr/>
          </p:nvCxnSpPr>
          <p:spPr>
            <a:xfrm>
              <a:off x="5934090" y="4597339"/>
              <a:ext cx="318657" cy="34425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tt linje 119"/>
            <p:cNvCxnSpPr>
              <a:stCxn id="136" idx="0"/>
            </p:cNvCxnSpPr>
            <p:nvPr/>
          </p:nvCxnSpPr>
          <p:spPr>
            <a:xfrm flipV="1">
              <a:off x="5465281" y="4597342"/>
              <a:ext cx="468808" cy="21243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pe 120"/>
            <p:cNvGrpSpPr/>
            <p:nvPr/>
          </p:nvGrpSpPr>
          <p:grpSpPr>
            <a:xfrm>
              <a:off x="5081708" y="4807475"/>
              <a:ext cx="1986019" cy="1415154"/>
              <a:chOff x="5081708" y="4807475"/>
              <a:chExt cx="1986019" cy="1415154"/>
            </a:xfrm>
          </p:grpSpPr>
          <p:pic>
            <p:nvPicPr>
              <p:cNvPr id="122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134" y="6054593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2" descr="http://www.norden.org/no/aktuelt/bilder/grafik-og-logoer/de-nordiske-flag/svensk-f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6628" y="4881511"/>
                <a:ext cx="274440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3565" y="5495024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4" descr="http://www.norden.org/no/aktuelt/bilder/grafik-og-logoer/de-nordiske-flag/dansk-fl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568" y="5089639"/>
                <a:ext cx="270667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6" descr="http://www.norden.org/no/aktuelt/bilder/grafik-og-logoer/de-nordiske-flag/finsk-fl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7413" y="5888476"/>
                <a:ext cx="270667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6" descr="http://www.norden.org/no/aktuelt/bilder/grafik-og-logoer/de-nordiske-flag/finsk-fl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4855" y="5330279"/>
                <a:ext cx="270667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12" descr="http://www.norden.org/no/aktuelt/bilder/grafik-og-logoer/de-nordiske-flag/svensk-f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482" y="6019639"/>
                <a:ext cx="274440" cy="16803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0" descr="http://www.norden.org/no/aktuelt/bilder/grafik-og-logoer/de-nordiske-flag/norsk-fla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750" y="5980900"/>
                <a:ext cx="270668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0" descr="http://www.norden.org/no/aktuelt/bilder/grafik-og-logoer/de-nordiske-flag/norsk-fla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059" y="5447865"/>
                <a:ext cx="270668" cy="1647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4" name="TekstSylinder 133"/>
              <p:cNvSpPr txBox="1"/>
              <p:nvPr/>
            </p:nvSpPr>
            <p:spPr>
              <a:xfrm>
                <a:off x="5991943" y="5383116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5081708" y="4807475"/>
                <a:ext cx="767143" cy="454504"/>
              </a:xfrm>
              <a:prstGeom prst="ellips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bg2"/>
                  </a:solidFill>
                </a:endParaRPr>
              </a:p>
            </p:txBody>
          </p:sp>
          <p:sp>
            <p:nvSpPr>
              <p:cNvPr id="136" name="TekstSylinder 135"/>
              <p:cNvSpPr txBox="1"/>
              <p:nvPr/>
            </p:nvSpPr>
            <p:spPr>
              <a:xfrm>
                <a:off x="5124328" y="4809772"/>
                <a:ext cx="681905" cy="461665"/>
              </a:xfrm>
              <a:prstGeom prst="rect">
                <a:avLst/>
              </a:prstGeom>
              <a:noFill/>
              <a:ln w="0" cmpd="sng">
                <a:noFill/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User Forum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7" name="TekstSylinder 136"/>
              <p:cNvSpPr txBox="1"/>
              <p:nvPr/>
            </p:nvSpPr>
            <p:spPr>
              <a:xfrm>
                <a:off x="5911794" y="4941593"/>
                <a:ext cx="681905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>
                    <a:solidFill>
                      <a:srgbClr val="C00000"/>
                    </a:solidFill>
                  </a:rPr>
                  <a:t>Project</a:t>
                </a:r>
                <a:endParaRPr lang="nb-NO" baseline="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8" name="TekstSylinder 137"/>
              <p:cNvSpPr txBox="1"/>
              <p:nvPr/>
            </p:nvSpPr>
            <p:spPr>
              <a:xfrm>
                <a:off x="5226987" y="5749977"/>
                <a:ext cx="920199" cy="27699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bg2"/>
                </a:solidFill>
                <a:prstDash val="sysDot"/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dirty="0" smtClean="0">
                    <a:solidFill>
                      <a:srgbClr val="C00000"/>
                    </a:solidFill>
                  </a:rPr>
                  <a:t>Operations</a:t>
                </a:r>
                <a:endParaRPr lang="nb-NO" sz="11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40" name="TekstSylinder 139"/>
          <p:cNvSpPr txBox="1"/>
          <p:nvPr/>
        </p:nvSpPr>
        <p:spPr>
          <a:xfrm>
            <a:off x="7356882" y="4902104"/>
            <a:ext cx="920199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2"/>
            </a:solidFill>
            <a:prstDash val="sys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solidFill>
                  <a:srgbClr val="C00000"/>
                </a:solidFill>
              </a:rPr>
              <a:t>Operations</a:t>
            </a:r>
            <a:endParaRPr lang="nb-NO" sz="1100" dirty="0">
              <a:solidFill>
                <a:srgbClr val="C00000"/>
              </a:solidFill>
            </a:endParaRPr>
          </a:p>
        </p:txBody>
      </p:sp>
      <p:cxnSp>
        <p:nvCxnSpPr>
          <p:cNvPr id="141" name="Rett linje 140"/>
          <p:cNvCxnSpPr>
            <a:stCxn id="140" idx="0"/>
          </p:cNvCxnSpPr>
          <p:nvPr/>
        </p:nvCxnSpPr>
        <p:spPr>
          <a:xfrm flipV="1">
            <a:off x="7816982" y="4539467"/>
            <a:ext cx="0" cy="3626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8153" y="2992716"/>
            <a:ext cx="58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Joel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93304" y="3362048"/>
            <a:ext cx="580544" cy="78661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NeIC 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Juni</a:t>
            </a:r>
            <a:r>
              <a:rPr lang="en-US" dirty="0"/>
              <a:t> </a:t>
            </a:r>
            <a:r>
              <a:rPr lang="en-US" dirty="0" err="1"/>
              <a:t>Palmgren</a:t>
            </a:r>
            <a:r>
              <a:rPr lang="en-US" dirty="0" smtClean="0"/>
              <a:t>, SRC,</a:t>
            </a:r>
            <a:r>
              <a:rPr lang="en-US" dirty="0"/>
              <a:t> </a:t>
            </a:r>
            <a:r>
              <a:rPr lang="en-US" dirty="0" smtClean="0"/>
              <a:t>SE</a:t>
            </a:r>
          </a:p>
          <a:p>
            <a:r>
              <a:rPr lang="en-US" dirty="0" err="1" smtClean="0"/>
              <a:t>Jacko</a:t>
            </a:r>
            <a:r>
              <a:rPr lang="en-US" dirty="0" smtClean="0"/>
              <a:t> </a:t>
            </a:r>
            <a:r>
              <a:rPr lang="en-US" dirty="0" err="1"/>
              <a:t>Koster</a:t>
            </a:r>
            <a:r>
              <a:rPr lang="en-US" dirty="0"/>
              <a:t>, </a:t>
            </a:r>
            <a:r>
              <a:rPr lang="en-US" dirty="0" smtClean="0"/>
              <a:t>SNIC</a:t>
            </a:r>
            <a:r>
              <a:rPr lang="en-US" dirty="0"/>
              <a:t>, </a:t>
            </a:r>
            <a:r>
              <a:rPr lang="en-US" dirty="0" smtClean="0"/>
              <a:t>SE</a:t>
            </a:r>
          </a:p>
          <a:p>
            <a:r>
              <a:rPr lang="en-US" dirty="0" err="1" smtClean="0"/>
              <a:t>Asbjørn</a:t>
            </a:r>
            <a:r>
              <a:rPr lang="en-US" dirty="0" smtClean="0"/>
              <a:t> </a:t>
            </a:r>
            <a:r>
              <a:rPr lang="en-US" dirty="0"/>
              <a:t>Mo, </a:t>
            </a:r>
            <a:r>
              <a:rPr lang="en-US" dirty="0" smtClean="0"/>
              <a:t>RCN, NO</a:t>
            </a:r>
          </a:p>
          <a:p>
            <a:r>
              <a:rPr lang="en-US" dirty="0" err="1" smtClean="0"/>
              <a:t>Arild</a:t>
            </a:r>
            <a:r>
              <a:rPr lang="en-US" dirty="0" smtClean="0"/>
              <a:t> </a:t>
            </a:r>
            <a:r>
              <a:rPr lang="en-US" dirty="0" err="1"/>
              <a:t>Halsetrønning</a:t>
            </a:r>
            <a:r>
              <a:rPr lang="en-US" dirty="0"/>
              <a:t>, </a:t>
            </a:r>
            <a:r>
              <a:rPr lang="en-US" dirty="0" smtClean="0"/>
              <a:t>UNINETT </a:t>
            </a:r>
            <a:r>
              <a:rPr lang="en-US" dirty="0"/>
              <a:t>Sigma AS</a:t>
            </a:r>
            <a:r>
              <a:rPr lang="en-US" dirty="0" smtClean="0"/>
              <a:t>, NO</a:t>
            </a:r>
          </a:p>
          <a:p>
            <a:r>
              <a:rPr lang="en-US" dirty="0" err="1" smtClean="0"/>
              <a:t>Pentti</a:t>
            </a:r>
            <a:r>
              <a:rPr lang="en-US" dirty="0" smtClean="0"/>
              <a:t> </a:t>
            </a:r>
            <a:r>
              <a:rPr lang="en-US" dirty="0" err="1"/>
              <a:t>Pulkinen</a:t>
            </a:r>
            <a:r>
              <a:rPr lang="en-US" dirty="0" smtClean="0"/>
              <a:t>, AKA, FI</a:t>
            </a:r>
            <a:endParaRPr lang="en-US" dirty="0"/>
          </a:p>
          <a:p>
            <a:r>
              <a:rPr lang="en-US" dirty="0" err="1"/>
              <a:t>Kimmo</a:t>
            </a:r>
            <a:r>
              <a:rPr lang="en-US" dirty="0"/>
              <a:t> </a:t>
            </a:r>
            <a:r>
              <a:rPr lang="en-US" dirty="0" err="1"/>
              <a:t>Koski</a:t>
            </a:r>
            <a:r>
              <a:rPr lang="en-US" dirty="0"/>
              <a:t>, </a:t>
            </a:r>
            <a:r>
              <a:rPr lang="en-US" dirty="0" smtClean="0"/>
              <a:t>CSC</a:t>
            </a:r>
            <a:r>
              <a:rPr lang="en-US" dirty="0"/>
              <a:t>, </a:t>
            </a:r>
            <a:r>
              <a:rPr lang="en-US" dirty="0" smtClean="0"/>
              <a:t>FI</a:t>
            </a:r>
            <a:endParaRPr lang="en-US" dirty="0"/>
          </a:p>
          <a:p>
            <a:r>
              <a:rPr lang="en-US" dirty="0" err="1"/>
              <a:t>Ebba</a:t>
            </a:r>
            <a:r>
              <a:rPr lang="en-US" dirty="0"/>
              <a:t> </a:t>
            </a:r>
            <a:r>
              <a:rPr lang="en-US" dirty="0" err="1"/>
              <a:t>Þóra</a:t>
            </a:r>
            <a:r>
              <a:rPr lang="en-US" dirty="0"/>
              <a:t> </a:t>
            </a:r>
            <a:r>
              <a:rPr lang="en-US" dirty="0" err="1"/>
              <a:t>Hvannberg</a:t>
            </a:r>
            <a:r>
              <a:rPr lang="en-US" dirty="0"/>
              <a:t>, </a:t>
            </a:r>
            <a:r>
              <a:rPr lang="en-US" dirty="0" smtClean="0"/>
              <a:t>UoI, IS</a:t>
            </a:r>
            <a:endParaRPr lang="en-US" dirty="0"/>
          </a:p>
          <a:p>
            <a:r>
              <a:rPr lang="en-US" dirty="0" err="1"/>
              <a:t>Ásdís</a:t>
            </a:r>
            <a:r>
              <a:rPr lang="en-US" dirty="0"/>
              <a:t> </a:t>
            </a:r>
            <a:r>
              <a:rPr lang="en-US" dirty="0" smtClean="0"/>
              <a:t>Jónsdóttir, </a:t>
            </a:r>
            <a:r>
              <a:rPr lang="en-US" dirty="0"/>
              <a:t>Ministry of Education, Science and Culture, </a:t>
            </a:r>
            <a:r>
              <a:rPr lang="en-US" dirty="0" smtClean="0"/>
              <a:t>IS</a:t>
            </a:r>
          </a:p>
          <a:p>
            <a:r>
              <a:rPr lang="en-US" dirty="0" err="1" smtClean="0"/>
              <a:t>Troels</a:t>
            </a:r>
            <a:r>
              <a:rPr lang="en-US" dirty="0" smtClean="0"/>
              <a:t> </a:t>
            </a:r>
            <a:r>
              <a:rPr lang="en-US" dirty="0"/>
              <a:t>Rasmussen, </a:t>
            </a:r>
            <a:r>
              <a:rPr lang="en-US" dirty="0" smtClean="0"/>
              <a:t>Danish </a:t>
            </a:r>
            <a:r>
              <a:rPr lang="en-US" dirty="0"/>
              <a:t>Ministry of Science, Innovation and Higher Education, </a:t>
            </a:r>
            <a:r>
              <a:rPr lang="en-US" dirty="0" smtClean="0"/>
              <a:t>DK</a:t>
            </a:r>
            <a:endParaRPr lang="en-US" dirty="0"/>
          </a:p>
          <a:p>
            <a:r>
              <a:rPr lang="en-US" dirty="0"/>
              <a:t>Steen Pedersen, </a:t>
            </a:r>
            <a:r>
              <a:rPr lang="en-US" dirty="0" smtClean="0"/>
              <a:t>DeIC</a:t>
            </a:r>
            <a:r>
              <a:rPr lang="en-US" dirty="0"/>
              <a:t>, </a:t>
            </a:r>
            <a:r>
              <a:rPr lang="en-US" dirty="0" smtClean="0"/>
              <a:t>DK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stakeholder 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 – Nordic national e-infrastructure providers (SNIC, CSC…).</a:t>
            </a:r>
          </a:p>
          <a:p>
            <a:r>
              <a:rPr lang="en-US" dirty="0"/>
              <a:t>NT1 – NLCG user forum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BMS – Nordic ELIXIR heads-of-nodes.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initiation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698625" y="2143125"/>
            <a:ext cx="714375" cy="122237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3625" y="2427257"/>
            <a:ext cx="611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Top-down: by research councils or e-infrastructures</a:t>
            </a:r>
          </a:p>
        </p:txBody>
      </p:sp>
      <p:sp>
        <p:nvSpPr>
          <p:cNvPr id="6" name="Down Arrow 5"/>
          <p:cNvSpPr/>
          <p:nvPr/>
        </p:nvSpPr>
        <p:spPr>
          <a:xfrm flipV="1">
            <a:off x="1698625" y="4603750"/>
            <a:ext cx="714375" cy="12223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3625" y="5126007"/>
            <a:ext cx="453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Bottom-up: by research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9075" y="3619500"/>
            <a:ext cx="1135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  <a:latin typeface="Trebuchet MS"/>
                <a:cs typeface="Trebuchet MS"/>
              </a:rPr>
              <a:t>NeIC</a:t>
            </a:r>
          </a:p>
        </p:txBody>
      </p:sp>
    </p:spTree>
    <p:extLst>
      <p:ext uri="{BB962C8B-B14F-4D97-AF65-F5344CB8AC3E}">
        <p14:creationId xmlns:p14="http://schemas.microsoft.com/office/powerpoint/2010/main" val="363568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Co-funding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NeIC will provide base funding for </a:t>
            </a:r>
            <a:r>
              <a:rPr lang="en-US" dirty="0" smtClean="0"/>
              <a:t>activities</a:t>
            </a:r>
            <a:endParaRPr lang="en-US" dirty="0"/>
          </a:p>
          <a:p>
            <a:r>
              <a:rPr lang="en-US" dirty="0"/>
              <a:t>In line with common Nordic (</a:t>
            </a:r>
            <a:r>
              <a:rPr lang="en-US" dirty="0" err="1"/>
              <a:t>NordForsk</a:t>
            </a:r>
            <a:r>
              <a:rPr lang="en-US" dirty="0"/>
              <a:t>) practice</a:t>
            </a:r>
          </a:p>
          <a:p>
            <a:r>
              <a:rPr lang="en-US" dirty="0"/>
              <a:t>Co-funding from participating partner institutions</a:t>
            </a:r>
          </a:p>
          <a:p>
            <a:r>
              <a:rPr lang="en-US" dirty="0"/>
              <a:t>30-50% from NeIC, co-funding in-cash or in-kind</a:t>
            </a:r>
          </a:p>
          <a:p>
            <a:r>
              <a:rPr lang="en-US" dirty="0"/>
              <a:t>Co-funding ensures</a:t>
            </a:r>
          </a:p>
          <a:p>
            <a:pPr lvl="1"/>
            <a:r>
              <a:rPr lang="en-US" dirty="0"/>
              <a:t>Quality and relevance</a:t>
            </a:r>
          </a:p>
          <a:p>
            <a:pPr lvl="1"/>
            <a:r>
              <a:rPr lang="en-US" dirty="0"/>
              <a:t>Risk-aversion</a:t>
            </a:r>
          </a:p>
          <a:p>
            <a:pPr lvl="1"/>
            <a:r>
              <a:rPr lang="en-US" dirty="0"/>
              <a:t>Variable geometry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Nordic coherence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269-8139-F448-ACCD-CB6F799ACD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100180" y="3625784"/>
            <a:ext cx="4943640" cy="67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7373D7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b="0" i="1" dirty="0" smtClean="0"/>
              <a:t>Service Agreements</a:t>
            </a:r>
            <a:endParaRPr lang="en-US" b="0" i="1" dirty="0"/>
          </a:p>
        </p:txBody>
      </p:sp>
      <p:sp>
        <p:nvSpPr>
          <p:cNvPr id="24" name="Pil mot venstre og høyre 23"/>
          <p:cNvSpPr/>
          <p:nvPr/>
        </p:nvSpPr>
        <p:spPr>
          <a:xfrm rot="16200000">
            <a:off x="1918203" y="4619455"/>
            <a:ext cx="938797" cy="331519"/>
          </a:xfrm>
          <a:prstGeom prst="leftRightArrow">
            <a:avLst/>
          </a:prstGeom>
          <a:gradFill>
            <a:lin ang="24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ktangel 25"/>
          <p:cNvSpPr/>
          <p:nvPr/>
        </p:nvSpPr>
        <p:spPr>
          <a:xfrm>
            <a:off x="1725551" y="5432777"/>
            <a:ext cx="1324099" cy="1101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Employer</a:t>
            </a:r>
            <a:r>
              <a:rPr lang="nb-NO" dirty="0" smtClean="0"/>
              <a:t>  </a:t>
            </a:r>
            <a:r>
              <a:rPr lang="nb-NO" dirty="0" err="1" smtClean="0"/>
              <a:t>Institution</a:t>
            </a:r>
            <a:r>
              <a:rPr lang="nb-NO" dirty="0" smtClean="0"/>
              <a:t>:</a:t>
            </a:r>
          </a:p>
          <a:p>
            <a:pPr algn="ctr"/>
            <a:r>
              <a:rPr lang="nb-NO" i="1" dirty="0" smtClean="0"/>
              <a:t>Project Manager</a:t>
            </a:r>
            <a:endParaRPr lang="en-GB" i="1" dirty="0"/>
          </a:p>
        </p:txBody>
      </p:sp>
      <p:sp>
        <p:nvSpPr>
          <p:cNvPr id="28" name="Pil mot venstre og høyre 27"/>
          <p:cNvSpPr/>
          <p:nvPr/>
        </p:nvSpPr>
        <p:spPr>
          <a:xfrm rot="16200000">
            <a:off x="4102601" y="4595555"/>
            <a:ext cx="938799" cy="331519"/>
          </a:xfrm>
          <a:prstGeom prst="leftRightArrow">
            <a:avLst/>
          </a:prstGeom>
          <a:gradFill>
            <a:lin ang="24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/>
          <p:cNvSpPr/>
          <p:nvPr/>
        </p:nvSpPr>
        <p:spPr>
          <a:xfrm>
            <a:off x="3909950" y="5408878"/>
            <a:ext cx="1324099" cy="1125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Employer</a:t>
            </a:r>
            <a:r>
              <a:rPr lang="nb-NO" dirty="0" smtClean="0"/>
              <a:t>  </a:t>
            </a:r>
            <a:r>
              <a:rPr lang="nb-NO" dirty="0" err="1" smtClean="0"/>
              <a:t>Institution</a:t>
            </a:r>
            <a:r>
              <a:rPr lang="nb-NO" dirty="0" smtClean="0"/>
              <a:t>:</a:t>
            </a:r>
          </a:p>
          <a:p>
            <a:pPr algn="ctr"/>
            <a:r>
              <a:rPr lang="nb-NO" i="1" dirty="0" smtClean="0"/>
              <a:t>Project </a:t>
            </a:r>
            <a:r>
              <a:rPr lang="nb-NO" i="1" dirty="0" err="1" smtClean="0"/>
              <a:t>Personnel</a:t>
            </a:r>
            <a:endParaRPr lang="en-GB" i="1" dirty="0"/>
          </a:p>
        </p:txBody>
      </p:sp>
      <p:sp>
        <p:nvSpPr>
          <p:cNvPr id="31" name="Pil mot venstre og høyre 30"/>
          <p:cNvSpPr/>
          <p:nvPr/>
        </p:nvSpPr>
        <p:spPr>
          <a:xfrm rot="16200000">
            <a:off x="6210802" y="4619454"/>
            <a:ext cx="938799" cy="331519"/>
          </a:xfrm>
          <a:prstGeom prst="leftRightArrow">
            <a:avLst/>
          </a:prstGeom>
          <a:gradFill>
            <a:lin ang="24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ktangel 31"/>
          <p:cNvSpPr/>
          <p:nvPr/>
        </p:nvSpPr>
        <p:spPr>
          <a:xfrm>
            <a:off x="6018151" y="5432777"/>
            <a:ext cx="1324099" cy="1101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Employer</a:t>
            </a:r>
            <a:r>
              <a:rPr lang="nb-NO" dirty="0" smtClean="0"/>
              <a:t>  </a:t>
            </a:r>
            <a:r>
              <a:rPr lang="nb-NO" dirty="0" err="1" smtClean="0"/>
              <a:t>Institution</a:t>
            </a:r>
            <a:r>
              <a:rPr lang="nb-NO" dirty="0" smtClean="0"/>
              <a:t>:</a:t>
            </a:r>
          </a:p>
          <a:p>
            <a:pPr algn="ctr"/>
            <a:r>
              <a:rPr lang="nb-NO" i="1" dirty="0" smtClean="0"/>
              <a:t>Project </a:t>
            </a:r>
            <a:r>
              <a:rPr lang="nb-NO" i="1" dirty="0" err="1" smtClean="0"/>
              <a:t>Personnel</a:t>
            </a:r>
            <a:endParaRPr lang="en-GB" i="1" dirty="0"/>
          </a:p>
        </p:txBody>
      </p:sp>
      <p:grpSp>
        <p:nvGrpSpPr>
          <p:cNvPr id="18" name="Gruppe 17"/>
          <p:cNvGrpSpPr/>
          <p:nvPr/>
        </p:nvGrpSpPr>
        <p:grpSpPr>
          <a:xfrm>
            <a:off x="853784" y="660944"/>
            <a:ext cx="7360232" cy="4294011"/>
            <a:chOff x="921817" y="1743521"/>
            <a:chExt cx="7360232" cy="429401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19" name="Gruppe 18"/>
            <p:cNvGrpSpPr/>
            <p:nvPr/>
          </p:nvGrpSpPr>
          <p:grpSpPr>
            <a:xfrm>
              <a:off x="921817" y="1743521"/>
              <a:ext cx="7360232" cy="4294011"/>
              <a:chOff x="921817" y="1743521"/>
              <a:chExt cx="7360232" cy="4294011"/>
            </a:xfrm>
            <a:scene3d>
              <a:camera prst="orthographicFront">
                <a:rot lat="4200000" lon="0" rev="0"/>
              </a:camera>
              <a:lightRig rig="threePt" dir="t"/>
            </a:scene3d>
          </p:grpSpPr>
          <p:sp>
            <p:nvSpPr>
              <p:cNvPr id="21" name="Ellipse 20"/>
              <p:cNvSpPr/>
              <p:nvPr/>
            </p:nvSpPr>
            <p:spPr>
              <a:xfrm>
                <a:off x="1583867" y="1918773"/>
                <a:ext cx="6036133" cy="3787239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ktangel 21"/>
              <p:cNvSpPr/>
              <p:nvPr/>
            </p:nvSpPr>
            <p:spPr>
              <a:xfrm>
                <a:off x="6957950" y="3298044"/>
                <a:ext cx="1324099" cy="6630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 smtClean="0"/>
                  <a:t>Partner</a:t>
                </a:r>
                <a:endParaRPr lang="en-GB" dirty="0"/>
              </a:p>
            </p:txBody>
          </p:sp>
          <p:sp>
            <p:nvSpPr>
              <p:cNvPr id="25" name="Rektangel 24"/>
              <p:cNvSpPr/>
              <p:nvPr/>
            </p:nvSpPr>
            <p:spPr>
              <a:xfrm>
                <a:off x="921817" y="3300680"/>
                <a:ext cx="1324099" cy="6630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 smtClean="0"/>
                  <a:t>Partner</a:t>
                </a:r>
                <a:endParaRPr lang="en-GB" dirty="0"/>
              </a:p>
            </p:txBody>
          </p:sp>
          <p:sp>
            <p:nvSpPr>
              <p:cNvPr id="33" name="Rektangel 32"/>
              <p:cNvSpPr/>
              <p:nvPr/>
            </p:nvSpPr>
            <p:spPr>
              <a:xfrm>
                <a:off x="3909950" y="5374493"/>
                <a:ext cx="1324099" cy="6630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 smtClean="0"/>
                  <a:t>NeIC</a:t>
                </a:r>
                <a:endParaRPr lang="en-GB" dirty="0"/>
              </a:p>
            </p:txBody>
          </p:sp>
          <p:sp>
            <p:nvSpPr>
              <p:cNvPr id="34" name="Rektangel 33"/>
              <p:cNvSpPr/>
              <p:nvPr/>
            </p:nvSpPr>
            <p:spPr>
              <a:xfrm>
                <a:off x="3909950" y="1743521"/>
                <a:ext cx="1324099" cy="6630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 smtClean="0"/>
                  <a:t>Partner</a:t>
                </a:r>
                <a:endParaRPr lang="en-GB" dirty="0"/>
              </a:p>
            </p:txBody>
          </p:sp>
        </p:grpSp>
        <p:sp>
          <p:nvSpPr>
            <p:cNvPr id="20" name="Rektangel 19"/>
            <p:cNvSpPr/>
            <p:nvPr/>
          </p:nvSpPr>
          <p:spPr>
            <a:xfrm>
              <a:off x="2387601" y="3480872"/>
              <a:ext cx="4292600" cy="6630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NeIC – </a:t>
              </a:r>
              <a:r>
                <a:rPr lang="nb-NO" dirty="0" err="1" smtClean="0"/>
                <a:t>on</a:t>
              </a:r>
              <a:r>
                <a:rPr lang="nb-NO" dirty="0" smtClean="0"/>
                <a:t> </a:t>
              </a:r>
              <a:r>
                <a:rPr lang="nb-NO" dirty="0" err="1" smtClean="0"/>
                <a:t>behalf</a:t>
              </a:r>
              <a:r>
                <a:rPr lang="nb-NO" dirty="0" smtClean="0"/>
                <a:t> </a:t>
              </a:r>
              <a:r>
                <a:rPr lang="nb-NO" dirty="0" err="1" smtClean="0"/>
                <a:t>of</a:t>
              </a:r>
              <a:r>
                <a:rPr lang="nb-NO" dirty="0" smtClean="0"/>
                <a:t> </a:t>
              </a:r>
              <a:r>
                <a:rPr lang="nb-NO" dirty="0" err="1" smtClean="0"/>
                <a:t>the</a:t>
              </a:r>
              <a:r>
                <a:rPr lang="nb-NO" dirty="0" smtClean="0"/>
                <a:t> </a:t>
              </a:r>
              <a:r>
                <a:rPr lang="nb-NO" dirty="0" err="1"/>
                <a:t>p</a:t>
              </a:r>
              <a:r>
                <a:rPr lang="nb-NO" dirty="0" err="1" smtClean="0"/>
                <a:t>artnership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47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I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tx1">
                <a:lumMod val="50000"/>
                <a:lumOff val="50000"/>
              </a:schemeClr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IC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NeIC presentation.potx</Template>
  <TotalTime>1303</TotalTime>
  <Words>769</Words>
  <Application>Microsoft Macintosh PowerPoint</Application>
  <PresentationFormat>On-screen Show (4:3)</PresentationFormat>
  <Paragraphs>196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NeIC presentation</vt:lpstr>
      <vt:lpstr>NeIC black</vt:lpstr>
      <vt:lpstr>NeIC</vt:lpstr>
      <vt:lpstr>PowerPoint Presentation</vt:lpstr>
      <vt:lpstr>What NeIC does</vt:lpstr>
      <vt:lpstr>PowerPoint Presentation</vt:lpstr>
      <vt:lpstr>NeIC board</vt:lpstr>
      <vt:lpstr>Area stakeholder forums</vt:lpstr>
      <vt:lpstr>Activity initiation</vt:lpstr>
      <vt:lpstr>Co-funding principles</vt:lpstr>
      <vt:lpstr>Collaboration model</vt:lpstr>
      <vt:lpstr>How to start activities</vt:lpstr>
      <vt:lpstr>What is a “project”?</vt:lpstr>
      <vt:lpstr>Project organization</vt:lpstr>
      <vt:lpstr>Timeline</vt:lpstr>
      <vt:lpstr>Ongoing activities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Hedlund</dc:creator>
  <cp:lastModifiedBy>Joel Hedlund</cp:lastModifiedBy>
  <cp:revision>43</cp:revision>
  <dcterms:created xsi:type="dcterms:W3CDTF">2013-06-28T09:39:12Z</dcterms:created>
  <dcterms:modified xsi:type="dcterms:W3CDTF">2014-02-26T10:46:05Z</dcterms:modified>
</cp:coreProperties>
</file>