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315" r:id="rId3"/>
    <p:sldId id="345" r:id="rId4"/>
    <p:sldId id="335" r:id="rId5"/>
    <p:sldId id="329" r:id="rId6"/>
    <p:sldId id="336" r:id="rId7"/>
    <p:sldId id="337" r:id="rId8"/>
    <p:sldId id="342" r:id="rId9"/>
    <p:sldId id="348" r:id="rId10"/>
    <p:sldId id="340" r:id="rId11"/>
    <p:sldId id="331" r:id="rId12"/>
    <p:sldId id="338" r:id="rId13"/>
    <p:sldId id="349" r:id="rId14"/>
    <p:sldId id="344" r:id="rId15"/>
    <p:sldId id="346" r:id="rId16"/>
    <p:sldId id="347" r:id="rId17"/>
    <p:sldId id="341" r:id="rId18"/>
    <p:sldId id="350" r:id="rId19"/>
    <p:sldId id="333" r:id="rId20"/>
  </p:sldIdLst>
  <p:sldSz cx="9906000" cy="6858000" type="A4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BB"/>
    <a:srgbClr val="8DCADB"/>
    <a:srgbClr val="E67E04"/>
    <a:srgbClr val="CD0921"/>
    <a:srgbClr val="009357"/>
    <a:srgbClr val="008BC6"/>
    <a:srgbClr val="FF0000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86622" autoAdjust="0"/>
  </p:normalViewPr>
  <p:slideViewPr>
    <p:cSldViewPr>
      <p:cViewPr>
        <p:scale>
          <a:sx n="100" d="100"/>
          <a:sy n="100" d="100"/>
        </p:scale>
        <p:origin x="-474" y="282"/>
      </p:cViewPr>
      <p:guideLst>
        <p:guide orient="horz" pos="576"/>
        <p:guide pos="53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31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D6ED6639-3322-44A6-A51A-9C33EC2C0B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AE833-54DA-4632-B80F-E9463D427FF0}" type="slidenum">
              <a:rPr lang="fi-FI" smtClean="0">
                <a:solidFill>
                  <a:srgbClr val="000000"/>
                </a:solidFill>
              </a:rPr>
              <a:pPr/>
              <a:t>15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8975"/>
            <a:ext cx="4949825" cy="34258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1521"/>
            <a:ext cx="5487013" cy="41131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38850"/>
            <a:ext cx="9906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648200"/>
            <a:ext cx="8420100" cy="865188"/>
          </a:xfrm>
        </p:spPr>
        <p:txBody>
          <a:bodyPr/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334000"/>
            <a:ext cx="69342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C100-26B4-416F-8BDE-DC7AFE9971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1295400"/>
            <a:ext cx="1981200" cy="4941888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5792788" cy="4941888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A151-35A7-41B6-BF3F-D7173BF325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68017-E5DC-467A-9431-78C1F2DE56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560" y="2132856"/>
            <a:ext cx="7907338" cy="4103688"/>
          </a:xfrm>
        </p:spPr>
        <p:txBody>
          <a:bodyPr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01272" y="6237312"/>
            <a:ext cx="23114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F0C3-FABA-4101-963D-B581A5EEBE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3C56-255E-4744-BB36-2DC8B783A9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450" y="2133600"/>
            <a:ext cx="387667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2133600"/>
            <a:ext cx="38782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17AE-30EA-44EF-9657-F6880B6471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A699-4C25-49FE-951C-7476365F43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603F-7921-4ADF-A010-A00626E8D0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9777-0C64-412E-B91E-A52E60372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BC5C-C70A-4477-865A-D61F737D58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02E5-729D-47A7-8826-54D4D4A996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7924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2133600"/>
            <a:ext cx="79073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72DA75-6887-484F-84E7-27427AFF71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53" name="Picture 25" descr="Prace_ppt_etusivu_ylapalkk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67CBB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fluence.terena.org/download/attachments/30474266/AAA-Study-Report-0907.pdf?version=1&amp;modificationDate=13418506164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ds.terena.org/images/4/45/GN3-12-215_GEANT_Data_Protection_Code_of_Conduct_21Jun201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42597" TargetMode="External"/><Relationship Id="rId2" Type="http://schemas.openxmlformats.org/officeDocument/2006/relationships/hyperlink" Target="https://indico.cern.ch/conferenceDisplay.py?confId=19189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luence.terena.org/download/attachments/30474266/AAA-Study-Report-0907.pdf?version=1&amp;modificationDate=1341850616400" TargetMode="External"/><Relationship Id="rId4" Type="http://schemas.openxmlformats.org/officeDocument/2006/relationships/hyperlink" Target="https://confluence.terena.org/display/aaastudy/AAA+Study+Worksho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42597" TargetMode="External"/><Relationship Id="rId2" Type="http://schemas.openxmlformats.org/officeDocument/2006/relationships/hyperlink" Target="https://indico.cern.ch/conferenceDisplay.py?confId=1918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4868863"/>
            <a:ext cx="8420100" cy="86518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Authentication and Authorization in a federated environment</a:t>
            </a:r>
            <a:r>
              <a:rPr lang="en-US" sz="3600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Jules Wolfrat (SARA)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FIM4R vision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/>
              <a:t>A common policy and trust framework for Identity</a:t>
            </a:r>
          </a:p>
          <a:p>
            <a:pPr>
              <a:buNone/>
            </a:pPr>
            <a:r>
              <a:rPr lang="en-US" sz="2000" b="1" i="1" dirty="0" smtClean="0"/>
              <a:t>Management based on existing structures and</a:t>
            </a:r>
          </a:p>
          <a:p>
            <a:pPr>
              <a:buNone/>
            </a:pPr>
            <a:r>
              <a:rPr lang="en-US" sz="2000" b="1" i="1" dirty="0" smtClean="0"/>
              <a:t>federations either presently in use by or available to</a:t>
            </a:r>
          </a:p>
          <a:p>
            <a:pPr>
              <a:buNone/>
            </a:pPr>
            <a:r>
              <a:rPr lang="en-US" sz="2000" b="1" i="1" dirty="0" smtClean="0"/>
              <a:t>the communities. This framework must provide</a:t>
            </a:r>
          </a:p>
          <a:p>
            <a:pPr>
              <a:buNone/>
            </a:pPr>
            <a:r>
              <a:rPr lang="en-US" sz="2000" b="1" i="1" dirty="0" smtClean="0"/>
              <a:t>researchers with unique electronic identities</a:t>
            </a:r>
          </a:p>
          <a:p>
            <a:pPr>
              <a:buNone/>
            </a:pPr>
            <a:r>
              <a:rPr lang="en-US" sz="2000" b="1" i="1" dirty="0" smtClean="0"/>
              <a:t>authenticated in multiple administrative domains</a:t>
            </a:r>
          </a:p>
          <a:p>
            <a:pPr>
              <a:buNone/>
            </a:pPr>
            <a:r>
              <a:rPr lang="en-US" sz="2000" b="1" i="1" dirty="0" smtClean="0"/>
              <a:t>and across national boundaries that can be used</a:t>
            </a:r>
          </a:p>
          <a:p>
            <a:pPr>
              <a:buNone/>
            </a:pPr>
            <a:r>
              <a:rPr lang="en-US" sz="2000" b="1" i="1" dirty="0" smtClean="0"/>
              <a:t>together with community defined attributes to</a:t>
            </a:r>
          </a:p>
          <a:p>
            <a:pPr>
              <a:buNone/>
            </a:pPr>
            <a:r>
              <a:rPr lang="en-US" sz="2000" b="1" i="1" dirty="0" smtClean="0"/>
              <a:t>authorize access to digital resources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Federation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User friendliness</a:t>
            </a:r>
          </a:p>
          <a:p>
            <a:pPr lvl="1"/>
            <a:r>
              <a:rPr lang="en-GB" sz="1300" dirty="0" smtClean="0"/>
              <a:t>Many users use infrequently</a:t>
            </a:r>
          </a:p>
          <a:p>
            <a:r>
              <a:rPr lang="en-US" sz="1800" dirty="0" smtClean="0"/>
              <a:t>Browser and non-browser federated access</a:t>
            </a:r>
          </a:p>
          <a:p>
            <a:r>
              <a:rPr lang="en-GB" sz="1800" dirty="0" smtClean="0"/>
              <a:t>Bridging between communities</a:t>
            </a:r>
          </a:p>
          <a:p>
            <a:r>
              <a:rPr lang="en-GB" sz="1800" dirty="0" smtClean="0"/>
              <a:t>Multiple technologies and translators</a:t>
            </a:r>
          </a:p>
          <a:p>
            <a:pPr lvl="1"/>
            <a:r>
              <a:rPr lang="en-US" sz="1300" dirty="0" smtClean="0"/>
              <a:t>Translation will often need to be dynamic</a:t>
            </a:r>
          </a:p>
          <a:p>
            <a:r>
              <a:rPr lang="en-US" sz="1800" dirty="0" smtClean="0"/>
              <a:t>Open standards and sustainable licenses</a:t>
            </a:r>
          </a:p>
          <a:p>
            <a:pPr lvl="1"/>
            <a:r>
              <a:rPr lang="en-GB" sz="1300" dirty="0" smtClean="0"/>
              <a:t>For interoperability and sustainability</a:t>
            </a:r>
          </a:p>
          <a:p>
            <a:r>
              <a:rPr lang="en-GB" sz="1800" dirty="0" smtClean="0"/>
              <a:t>Different Levels of Assurance</a:t>
            </a:r>
          </a:p>
          <a:p>
            <a:pPr lvl="1"/>
            <a:r>
              <a:rPr lang="en-US" sz="1300" dirty="0" smtClean="0"/>
              <a:t>When credentials are translated, </a:t>
            </a:r>
            <a:r>
              <a:rPr lang="en-US" sz="1300" dirty="0" err="1" smtClean="0"/>
              <a:t>LoA</a:t>
            </a:r>
            <a:r>
              <a:rPr lang="en-US" sz="1300" dirty="0" smtClean="0"/>
              <a:t> provenance to be preserved</a:t>
            </a:r>
          </a:p>
          <a:p>
            <a:pPr lvl="1"/>
            <a:r>
              <a:rPr lang="en-US" sz="1300" dirty="0" err="1" smtClean="0"/>
              <a:t>Authorisation</a:t>
            </a:r>
            <a:r>
              <a:rPr lang="en-US" sz="1300" dirty="0" smtClean="0"/>
              <a:t> under community and/or facility control</a:t>
            </a:r>
          </a:p>
          <a:p>
            <a:pPr lvl="1"/>
            <a:r>
              <a:rPr lang="en-US" sz="1300" dirty="0" smtClean="0"/>
              <a:t>Externally managed </a:t>
            </a:r>
            <a:r>
              <a:rPr lang="en-US" sz="1300" dirty="0" err="1" smtClean="0"/>
              <a:t>IdPs</a:t>
            </a:r>
            <a:r>
              <a:rPr lang="en-US" sz="1300" dirty="0" smtClean="0"/>
              <a:t> cannot </a:t>
            </a:r>
            <a:r>
              <a:rPr lang="en-US" sz="1300" dirty="0" err="1" smtClean="0"/>
              <a:t>fulfil</a:t>
            </a:r>
            <a:r>
              <a:rPr lang="en-US" sz="1300" dirty="0" smtClean="0"/>
              <a:t> this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Federation requirements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Well defined semantically </a:t>
            </a:r>
            <a:r>
              <a:rPr lang="en-US" sz="1800" dirty="0" err="1" smtClean="0"/>
              <a:t>harmonised</a:t>
            </a:r>
            <a:r>
              <a:rPr lang="en-US" sz="1800" dirty="0" smtClean="0"/>
              <a:t> attributes</a:t>
            </a:r>
          </a:p>
          <a:p>
            <a:pPr lvl="1"/>
            <a:r>
              <a:rPr lang="en-GB" sz="1300" dirty="0" smtClean="0"/>
              <a:t>For interoperable authorisation</a:t>
            </a:r>
          </a:p>
          <a:p>
            <a:pPr lvl="1"/>
            <a:r>
              <a:rPr lang="en-US" sz="1300" dirty="0" smtClean="0"/>
              <a:t>Likely to be very difficult to achieve!</a:t>
            </a:r>
            <a:endParaRPr lang="en-GB" sz="1300" dirty="0" smtClean="0"/>
          </a:p>
          <a:p>
            <a:r>
              <a:rPr lang="en-US" sz="1800" dirty="0" smtClean="0"/>
              <a:t>Flexible and scalable IdP attribute release policy</a:t>
            </a:r>
          </a:p>
          <a:p>
            <a:pPr lvl="1"/>
            <a:r>
              <a:rPr lang="en-US" sz="1300" dirty="0" smtClean="0"/>
              <a:t>Different communities and different SPs need different attributes</a:t>
            </a:r>
          </a:p>
          <a:p>
            <a:pPr lvl="1"/>
            <a:r>
              <a:rPr lang="en-US" sz="1300" dirty="0" smtClean="0"/>
              <a:t>Negotiate with </a:t>
            </a:r>
            <a:r>
              <a:rPr lang="en-US" sz="1300" dirty="0" err="1" smtClean="0"/>
              <a:t>IdF</a:t>
            </a:r>
            <a:r>
              <a:rPr lang="en-US" sz="1300" dirty="0" smtClean="0"/>
              <a:t> not all </a:t>
            </a:r>
            <a:r>
              <a:rPr lang="en-US" sz="1300" dirty="0" err="1" smtClean="0"/>
              <a:t>IdPs</a:t>
            </a:r>
            <a:r>
              <a:rPr lang="en-US" sz="1300" dirty="0" smtClean="0"/>
              <a:t> – for scaling</a:t>
            </a:r>
          </a:p>
          <a:p>
            <a:r>
              <a:rPr lang="en-US" sz="1800" dirty="0" smtClean="0"/>
              <a:t>Attributes must be able to cross national borders</a:t>
            </a:r>
          </a:p>
          <a:p>
            <a:pPr lvl="1"/>
            <a:r>
              <a:rPr lang="en-GB" sz="1300" dirty="0" smtClean="0"/>
              <a:t>Data protection/privacy considerations</a:t>
            </a:r>
          </a:p>
          <a:p>
            <a:r>
              <a:rPr lang="en-GB" sz="1800" dirty="0" smtClean="0"/>
              <a:t>Attribute aggregation for authorisation</a:t>
            </a:r>
          </a:p>
          <a:p>
            <a:r>
              <a:rPr lang="en-US" sz="1800" dirty="0" smtClean="0"/>
              <a:t>Privacy and data protection to be addressed with communitywide </a:t>
            </a:r>
            <a:r>
              <a:rPr lang="en-GB" sz="1800" dirty="0" smtClean="0"/>
              <a:t>individual identities</a:t>
            </a:r>
          </a:p>
          <a:p>
            <a:pPr lvl="1"/>
            <a:r>
              <a:rPr lang="en-US" sz="1300" dirty="0" smtClean="0"/>
              <a:t>We need to identify individuals</a:t>
            </a:r>
          </a:p>
          <a:p>
            <a:r>
              <a:rPr lang="en-US" sz="1800" dirty="0" smtClean="0"/>
              <a:t>E.g. ethical committees can require names, addresses, supervisors to grant access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Study on AAA Platforms For Scientific data/information Resources in Europe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904" y="2132856"/>
            <a:ext cx="4968552" cy="4103688"/>
          </a:xfrm>
        </p:spPr>
        <p:txBody>
          <a:bodyPr/>
          <a:lstStyle/>
          <a:p>
            <a:r>
              <a:rPr lang="en-GB" dirty="0" smtClean="0"/>
              <a:t>Project by consortium of four partners, led by TERENA, funded by EU.</a:t>
            </a:r>
          </a:p>
          <a:p>
            <a:r>
              <a:rPr lang="en-GB" dirty="0" smtClean="0"/>
              <a:t>Report published:</a:t>
            </a:r>
          </a:p>
          <a:p>
            <a:r>
              <a:rPr lang="en-GB" sz="1400" dirty="0" smtClean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confluence.terena.org/download/attachments/30474266/AAA-Study-Report-0907.pdf?version=1&amp;modificationDate=1341850616400</a:t>
            </a:r>
            <a:r>
              <a:rPr lang="en-GB" sz="1400" dirty="0" smtClean="0"/>
              <a:t> </a:t>
            </a:r>
          </a:p>
          <a:p>
            <a:r>
              <a:rPr lang="en-US" sz="1600" dirty="0" smtClean="0"/>
              <a:t>The </a:t>
            </a:r>
            <a:r>
              <a:rPr lang="en-US" sz="1600" b="1" dirty="0" smtClean="0"/>
              <a:t>goal of this study, prepared for the European Commission, is to evaluate </a:t>
            </a:r>
            <a:r>
              <a:rPr lang="en-US" sz="1600" b="1" dirty="0" smtClean="0"/>
              <a:t>the </a:t>
            </a:r>
            <a:r>
              <a:rPr lang="en-US" sz="1600" dirty="0" smtClean="0"/>
              <a:t>feasibility </a:t>
            </a:r>
            <a:r>
              <a:rPr lang="en-US" sz="1600" dirty="0" smtClean="0"/>
              <a:t>of delivering an integrated </a:t>
            </a:r>
            <a:r>
              <a:rPr lang="en-US" sz="1600" dirty="0" smtClean="0"/>
              <a:t>AAI, to </a:t>
            </a:r>
            <a:r>
              <a:rPr lang="en-US" sz="1600" dirty="0" smtClean="0"/>
              <a:t>help the emergence of a robust platform for access and preservation of </a:t>
            </a:r>
            <a:r>
              <a:rPr lang="en-US" sz="1600" dirty="0" smtClean="0"/>
              <a:t>scientific </a:t>
            </a:r>
            <a:r>
              <a:rPr lang="en-GB" sz="1600" dirty="0" smtClean="0"/>
              <a:t>information </a:t>
            </a:r>
            <a:r>
              <a:rPr lang="en-GB" sz="1600" dirty="0" smtClean="0"/>
              <a:t>within a Scientific Data Infrastructure (SDI).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96" y="2132856"/>
            <a:ext cx="3600400" cy="402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 building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Trust needed between </a:t>
            </a:r>
            <a:r>
              <a:rPr lang="en-GB" dirty="0" err="1" smtClean="0"/>
              <a:t>IdPs</a:t>
            </a:r>
            <a:r>
              <a:rPr lang="en-GB" dirty="0" smtClean="0"/>
              <a:t>/federations and service providers</a:t>
            </a:r>
          </a:p>
          <a:p>
            <a:pPr lvl="1"/>
            <a:r>
              <a:rPr lang="en-GB" sz="1800" dirty="0" err="1" smtClean="0"/>
              <a:t>LoA</a:t>
            </a:r>
            <a:r>
              <a:rPr lang="en-GB" sz="1800" dirty="0" smtClean="0"/>
              <a:t> for provided data</a:t>
            </a:r>
          </a:p>
          <a:p>
            <a:pPr lvl="2"/>
            <a:r>
              <a:rPr lang="en-GB" sz="1600" dirty="0" smtClean="0"/>
              <a:t>IGTF for policy management authorities for trusted Certificate Authorities</a:t>
            </a:r>
          </a:p>
          <a:p>
            <a:pPr lvl="1"/>
            <a:r>
              <a:rPr lang="en-GB" sz="1800" dirty="0" smtClean="0"/>
              <a:t>Privacy requirements must be respected by SPs</a:t>
            </a:r>
          </a:p>
          <a:p>
            <a:pPr lvl="1"/>
            <a:r>
              <a:rPr lang="en-GB" sz="1800" dirty="0" smtClean="0"/>
              <a:t>TERENA/GEANT produced a Code of Conduct document. </a:t>
            </a:r>
            <a:r>
              <a:rPr lang="en-GB" sz="1800" dirty="0" smtClean="0">
                <a:hlinkClick r:id="rId2"/>
              </a:rPr>
              <a:t>https</a:t>
            </a:r>
            <a:r>
              <a:rPr lang="en-GB" sz="1800" dirty="0" smtClean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refeds.terena.org/images/4/45/GN3-12-215_GEANT_Data_Protection_Code_of_Conduct_21Jun2012.pdf</a:t>
            </a:r>
            <a:r>
              <a:rPr lang="en-GB" sz="1800" dirty="0" smtClean="0"/>
              <a:t> </a:t>
            </a:r>
          </a:p>
          <a:p>
            <a:pPr lvl="2"/>
            <a:r>
              <a:rPr lang="en-GB" sz="1600" dirty="0" smtClean="0"/>
              <a:t>Signed by an SP it should enable the release of attributes by </a:t>
            </a:r>
            <a:r>
              <a:rPr lang="en-GB" sz="1600" dirty="0" err="1" smtClean="0"/>
              <a:t>IdPs</a:t>
            </a:r>
            <a:endParaRPr lang="en-GB" sz="1600" dirty="0" smtClean="0"/>
          </a:p>
          <a:p>
            <a:pPr lvl="2"/>
            <a:r>
              <a:rPr lang="en-GB" sz="1600" dirty="0" smtClean="0"/>
              <a:t>No need of individual contracts.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2060575"/>
            <a:ext cx="850265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A6F8A"/>
              </a:buClr>
              <a:buFont typeface="Wingdings" pitchFamily="2" charset="2"/>
              <a:buChar char="§"/>
            </a:pPr>
            <a:r>
              <a:rPr lang="en-GB" sz="2800" smtClean="0"/>
              <a:t>European HPC-facilities at the top of </a:t>
            </a:r>
          </a:p>
          <a:p>
            <a:pPr eaLnBrk="1" hangingPunct="1">
              <a:lnSpc>
                <a:spcPct val="90000"/>
              </a:lnSpc>
              <a:buClr>
                <a:srgbClr val="3A6F8A"/>
              </a:buClr>
              <a:buFontTx/>
              <a:buNone/>
            </a:pPr>
            <a:r>
              <a:rPr lang="en-GB" sz="2800" smtClean="0"/>
              <a:t>	an HPC provisioning pyramid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Tier-0: 3-6 European Centres for Petaflop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Tier-0: ? European Centres for Exaflop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Tier-1: National Centres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Tier-2: Regional/University Centres</a:t>
            </a:r>
          </a:p>
          <a:p>
            <a:pPr eaLnBrk="1" hangingPunct="1">
              <a:lnSpc>
                <a:spcPct val="90000"/>
              </a:lnSpc>
              <a:buClr>
                <a:srgbClr val="3A6F8A"/>
              </a:buClr>
              <a:buFont typeface="Wingdings" pitchFamily="2" charset="2"/>
              <a:buChar char="§"/>
            </a:pPr>
            <a:r>
              <a:rPr lang="en-GB" sz="2800" smtClean="0"/>
              <a:t>Creation of a European HPC </a:t>
            </a:r>
          </a:p>
          <a:p>
            <a:pPr eaLnBrk="1" hangingPunct="1">
              <a:lnSpc>
                <a:spcPct val="90000"/>
              </a:lnSpc>
              <a:buClr>
                <a:srgbClr val="3A6F8A"/>
              </a:buClr>
              <a:buFontTx/>
              <a:buNone/>
            </a:pPr>
            <a:r>
              <a:rPr lang="en-GB" sz="2800" smtClean="0"/>
              <a:t>	ecosystem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Scientific and industrial user communities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HPC service providers on all tiers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Grid Infrastructures</a:t>
            </a:r>
          </a:p>
          <a:p>
            <a:pPr lvl="1" eaLnBrk="1" hangingPunct="1">
              <a:lnSpc>
                <a:spcPct val="90000"/>
              </a:lnSpc>
              <a:buClr>
                <a:srgbClr val="3A6F8A"/>
              </a:buClr>
            </a:pPr>
            <a:r>
              <a:rPr lang="en-GB" sz="2000" smtClean="0"/>
              <a:t>The European HPC hard- and software industry</a:t>
            </a:r>
          </a:p>
        </p:txBody>
      </p:sp>
      <p:sp>
        <p:nvSpPr>
          <p:cNvPr id="14339" name="Foliennummernplatzhalter 2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E2CED9-C49D-46C5-823D-CDA2FDDDB6D9}" type="slidenum">
              <a:rPr lang="de-DE" smtClean="0">
                <a:solidFill>
                  <a:srgbClr val="898989"/>
                </a:solidFill>
              </a:rPr>
              <a:pPr/>
              <a:t>15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268413"/>
            <a:ext cx="9417050" cy="777875"/>
          </a:xfrm>
        </p:spPr>
        <p:txBody>
          <a:bodyPr/>
          <a:lstStyle/>
          <a:p>
            <a:pPr eaLnBrk="1" hangingPunct="1"/>
            <a:r>
              <a:rPr lang="en-GB" b="1" smtClean="0"/>
              <a:t>The ESFRI Vision for a European HPC service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240338" y="2400300"/>
            <a:ext cx="1581150" cy="195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6821488" y="2400300"/>
            <a:ext cx="1890712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188075" y="319246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667375" y="3803650"/>
            <a:ext cx="250666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508750" y="2760663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Tier-0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508750" y="3408363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Tier-1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508750" y="3984625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Tier-2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5249863" y="4360863"/>
            <a:ext cx="345281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543800" y="2511425"/>
            <a:ext cx="977900" cy="485775"/>
          </a:xfrm>
          <a:prstGeom prst="leftArrow">
            <a:avLst>
              <a:gd name="adj1" fmla="val 50000"/>
              <a:gd name="adj2" fmla="val 50327"/>
            </a:avLst>
          </a:prstGeom>
          <a:solidFill>
            <a:srgbClr val="C5073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FFFFFF"/>
                </a:solidFill>
              </a:rPr>
              <a:t>PRACE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7902575" y="3213100"/>
            <a:ext cx="1408113" cy="504825"/>
          </a:xfrm>
          <a:prstGeom prst="leftArrow">
            <a:avLst>
              <a:gd name="adj1" fmla="val 50000"/>
              <a:gd name="adj2" fmla="val 69733"/>
            </a:avLst>
          </a:prstGeom>
          <a:solidFill>
            <a:srgbClr val="C5073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>
                <a:solidFill>
                  <a:srgbClr val="FFFFFF"/>
                </a:solidFill>
              </a:rPr>
              <a:t>DEISA/PRACE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9486900" y="2420938"/>
            <a:ext cx="0" cy="216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967538" y="4581525"/>
            <a:ext cx="2519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 rot="-5400000">
            <a:off x="9095582" y="3237706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capability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543800" y="457517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# of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712640" y="2276872"/>
            <a:ext cx="6984776" cy="4248472"/>
          </a:xfrm>
          <a:prstGeom prst="ellipse">
            <a:avLst/>
          </a:prstGeom>
          <a:ln>
            <a:solidFill>
              <a:srgbClr val="008BC6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Tier-0/Tier-1 infrastructure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86339-6305-47CA-9A18-7A338354C2A8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Oval 4"/>
          <p:cNvSpPr/>
          <p:nvPr/>
        </p:nvSpPr>
        <p:spPr bwMode="auto">
          <a:xfrm>
            <a:off x="3296816" y="3068960"/>
            <a:ext cx="3456384" cy="2592288"/>
          </a:xfrm>
          <a:prstGeom prst="ellipse">
            <a:avLst/>
          </a:prstGeom>
          <a:ln>
            <a:solidFill>
              <a:srgbClr val="008BC6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JPEG - 42.2 k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73080" y="4221088"/>
            <a:ext cx="792088" cy="595473"/>
          </a:xfrm>
          <a:prstGeom prst="rect">
            <a:avLst/>
          </a:prstGeom>
          <a:noFill/>
        </p:spPr>
      </p:pic>
      <p:pic>
        <p:nvPicPr>
          <p:cNvPr id="7" name="Picture 2" descr="JPEG - 23.2 k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40832" y="4149080"/>
            <a:ext cx="720542" cy="515438"/>
          </a:xfrm>
          <a:prstGeom prst="rect">
            <a:avLst/>
          </a:prstGeom>
          <a:noFill/>
        </p:spPr>
      </p:pic>
      <p:pic>
        <p:nvPicPr>
          <p:cNvPr id="8" name="Picture 6" descr="PNG - 2.6 M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32920" y="4869160"/>
            <a:ext cx="1440345" cy="529926"/>
          </a:xfrm>
          <a:prstGeom prst="rect">
            <a:avLst/>
          </a:prstGeom>
          <a:noFill/>
        </p:spPr>
      </p:pic>
      <p:pic>
        <p:nvPicPr>
          <p:cNvPr id="9" name="Picture 4" descr="GIF - 41.4 k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00872" y="3573016"/>
            <a:ext cx="1152128" cy="407925"/>
          </a:xfrm>
          <a:prstGeom prst="rect">
            <a:avLst/>
          </a:prstGeom>
          <a:noFill/>
        </p:spPr>
      </p:pic>
      <p:pic>
        <p:nvPicPr>
          <p:cNvPr id="10" name="Picture 2" descr="JPEG - 64.2 kb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69024" y="3429000"/>
            <a:ext cx="868299" cy="576064"/>
          </a:xfrm>
          <a:prstGeom prst="rect">
            <a:avLst/>
          </a:prstGeom>
          <a:noFill/>
        </p:spPr>
      </p:pic>
      <p:pic>
        <p:nvPicPr>
          <p:cNvPr id="13" name="Picture 12" descr="HECT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0872" y="2492896"/>
            <a:ext cx="936103" cy="622545"/>
          </a:xfrm>
          <a:prstGeom prst="rect">
            <a:avLst/>
          </a:prstGeom>
        </p:spPr>
      </p:pic>
      <p:pic>
        <p:nvPicPr>
          <p:cNvPr id="14" name="Picture 13" descr="JUROPA.j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73080" y="2564904"/>
            <a:ext cx="791752" cy="527711"/>
          </a:xfrm>
          <a:prstGeom prst="rect">
            <a:avLst/>
          </a:prstGeom>
        </p:spPr>
      </p:pic>
      <p:pic>
        <p:nvPicPr>
          <p:cNvPr id="15" name="Picture 14" descr="Huygens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5208" y="3212976"/>
            <a:ext cx="1019605" cy="764704"/>
          </a:xfrm>
          <a:prstGeom prst="rect">
            <a:avLst/>
          </a:prstGeom>
        </p:spPr>
      </p:pic>
      <p:pic>
        <p:nvPicPr>
          <p:cNvPr id="16" name="Picture 15" descr="RZG-B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2680" y="3429000"/>
            <a:ext cx="1152128" cy="864096"/>
          </a:xfrm>
          <a:prstGeom prst="rect">
            <a:avLst/>
          </a:prstGeom>
        </p:spPr>
      </p:pic>
      <p:pic>
        <p:nvPicPr>
          <p:cNvPr id="17" name="Picture 16" descr="PDC-CRA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41232" y="4581128"/>
            <a:ext cx="968896" cy="591027"/>
          </a:xfrm>
          <a:prstGeom prst="rect">
            <a:avLst/>
          </a:prstGeom>
        </p:spPr>
      </p:pic>
      <p:pic>
        <p:nvPicPr>
          <p:cNvPr id="19" name="Content Placeholder 18" descr="CINES-Jade.jp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2216696" y="4725144"/>
            <a:ext cx="976380" cy="648072"/>
          </a:xfrm>
        </p:spPr>
      </p:pic>
      <p:sp>
        <p:nvSpPr>
          <p:cNvPr id="20" name="TextBox 19"/>
          <p:cNvSpPr txBox="1"/>
          <p:nvPr/>
        </p:nvSpPr>
        <p:spPr>
          <a:xfrm>
            <a:off x="4304928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Tier-0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656856" y="56612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Tier-1 infrastructure </a:t>
            </a:r>
            <a:endParaRPr lang="en-GB" dirty="0" smtClean="0"/>
          </a:p>
          <a:p>
            <a:pPr algn="ctr"/>
            <a:r>
              <a:rPr lang="en-GB" dirty="0" smtClean="0"/>
              <a:t>22 </a:t>
            </a:r>
            <a:r>
              <a:rPr lang="en-GB" dirty="0" smtClean="0"/>
              <a:t>sites by the end of 2012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88504" y="20608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Tier-0: All  &gt; </a:t>
            </a:r>
            <a:r>
              <a:rPr lang="en-GB" dirty="0" err="1" smtClean="0"/>
              <a:t>Pflops</a:t>
            </a:r>
            <a:r>
              <a:rPr lang="en-GB" dirty="0" smtClean="0"/>
              <a:t>. 4 are in the top 10 of the June Top500 list 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PRACE federation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560" y="2132856"/>
            <a:ext cx="6768752" cy="4103688"/>
          </a:xfrm>
        </p:spPr>
        <p:txBody>
          <a:bodyPr/>
          <a:lstStyle/>
          <a:p>
            <a:r>
              <a:rPr lang="en-GB" dirty="0" smtClean="0"/>
              <a:t>User attributes are shared using LDAP </a:t>
            </a:r>
            <a:r>
              <a:rPr lang="en-GB" dirty="0" smtClean="0"/>
              <a:t>facilities</a:t>
            </a:r>
            <a:endParaRPr lang="en-GB" dirty="0" smtClean="0"/>
          </a:p>
          <a:p>
            <a:r>
              <a:rPr lang="en-GB" dirty="0" smtClean="0"/>
              <a:t>Based on trust between partners</a:t>
            </a:r>
          </a:p>
          <a:p>
            <a:pPr lvl="1"/>
            <a:r>
              <a:rPr lang="en-GB" dirty="0" smtClean="0"/>
              <a:t>Operational procedures are documented in AAA administration guide </a:t>
            </a:r>
          </a:p>
          <a:p>
            <a:pPr lvl="1"/>
            <a:r>
              <a:rPr lang="en-GB" dirty="0" smtClean="0"/>
              <a:t>All partners have access to the data </a:t>
            </a:r>
            <a:endParaRPr lang="en-GB" dirty="0" smtClean="0"/>
          </a:p>
          <a:p>
            <a:r>
              <a:rPr lang="en-GB" dirty="0" smtClean="0"/>
              <a:t>Advantage is easy to add or adapt attributes (e.g. new values). </a:t>
            </a:r>
            <a:endParaRPr lang="en-GB" dirty="0" smtClean="0"/>
          </a:p>
          <a:p>
            <a:r>
              <a:rPr lang="en-GB" dirty="0" smtClean="0"/>
              <a:t>SSO based on X.509 </a:t>
            </a:r>
            <a:r>
              <a:rPr lang="en-GB" dirty="0" smtClean="0"/>
              <a:t>certificates, using IGTF as trust basis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393160" y="1556792"/>
          <a:ext cx="3393786" cy="2088232"/>
        </p:xfrm>
        <a:graphic>
          <a:graphicData uri="http://schemas.openxmlformats.org/presentationml/2006/ole">
            <p:oleObj spid="_x0000_s2051" name="Visio" r:id="rId3" imgW="7420822" imgH="456605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2800" dirty="0" smtClean="0">
                <a:solidFill>
                  <a:srgbClr val="367CBB"/>
                </a:solidFill>
              </a:rPr>
              <a:t>There is still some work to be done</a:t>
            </a:r>
            <a:endParaRPr lang="en-GB" sz="2800" dirty="0">
              <a:solidFill>
                <a:srgbClr val="367C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1800" dirty="0" smtClean="0"/>
          </a:p>
          <a:p>
            <a:r>
              <a:rPr lang="en-US" sz="1800" dirty="0" smtClean="0"/>
              <a:t>Fourth workshop on Federated Identity Management for Scientific Collaborations </a:t>
            </a:r>
            <a:r>
              <a:rPr lang="en-US" sz="1800" dirty="0" smtClean="0"/>
              <a:t> (FIM4R)</a:t>
            </a:r>
            <a:endParaRPr lang="en-US" sz="1800" dirty="0" smtClean="0"/>
          </a:p>
          <a:p>
            <a:pPr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hlinkClick r:id="rId2"/>
              </a:rPr>
              <a:t>https://indico.cern.ch/conferenceDisplay.py?confId=191892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lvl="1"/>
            <a:r>
              <a:rPr lang="en-US" dirty="0" smtClean="0"/>
              <a:t>Vision document: </a:t>
            </a:r>
            <a:r>
              <a:rPr lang="en-GB" sz="1800" dirty="0" smtClean="0">
                <a:hlinkClick r:id="rId3"/>
              </a:rPr>
              <a:t>https</a:t>
            </a:r>
            <a:r>
              <a:rPr lang="en-GB" sz="1800" dirty="0" smtClean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cdsweb.cern.ch/record/1442597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pPr lvl="0"/>
            <a:r>
              <a:rPr lang="en-GB" sz="1800" dirty="0" smtClean="0">
                <a:solidFill>
                  <a:prstClr val="black"/>
                </a:solidFill>
              </a:rPr>
              <a:t>TERENA workshop on AAA study</a:t>
            </a:r>
          </a:p>
          <a:p>
            <a:pPr lvl="0">
              <a:buNone/>
            </a:pPr>
            <a:r>
              <a:rPr lang="en-GB" dirty="0" smtClean="0">
                <a:solidFill>
                  <a:prstClr val="black"/>
                </a:solidFill>
              </a:rPr>
              <a:t>	</a:t>
            </a:r>
            <a:r>
              <a:rPr lang="en-GB" sz="1800" dirty="0" smtClean="0">
                <a:solidFill>
                  <a:prstClr val="black"/>
                </a:solidFill>
                <a:hlinkClick r:id="rId4"/>
              </a:rPr>
              <a:t>https://</a:t>
            </a:r>
            <a:r>
              <a:rPr lang="en-GB" sz="1800" dirty="0" smtClean="0">
                <a:solidFill>
                  <a:prstClr val="black"/>
                </a:solidFill>
                <a:hlinkClick r:id="rId4"/>
              </a:rPr>
              <a:t>confluence.terena.org/display/aaastudy/AAA+Study+Workshop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buNone/>
            </a:pPr>
            <a:r>
              <a:rPr lang="en-GB" sz="1800" dirty="0" smtClean="0">
                <a:solidFill>
                  <a:prstClr val="black"/>
                </a:solidFill>
              </a:rPr>
              <a:t>	</a:t>
            </a:r>
            <a:r>
              <a:rPr lang="en-GB" sz="1800" dirty="0" smtClean="0">
                <a:solidFill>
                  <a:prstClr val="black"/>
                </a:solidFill>
              </a:rPr>
              <a:t>report: </a:t>
            </a:r>
            <a:r>
              <a:rPr lang="en-GB" sz="1600" dirty="0" smtClean="0">
                <a:hlinkClick r:id="rId5"/>
              </a:rPr>
              <a:t>https</a:t>
            </a:r>
            <a:r>
              <a:rPr lang="en-GB" sz="1600" dirty="0" smtClean="0">
                <a:hlinkClick r:id="rId5"/>
              </a:rPr>
              <a:t>://confluence.terena.org/download/attachments/30474266/AAA-Study-Report-0907.pdf?version=1&amp;modificationDate=1341850616400</a:t>
            </a:r>
            <a:r>
              <a:rPr lang="en-GB" sz="1600" dirty="0" smtClean="0"/>
              <a:t> </a:t>
            </a:r>
          </a:p>
          <a:p>
            <a:pPr lvl="0">
              <a:buNone/>
            </a:pPr>
            <a:r>
              <a:rPr lang="en-GB" sz="2300" dirty="0" smtClean="0"/>
              <a:t> 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endParaRPr lang="en-US" sz="1800" dirty="0" smtClean="0"/>
          </a:p>
          <a:p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9E18C6-C1AA-484D-8487-7F4924C540D8}" type="slidenum">
              <a:rPr lang="fi-FI" smtClean="0"/>
              <a:pPr/>
              <a:t>2</a:t>
            </a:fld>
            <a:endParaRPr lang="fi-FI" smtClean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920750" y="1484313"/>
            <a:ext cx="7920038" cy="774700"/>
          </a:xfrm>
        </p:spPr>
        <p:txBody>
          <a:bodyPr lIns="90000" tIns="46800" rIns="90000" bIns="46800"/>
          <a:lstStyle/>
          <a:p>
            <a:pPr defTabSz="449263" eaLnBrk="1" hangingPunct="1"/>
            <a:r>
              <a:rPr lang="en-GB" dirty="0" smtClean="0"/>
              <a:t>Overview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>
          <a:xfrm>
            <a:off x="920750" y="2349500"/>
            <a:ext cx="7902575" cy="4100513"/>
          </a:xfrm>
        </p:spPr>
        <p:txBody>
          <a:bodyPr lIns="90000" tIns="46800" rIns="90000" bIns="46800"/>
          <a:lstStyle/>
          <a:p>
            <a:pPr defTabSz="449263" eaLnBrk="1" hangingPunct="1"/>
            <a:r>
              <a:rPr lang="en-US" dirty="0" smtClean="0"/>
              <a:t>Introduction</a:t>
            </a:r>
            <a:endParaRPr lang="en-US" dirty="0" smtClean="0"/>
          </a:p>
          <a:p>
            <a:pPr defTabSz="449263" eaLnBrk="1" hangingPunct="1"/>
            <a:r>
              <a:rPr lang="en-US" dirty="0" smtClean="0"/>
              <a:t>Federation initiatives</a:t>
            </a:r>
            <a:endParaRPr lang="en-US" dirty="0" smtClean="0"/>
          </a:p>
          <a:p>
            <a:pPr defTabSz="449263" eaLnBrk="1" hangingPunct="1"/>
            <a:r>
              <a:rPr lang="en-US" dirty="0" smtClean="0"/>
              <a:t>Trust building</a:t>
            </a:r>
          </a:p>
          <a:p>
            <a:pPr defTabSz="449263" eaLnBrk="1" hangingPunct="1"/>
            <a:r>
              <a:rPr lang="en-US" dirty="0" smtClean="0"/>
              <a:t>PRACE federation</a:t>
            </a:r>
            <a:endParaRPr lang="en-US" dirty="0" smtClean="0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7464425" y="6524625"/>
            <a:ext cx="23082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F99BF8-0FF2-43D3-89F2-F4BA149BE541}" type="slidenum">
              <a:rPr lang="fi-FI" sz="1400">
                <a:solidFill>
                  <a:srgbClr val="000000"/>
                </a:solidFill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i-FI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Authentication and Authorisation are different activities but highly related, so can be confusing</a:t>
            </a:r>
          </a:p>
          <a:p>
            <a:r>
              <a:rPr lang="en-GB" dirty="0" smtClean="0"/>
              <a:t>Identity mgmt is basis for authentication</a:t>
            </a:r>
          </a:p>
          <a:p>
            <a:r>
              <a:rPr lang="en-GB" dirty="0" smtClean="0"/>
              <a:t>Access mgmt is separate but depends on the identity mgmt</a:t>
            </a:r>
          </a:p>
          <a:p>
            <a:r>
              <a:rPr lang="en-GB" dirty="0" smtClean="0"/>
              <a:t>Different technologies: LDAP, Kerberos, GSI (X.509), SAML,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Identity Provider (IdP)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 </a:t>
            </a:r>
            <a:r>
              <a:rPr lang="en-GB" dirty="0" smtClean="0"/>
              <a:t>electronic</a:t>
            </a:r>
            <a:r>
              <a:rPr lang="en-GB" dirty="0" smtClean="0"/>
              <a:t> </a:t>
            </a:r>
            <a:r>
              <a:rPr lang="en-GB" dirty="0" smtClean="0"/>
              <a:t>information about an entity (user)</a:t>
            </a:r>
          </a:p>
          <a:p>
            <a:pPr lvl="1"/>
            <a:r>
              <a:rPr lang="en-GB" dirty="0" smtClean="0"/>
              <a:t>Can be anything: employer, state (electronic id card), </a:t>
            </a:r>
            <a:r>
              <a:rPr lang="en-GB" dirty="0" smtClean="0"/>
              <a:t>science community, infrastructure</a:t>
            </a:r>
            <a:endParaRPr lang="en-GB" dirty="0" smtClean="0"/>
          </a:p>
          <a:p>
            <a:r>
              <a:rPr lang="en-GB" dirty="0" smtClean="0"/>
              <a:t>Information is released based on authentication by user and/or service</a:t>
            </a:r>
          </a:p>
          <a:p>
            <a:r>
              <a:rPr lang="en-GB" dirty="0" smtClean="0"/>
              <a:t>Authentication based on: login/password, e-tokens (</a:t>
            </a:r>
            <a:r>
              <a:rPr lang="en-GB" dirty="0" err="1" smtClean="0"/>
              <a:t>SecureId</a:t>
            </a:r>
            <a:r>
              <a:rPr lang="en-GB" dirty="0" smtClean="0"/>
              <a:t>, X.509, Kerberos, SAML assertion)</a:t>
            </a:r>
          </a:p>
          <a:p>
            <a:r>
              <a:rPr lang="en-GB" dirty="0" smtClean="0"/>
              <a:t>Difference between </a:t>
            </a:r>
            <a:r>
              <a:rPr lang="en-GB" dirty="0" err="1" smtClean="0"/>
              <a:t>IdPs</a:t>
            </a:r>
            <a:r>
              <a:rPr lang="en-GB" dirty="0" smtClean="0"/>
              <a:t> and AAs (Attribute Authorities) but basically both release information about an entity</a:t>
            </a:r>
          </a:p>
          <a:p>
            <a:pPr lvl="1"/>
            <a:r>
              <a:rPr lang="en-GB" dirty="0" smtClean="0"/>
              <a:t>AA used for authorisation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04528" y="1196752"/>
            <a:ext cx="6162014" cy="958850"/>
          </a:xfrm>
        </p:spPr>
        <p:txBody>
          <a:bodyPr/>
          <a:lstStyle/>
          <a:p>
            <a:r>
              <a:rPr lang="nl-NL" sz="2400" dirty="0" smtClean="0"/>
              <a:t>Federated </a:t>
            </a:r>
            <a:r>
              <a:rPr lang="nl-NL" sz="2400" dirty="0" err="1" smtClean="0"/>
              <a:t>IdPs</a:t>
            </a:r>
            <a:endParaRPr lang="en-US" sz="2400" dirty="0" smtClean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85217" y="6373814"/>
            <a:ext cx="3470540" cy="331787"/>
          </a:xfrm>
          <a:prstGeom prst="rect">
            <a:avLst/>
          </a:prstGeom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12258" y="6373814"/>
            <a:ext cx="976842" cy="331787"/>
          </a:xfrm>
          <a:prstGeom prst="rect">
            <a:avLst/>
          </a:prstGeom>
          <a:noFill/>
        </p:spPr>
        <p:txBody>
          <a:bodyPr/>
          <a:lstStyle/>
          <a:p>
            <a:fld id="{6A978654-3C22-4D6F-91C3-1574EF4F5872}" type="slidenum">
              <a:rPr lang="de-DE" smtClean="0"/>
              <a:pPr/>
              <a:t>5</a:t>
            </a:fld>
            <a:endParaRPr lang="de-DE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928664" y="2204864"/>
            <a:ext cx="5904656" cy="3312368"/>
            <a:chOff x="1856656" y="2204864"/>
            <a:chExt cx="6000576" cy="3600400"/>
          </a:xfrm>
        </p:grpSpPr>
        <p:pic>
          <p:nvPicPr>
            <p:cNvPr id="6151" name="Picture 38" descr="C:\Documents and Settings\jules\Local Settings\Temporary Internet Files\Content.IE5\UUADML2G\j0441533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6656" y="3979958"/>
              <a:ext cx="1639732" cy="143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985768" y="2206396"/>
              <a:ext cx="1456814" cy="693847"/>
              <a:chOff x="5500" y="6065"/>
              <a:chExt cx="1702" cy="905"/>
            </a:xfrm>
            <a:solidFill>
              <a:srgbClr val="8DCADB"/>
            </a:solidFill>
          </p:grpSpPr>
          <p:sp>
            <p:nvSpPr>
              <p:cNvPr id="24581" name="AutoShape 5"/>
              <p:cNvSpPr>
                <a:spLocks noChangeArrowheads="1"/>
              </p:cNvSpPr>
              <p:nvPr/>
            </p:nvSpPr>
            <p:spPr bwMode="auto">
              <a:xfrm>
                <a:off x="5501" y="6065"/>
                <a:ext cx="1701" cy="904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61" name="Text Box 6"/>
              <p:cNvSpPr txBox="1">
                <a:spLocks noChangeArrowheads="1"/>
              </p:cNvSpPr>
              <p:nvPr/>
            </p:nvSpPr>
            <p:spPr bwMode="auto">
              <a:xfrm>
                <a:off x="5618" y="6244"/>
                <a:ext cx="1480" cy="5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GB" sz="1400" dirty="0" smtClean="0">
                    <a:latin typeface="Calibri" pitchFamily="34" charset="0"/>
                  </a:rPr>
                  <a:t>Identity</a:t>
                </a:r>
                <a:r>
                  <a:rPr lang="nl-NL" sz="1400" dirty="0" smtClean="0">
                    <a:latin typeface="Calibri" pitchFamily="34" charset="0"/>
                  </a:rPr>
                  <a:t> Provider (IdP)</a:t>
                </a:r>
                <a:endParaRPr lang="en-US" sz="1400" dirty="0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678105" y="2206396"/>
              <a:ext cx="1456814" cy="693847"/>
              <a:chOff x="5500" y="6065"/>
              <a:chExt cx="1702" cy="905"/>
            </a:xfrm>
            <a:solidFill>
              <a:srgbClr val="8DCADB"/>
            </a:solidFill>
          </p:grpSpPr>
          <p:sp>
            <p:nvSpPr>
              <p:cNvPr id="24584" name="AutoShape 8"/>
              <p:cNvSpPr>
                <a:spLocks noChangeArrowheads="1"/>
              </p:cNvSpPr>
              <p:nvPr/>
            </p:nvSpPr>
            <p:spPr bwMode="auto">
              <a:xfrm>
                <a:off x="5501" y="6065"/>
                <a:ext cx="1701" cy="904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9" name="Text Box 9"/>
              <p:cNvSpPr txBox="1">
                <a:spLocks noChangeArrowheads="1"/>
              </p:cNvSpPr>
              <p:nvPr/>
            </p:nvSpPr>
            <p:spPr bwMode="auto">
              <a:xfrm>
                <a:off x="5618" y="6244"/>
                <a:ext cx="1480" cy="5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nl-NL" sz="1400" dirty="0" smtClean="0">
                    <a:latin typeface="Calibri" pitchFamily="34" charset="0"/>
                  </a:rPr>
                  <a:t>IdP</a:t>
                </a:r>
                <a:endParaRPr lang="en-US" sz="1400" dirty="0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6400418" y="2204864"/>
              <a:ext cx="1456814" cy="694613"/>
              <a:chOff x="5500" y="6065"/>
              <a:chExt cx="1702" cy="905"/>
            </a:xfrm>
            <a:solidFill>
              <a:srgbClr val="8DCADB"/>
            </a:solidFill>
          </p:grpSpPr>
          <p:sp>
            <p:nvSpPr>
              <p:cNvPr id="24587" name="AutoShape 11"/>
              <p:cNvSpPr>
                <a:spLocks noChangeArrowheads="1"/>
              </p:cNvSpPr>
              <p:nvPr/>
            </p:nvSpPr>
            <p:spPr bwMode="auto">
              <a:xfrm>
                <a:off x="5498" y="6065"/>
                <a:ext cx="1695" cy="905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7" name="Text Box 12"/>
              <p:cNvSpPr txBox="1">
                <a:spLocks noChangeArrowheads="1"/>
              </p:cNvSpPr>
              <p:nvPr/>
            </p:nvSpPr>
            <p:spPr bwMode="auto">
              <a:xfrm>
                <a:off x="5618" y="6244"/>
                <a:ext cx="1480" cy="5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nl-NL" sz="1400" dirty="0" smtClean="0">
                    <a:latin typeface="Calibri" pitchFamily="34" charset="0"/>
                  </a:rPr>
                  <a:t>IdP</a:t>
                </a:r>
                <a:endParaRPr lang="en-US" sz="1400" dirty="0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256810" y="3214116"/>
              <a:ext cx="1855918" cy="618549"/>
              <a:chOff x="6090" y="6661"/>
              <a:chExt cx="2166" cy="389"/>
            </a:xfrm>
            <a:solidFill>
              <a:srgbClr val="8DCADB"/>
            </a:solidFill>
          </p:grpSpPr>
          <p:sp>
            <p:nvSpPr>
              <p:cNvPr id="24590" name="AutoShape 14"/>
              <p:cNvSpPr>
                <a:spLocks noChangeArrowheads="1"/>
              </p:cNvSpPr>
              <p:nvPr/>
            </p:nvSpPr>
            <p:spPr bwMode="auto">
              <a:xfrm>
                <a:off x="6090" y="6661"/>
                <a:ext cx="2166" cy="33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9" name="Text Box 15"/>
              <p:cNvSpPr txBox="1">
                <a:spLocks noChangeArrowheads="1"/>
              </p:cNvSpPr>
              <p:nvPr/>
            </p:nvSpPr>
            <p:spPr bwMode="auto">
              <a:xfrm>
                <a:off x="6324" y="6706"/>
                <a:ext cx="183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nl-NL" sz="1400" dirty="0">
                    <a:latin typeface="Calibri" pitchFamily="34" charset="0"/>
                  </a:rPr>
                  <a:t>Discovery Service</a:t>
                </a:r>
                <a:endParaRPr lang="en-US" sz="1400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944151" y="4861469"/>
              <a:ext cx="2102997" cy="943795"/>
              <a:chOff x="5059" y="8435"/>
              <a:chExt cx="1695" cy="905"/>
            </a:xfrm>
            <a:solidFill>
              <a:srgbClr val="8DCADB"/>
            </a:solidFill>
          </p:grpSpPr>
          <p:sp>
            <p:nvSpPr>
              <p:cNvPr id="24599" name="AutoShape 23"/>
              <p:cNvSpPr>
                <a:spLocks noChangeArrowheads="1"/>
              </p:cNvSpPr>
              <p:nvPr/>
            </p:nvSpPr>
            <p:spPr bwMode="auto">
              <a:xfrm>
                <a:off x="5059" y="8435"/>
                <a:ext cx="1694" cy="905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Text Box 24"/>
              <p:cNvSpPr txBox="1">
                <a:spLocks noChangeArrowheads="1"/>
              </p:cNvSpPr>
              <p:nvPr/>
            </p:nvSpPr>
            <p:spPr bwMode="auto">
              <a:xfrm>
                <a:off x="5165" y="8601"/>
                <a:ext cx="1477" cy="5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nl-NL" sz="1400" dirty="0" smtClean="0">
                    <a:latin typeface="Calibri" pitchFamily="34" charset="0"/>
                  </a:rPr>
                  <a:t>Service</a:t>
                </a:r>
                <a:endParaRPr lang="en-US" sz="1400" dirty="0"/>
              </a:p>
            </p:txBody>
          </p:sp>
        </p:grpSp>
        <p:sp>
          <p:nvSpPr>
            <p:cNvPr id="6157" name="Text Box 28"/>
            <p:cNvSpPr txBox="1">
              <a:spLocks noChangeArrowheads="1"/>
            </p:cNvSpPr>
            <p:nvPr/>
          </p:nvSpPr>
          <p:spPr bwMode="auto">
            <a:xfrm>
              <a:off x="2012846" y="5133420"/>
              <a:ext cx="1476513" cy="46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nl-NL" sz="1400">
                  <a:latin typeface="Calibri" pitchFamily="34" charset="0"/>
                </a:rPr>
                <a:t>User</a:t>
              </a:r>
              <a:endParaRPr lang="en-US" sz="1400"/>
            </a:p>
          </p:txBody>
        </p:sp>
        <p:cxnSp>
          <p:nvCxnSpPr>
            <p:cNvPr id="6158" name="AutoShape 29"/>
            <p:cNvCxnSpPr>
              <a:cxnSpLocks noChangeShapeType="1"/>
            </p:cNvCxnSpPr>
            <p:nvPr/>
          </p:nvCxnSpPr>
          <p:spPr bwMode="auto">
            <a:xfrm>
              <a:off x="3341192" y="4713741"/>
              <a:ext cx="1642041" cy="21763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59" name="TextBox 39"/>
            <p:cNvSpPr txBox="1">
              <a:spLocks noChangeArrowheads="1"/>
            </p:cNvSpPr>
            <p:nvPr/>
          </p:nvSpPr>
          <p:spPr bwMode="auto">
            <a:xfrm>
              <a:off x="4005951" y="4539230"/>
              <a:ext cx="664398" cy="29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/>
                <a:t>(1)</a:t>
              </a:r>
              <a:endParaRPr lang="en-US" sz="1400"/>
            </a:p>
          </p:txBody>
        </p:sp>
        <p:sp>
          <p:nvSpPr>
            <p:cNvPr id="6160" name="TextBox 49"/>
            <p:cNvSpPr txBox="1">
              <a:spLocks noChangeArrowheads="1"/>
            </p:cNvSpPr>
            <p:nvPr/>
          </p:nvSpPr>
          <p:spPr bwMode="auto">
            <a:xfrm>
              <a:off x="6033120" y="4077072"/>
              <a:ext cx="898878" cy="50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dirty="0"/>
                <a:t>WAYF </a:t>
              </a:r>
            </a:p>
            <a:p>
              <a:r>
                <a:rPr lang="nl-NL" sz="1400" dirty="0"/>
                <a:t>(2)</a:t>
              </a:r>
              <a:endParaRPr lang="en-US" sz="1400" dirty="0"/>
            </a:p>
          </p:txBody>
        </p:sp>
        <p:sp>
          <p:nvSpPr>
            <p:cNvPr id="6161" name="TextBox 74"/>
            <p:cNvSpPr txBox="1">
              <a:spLocks noChangeArrowheads="1"/>
            </p:cNvSpPr>
            <p:nvPr/>
          </p:nvSpPr>
          <p:spPr bwMode="auto">
            <a:xfrm>
              <a:off x="3967096" y="3882720"/>
              <a:ext cx="1055205" cy="29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/>
                <a:t>Token (3)</a:t>
              </a:r>
              <a:endParaRPr lang="en-US" sz="1400"/>
            </a:p>
          </p:txBody>
        </p:sp>
        <p:cxnSp>
          <p:nvCxnSpPr>
            <p:cNvPr id="45" name="Curved Connector 44"/>
            <p:cNvCxnSpPr>
              <a:stCxn id="24599" idx="0"/>
              <a:endCxn id="24584" idx="2"/>
            </p:cNvCxnSpPr>
            <p:nvPr/>
          </p:nvCxnSpPr>
          <p:spPr bwMode="auto">
            <a:xfrm rot="16200000" flipV="1">
              <a:off x="4720516" y="3585594"/>
              <a:ext cx="1962059" cy="5896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16200000" flipH="1">
              <a:off x="4104581" y="3665681"/>
              <a:ext cx="1992454" cy="469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rot="10800000">
              <a:off x="3537360" y="5036246"/>
              <a:ext cx="1407103" cy="174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TextBox 39"/>
            <p:cNvSpPr txBox="1">
              <a:spLocks noChangeArrowheads="1"/>
            </p:cNvSpPr>
            <p:nvPr/>
          </p:nvSpPr>
          <p:spPr bwMode="auto">
            <a:xfrm>
              <a:off x="3771684" y="5176067"/>
              <a:ext cx="664398" cy="29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/>
                <a:t>(4)</a:t>
              </a:r>
              <a:endParaRPr lang="en-US" sz="14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8704" y="57332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 examples: </a:t>
            </a:r>
            <a:r>
              <a:rPr lang="en-GB" dirty="0" err="1" smtClean="0"/>
              <a:t>eduroam</a:t>
            </a:r>
            <a:r>
              <a:rPr lang="en-GB" dirty="0" smtClean="0"/>
              <a:t>, TCS, ….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Federation </a:t>
            </a:r>
            <a:r>
              <a:rPr lang="en-GB" dirty="0" smtClean="0"/>
              <a:t>of </a:t>
            </a:r>
            <a:r>
              <a:rPr lang="en-GB" dirty="0" err="1" smtClean="0"/>
              <a:t>IdPs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133600"/>
            <a:ext cx="8051998" cy="4103688"/>
          </a:xfrm>
        </p:spPr>
        <p:txBody>
          <a:bodyPr/>
          <a:lstStyle/>
          <a:p>
            <a:r>
              <a:rPr lang="en-GB" dirty="0" smtClean="0"/>
              <a:t>Enables sharing of attributes (e-mail address, telephone number, organisation, etc.)</a:t>
            </a:r>
          </a:p>
          <a:p>
            <a:r>
              <a:rPr lang="en-GB" dirty="0" smtClean="0"/>
              <a:t>Single Sign-On (SSO), based on single IdP, e.g. your organisation</a:t>
            </a:r>
          </a:p>
          <a:p>
            <a:r>
              <a:rPr lang="en-GB" dirty="0" smtClean="0"/>
              <a:t>For sharing </a:t>
            </a:r>
            <a:r>
              <a:rPr lang="en-GB" dirty="0" smtClean="0"/>
              <a:t>of data in different domains</a:t>
            </a:r>
          </a:p>
          <a:p>
            <a:r>
              <a:rPr lang="en-GB" dirty="0" smtClean="0"/>
              <a:t>Merging of information may be needed</a:t>
            </a:r>
          </a:p>
          <a:p>
            <a:pPr lvl="1"/>
            <a:r>
              <a:rPr lang="en-GB" dirty="0" smtClean="0"/>
              <a:t>For authorisation, e.g. for access to PRACE system authentication by your organisation won’t be enough</a:t>
            </a:r>
          </a:p>
          <a:p>
            <a:pPr lvl="1"/>
            <a:r>
              <a:rPr lang="en-GB" dirty="0" smtClean="0"/>
              <a:t>Example: </a:t>
            </a:r>
            <a:r>
              <a:rPr lang="en-GB" dirty="0" smtClean="0"/>
              <a:t>VOMS </a:t>
            </a:r>
            <a:r>
              <a:rPr lang="en-GB" dirty="0" smtClean="0"/>
              <a:t>service will add additional information to your proxy certificate</a:t>
            </a:r>
          </a:p>
          <a:p>
            <a:pPr lvl="1"/>
            <a:r>
              <a:rPr lang="en-GB" dirty="0" smtClean="0"/>
              <a:t>Problem of different </a:t>
            </a:r>
            <a:r>
              <a:rPr lang="en-GB" dirty="0" smtClean="0"/>
              <a:t>formats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 for research collaborations (FIM4R)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Issue of </a:t>
            </a:r>
            <a:r>
              <a:rPr lang="en-US" sz="1800" dirty="0" err="1" smtClean="0"/>
              <a:t>IdM</a:t>
            </a:r>
            <a:r>
              <a:rPr lang="en-US" sz="1800" dirty="0" smtClean="0"/>
              <a:t> raised by IT leaders from </a:t>
            </a:r>
            <a:r>
              <a:rPr lang="en-US" sz="1800" dirty="0" err="1" smtClean="0"/>
              <a:t>EIROforum</a:t>
            </a:r>
            <a:r>
              <a:rPr lang="en-US" sz="1800" dirty="0" smtClean="0"/>
              <a:t> labs (Jan 2011)</a:t>
            </a:r>
          </a:p>
          <a:p>
            <a:pPr lvl="1"/>
            <a:r>
              <a:rPr lang="en-GB" sz="1300" dirty="0" smtClean="0"/>
              <a:t>CERN, EFDA-JET, EMBL, ESA, ESO, ESRF, European XFEL and ILL</a:t>
            </a:r>
          </a:p>
          <a:p>
            <a:r>
              <a:rPr lang="en-US" sz="1800" dirty="0" smtClean="0"/>
              <a:t>These laboratories, as well as national and regional research organizations, are facing similar challenges</a:t>
            </a:r>
          </a:p>
          <a:p>
            <a:pPr lvl="1"/>
            <a:r>
              <a:rPr lang="en-US" sz="1300" dirty="0" smtClean="0"/>
              <a:t> Scientific data deluge means massive quantities of data</a:t>
            </a:r>
          </a:p>
          <a:p>
            <a:pPr lvl="1"/>
            <a:r>
              <a:rPr lang="en-US" sz="1300" dirty="0" smtClean="0"/>
              <a:t>needs to be accessed by expanding user bases in dynamic collaborations across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and national boundaries</a:t>
            </a:r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” generation demands all the tools (work &amp; social) integrate </a:t>
            </a:r>
            <a:r>
              <a:rPr lang="en-GB" sz="1800" dirty="0" smtClean="0"/>
              <a:t>smoothly</a:t>
            </a:r>
          </a:p>
          <a:p>
            <a:r>
              <a:rPr lang="en-US" sz="1800" dirty="0" smtClean="0"/>
              <a:t>Also encouraged by EEF and </a:t>
            </a:r>
            <a:r>
              <a:rPr lang="en-US" sz="1800" dirty="0" err="1" smtClean="0"/>
              <a:t>eIRG</a:t>
            </a:r>
            <a:endParaRPr lang="en-US" sz="1800" dirty="0" smtClean="0"/>
          </a:p>
          <a:p>
            <a:r>
              <a:rPr lang="en-GB" sz="1800" dirty="0" smtClean="0"/>
              <a:t>Global problem, not just </a:t>
            </a:r>
            <a:r>
              <a:rPr lang="en-GB" sz="1800" dirty="0" smtClean="0"/>
              <a:t>EU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40632" y="6237312"/>
            <a:ext cx="8072040" cy="47625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This and following based on slides courtesy of David Kelsey (STFC-RAL, UK)			</a:t>
            </a:r>
            <a:fld id="{F78BF0C3-FABA-4101-963D-B581A5EEBE49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FIM4R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collaborative effort started in June 2011</a:t>
            </a:r>
          </a:p>
          <a:p>
            <a:r>
              <a:rPr lang="en-US" dirty="0" smtClean="0"/>
              <a:t>Not just </a:t>
            </a:r>
            <a:r>
              <a:rPr lang="en-US" dirty="0" err="1" smtClean="0"/>
              <a:t>EIROForum</a:t>
            </a:r>
            <a:r>
              <a:rPr lang="en-US" dirty="0" smtClean="0"/>
              <a:t>. includes many ESFRI projects and </a:t>
            </a:r>
            <a:r>
              <a:rPr lang="en-GB" dirty="0" smtClean="0"/>
              <a:t>providers and infrastructures (including PRACE)</a:t>
            </a:r>
          </a:p>
          <a:p>
            <a:r>
              <a:rPr lang="en-GB" dirty="0" smtClean="0"/>
              <a:t>Involves photon &amp; neutron facilities, social science &amp; </a:t>
            </a:r>
            <a:r>
              <a:rPr lang="en-US" dirty="0" smtClean="0"/>
              <a:t>humanities, high energy physics, climate science, life sciences </a:t>
            </a:r>
            <a:r>
              <a:rPr lang="en-GB" dirty="0" smtClean="0"/>
              <a:t>and fusion energy</a:t>
            </a:r>
          </a:p>
          <a:p>
            <a:r>
              <a:rPr lang="en-US" dirty="0" smtClean="0"/>
              <a:t>Workshops included participation by HTC and HPC </a:t>
            </a:r>
            <a:r>
              <a:rPr lang="en-GB" dirty="0" smtClean="0"/>
              <a:t>infrastructures, TERENA, IGTF, </a:t>
            </a:r>
            <a:r>
              <a:rPr lang="en-GB" dirty="0" err="1" smtClean="0"/>
              <a:t>Geant</a:t>
            </a:r>
            <a:r>
              <a:rPr lang="en-GB" dirty="0" smtClean="0"/>
              <a:t>/</a:t>
            </a:r>
            <a:r>
              <a:rPr lang="en-GB" dirty="0" err="1" smtClean="0"/>
              <a:t>eduGAIN</a:t>
            </a:r>
            <a:r>
              <a:rPr lang="en-GB" dirty="0" smtClean="0"/>
              <a:t>, middleware developers </a:t>
            </a:r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FIM4R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Four workshops held with representatives of research communities and </a:t>
            </a:r>
            <a:r>
              <a:rPr lang="en-GB" sz="2000" dirty="0" smtClean="0"/>
              <a:t>infrastructures</a:t>
            </a:r>
          </a:p>
          <a:p>
            <a:pPr>
              <a:buNone/>
            </a:pPr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: </a:t>
            </a:r>
            <a:r>
              <a:rPr lang="en-GB" sz="2000" dirty="0" smtClean="0">
                <a:hlinkClick r:id="rId2"/>
              </a:rPr>
              <a:t>https://indico.cern.ch/conferenceDisplay.py?confId=191892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Paper </a:t>
            </a:r>
            <a:r>
              <a:rPr lang="en-GB" sz="2000" dirty="0" smtClean="0"/>
              <a:t>produced with requirements and recommendations: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Federated Identity Management for Research Collaborations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000" dirty="0" smtClean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cdsweb.cern.ch/record/1442597</a:t>
            </a:r>
            <a:r>
              <a:rPr lang="en-GB" sz="2000" dirty="0" smtClean="0"/>
              <a:t> 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BF0C3-FABA-4101-963D-B581A5EEBE4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letusrakenn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963</Words>
  <Application>Microsoft Office PowerPoint</Application>
  <PresentationFormat>A4 Paper (210x297 mm)</PresentationFormat>
  <Paragraphs>180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Oletusrakenne</vt:lpstr>
      <vt:lpstr>Visio</vt:lpstr>
      <vt:lpstr>Authentication and Authorization in a federated environment  Jules Wolfrat (SARA)</vt:lpstr>
      <vt:lpstr>Overview</vt:lpstr>
      <vt:lpstr>Introduction</vt:lpstr>
      <vt:lpstr>Identity Provider (IdP)</vt:lpstr>
      <vt:lpstr>Federated IdPs</vt:lpstr>
      <vt:lpstr>Federation of IdPs</vt:lpstr>
      <vt:lpstr>FIM for research collaborations (FIM4R)</vt:lpstr>
      <vt:lpstr>FIM4R (2)</vt:lpstr>
      <vt:lpstr>FIM4R (3)</vt:lpstr>
      <vt:lpstr>FIM4R vision statement</vt:lpstr>
      <vt:lpstr>Federation requirements</vt:lpstr>
      <vt:lpstr>Federation requirements (2)</vt:lpstr>
      <vt:lpstr>Study on AAA Platforms For Scientific data/information Resources in Europe</vt:lpstr>
      <vt:lpstr>Trust building</vt:lpstr>
      <vt:lpstr>The ESFRI Vision for a European HPC service</vt:lpstr>
      <vt:lpstr>Tier-0/Tier-1 infrastructure</vt:lpstr>
      <vt:lpstr>PRACE federation</vt:lpstr>
      <vt:lpstr>Slide 18</vt:lpstr>
      <vt:lpstr>References</vt:lpstr>
    </vt:vector>
  </TitlesOfParts>
  <Company>UTP Oy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Wolfrat</dc:creator>
  <cp:lastModifiedBy>Jules Wolfrat</cp:lastModifiedBy>
  <cp:revision>285</cp:revision>
  <dcterms:created xsi:type="dcterms:W3CDTF">2011-09-07T16:47:35Z</dcterms:created>
  <dcterms:modified xsi:type="dcterms:W3CDTF">2012-09-27T15:58:44Z</dcterms:modified>
</cp:coreProperties>
</file>